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08" r:id="rId3"/>
    <p:sldMasterId id="2147483720" r:id="rId4"/>
    <p:sldMasterId id="2147483732" r:id="rId5"/>
    <p:sldMasterId id="2147483744" r:id="rId6"/>
    <p:sldMasterId id="2147483756" r:id="rId7"/>
  </p:sldMasterIdLst>
  <p:notesMasterIdLst>
    <p:notesMasterId r:id="rId174"/>
  </p:notesMasterIdLst>
  <p:sldIdLst>
    <p:sldId id="423" r:id="rId8"/>
    <p:sldId id="422"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snapToGrid="0">
      <p:cViewPr varScale="1">
        <p:scale>
          <a:sx n="114" d="100"/>
          <a:sy n="114" d="100"/>
        </p:scale>
        <p:origin x="19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5" Type="http://schemas.openxmlformats.org/officeDocument/2006/relationships/presProps" Target="presProps.xml"/><Relationship Id="rId170" Type="http://schemas.openxmlformats.org/officeDocument/2006/relationships/slide" Target="slides/slide163.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slide" Target="slides/slide15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slide" Target="slides/slide164.xml"/><Relationship Id="rId176" Type="http://schemas.openxmlformats.org/officeDocument/2006/relationships/viewProps" Target="view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164" Type="http://schemas.openxmlformats.org/officeDocument/2006/relationships/slide" Target="slides/slide157.xml"/><Relationship Id="rId169" Type="http://schemas.openxmlformats.org/officeDocument/2006/relationships/slide" Target="slides/slide162.xml"/><Relationship Id="rId177"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72" Type="http://schemas.openxmlformats.org/officeDocument/2006/relationships/slide" Target="slides/slide165.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notesMaster" Target="notesMasters/notesMaster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8630C-AA2B-4714-B713-DA6B9A9BFAAA}" type="datetimeFigureOut">
              <a:rPr lang="pt-BR" smtClean="0"/>
              <a:t>01/04/2017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4FD60-DAE5-4240-B5EA-CCC941160874}" type="slidenum">
              <a:rPr lang="pt-BR" smtClean="0"/>
              <a:t>‹nº›</a:t>
            </a:fld>
            <a:endParaRPr lang="pt-BR"/>
          </a:p>
        </p:txBody>
      </p:sp>
    </p:spTree>
    <p:extLst>
      <p:ext uri="{BB962C8B-B14F-4D97-AF65-F5344CB8AC3E}">
        <p14:creationId xmlns:p14="http://schemas.microsoft.com/office/powerpoint/2010/main" val="5610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00BA6F-D3DC-4D4F-BA42-5C8B36F6F2CE}"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8915" name="Rectangle 2"/>
          <p:cNvSpPr>
            <a:spLocks noGrp="1" noRot="1" noChangeAspect="1" noChangeArrowheads="1" noTextEdit="1"/>
          </p:cNvSpPr>
          <p:nvPr>
            <p:ph type="sldImg"/>
          </p:nvPr>
        </p:nvSpPr>
        <p:spPr>
          <a:xfrm>
            <a:off x="1143000" y="685800"/>
            <a:ext cx="4572000" cy="34290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2533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69AA7-E271-469D-8B06-97CA349332C0}"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8908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55B3F-5CC9-4FDE-A170-F4BC9CDB99F3}"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8687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7990-0E3E-45FE-9AF4-FB1FFD203997}" type="slidenum">
              <a:rPr kumimoji="0" lang="pt-BR"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pt-BR"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936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pt-BR"/>
              <a:t>Clique para editar o título mestre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4555655" y="5936188"/>
            <a:ext cx="2057400" cy="365125"/>
          </a:xfrm>
        </p:spPr>
        <p:txBody>
          <a:bodyPr/>
          <a:lstStyle/>
          <a:p>
            <a:endParaRPr lang="pt-BR" dirty="0"/>
          </a:p>
        </p:txBody>
      </p:sp>
      <p:sp>
        <p:nvSpPr>
          <p:cNvPr id="5" name="Footer Placeholder 4"/>
          <p:cNvSpPr>
            <a:spLocks noGrp="1"/>
          </p:cNvSpPr>
          <p:nvPr>
            <p:ph type="ftr" sz="quarter" idx="11"/>
          </p:nvPr>
        </p:nvSpPr>
        <p:spPr>
          <a:xfrm>
            <a:off x="533401" y="5936189"/>
            <a:ext cx="4021666" cy="365125"/>
          </a:xfrm>
        </p:spPr>
        <p:txBody>
          <a:bodyPr/>
          <a:lstStyle/>
          <a:p>
            <a:endParaRPr lang="pt-BR" dirty="0"/>
          </a:p>
        </p:txBody>
      </p:sp>
      <p:sp>
        <p:nvSpPr>
          <p:cNvPr id="6" name="Slide Number Placeholder 5"/>
          <p:cNvSpPr>
            <a:spLocks noGrp="1"/>
          </p:cNvSpPr>
          <p:nvPr>
            <p:ph type="sldNum" sz="quarter" idx="12"/>
          </p:nvPr>
        </p:nvSpPr>
        <p:spPr>
          <a:xfrm>
            <a:off x="7010399" y="2750337"/>
            <a:ext cx="1370293" cy="1356442"/>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49263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a:xfrm>
            <a:off x="7856438" y="4711310"/>
            <a:ext cx="1149836" cy="1090789"/>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91165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a:xfrm>
            <a:off x="7856438" y="4711616"/>
            <a:ext cx="1149836" cy="1090789"/>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03799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a:xfrm>
            <a:off x="7856438" y="4709926"/>
            <a:ext cx="1149836" cy="1090789"/>
          </a:xfrm>
        </p:spPr>
        <p:txBody>
          <a:bodyPr/>
          <a:lstStyle/>
          <a:p>
            <a:fld id="{CDABDD77-41C4-4C4D-92B4-9CA0DF34608F}" type="slidenum">
              <a:rPr lang="pt-BR" smtClean="0"/>
              <a:t>‹nº›</a:t>
            </a:fld>
            <a:endParaRPr lang="pt-BR"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5868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a:xfrm>
            <a:off x="7856438" y="4709926"/>
            <a:ext cx="1149836" cy="1090789"/>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12586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998866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66882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382398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5029144" y="5936188"/>
            <a:ext cx="2057400" cy="365125"/>
          </a:xfrm>
        </p:spPr>
        <p:txBody>
          <a:bodyPr/>
          <a:lstStyle/>
          <a:p>
            <a:endParaRPr lang="pt-BR" dirty="0"/>
          </a:p>
        </p:txBody>
      </p:sp>
      <p:sp>
        <p:nvSpPr>
          <p:cNvPr id="5" name="Footer Placeholder 4"/>
          <p:cNvSpPr>
            <a:spLocks noGrp="1"/>
          </p:cNvSpPr>
          <p:nvPr>
            <p:ph type="ftr" sz="quarter" idx="11"/>
          </p:nvPr>
        </p:nvSpPr>
        <p:spPr>
          <a:xfrm>
            <a:off x="510241" y="5936189"/>
            <a:ext cx="4518959" cy="365125"/>
          </a:xfrm>
        </p:spPr>
        <p:txBody>
          <a:bodyPr/>
          <a:lstStyle/>
          <a:p>
            <a:endParaRPr lang="pt-BR"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81527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pt-BR"/>
              <a:t>Clique para editar o título mestre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pt-BR" dirty="0"/>
          </a:p>
        </p:txBody>
      </p:sp>
      <p:sp>
        <p:nvSpPr>
          <p:cNvPr id="5" name="Footer Placeholder 4"/>
          <p:cNvSpPr>
            <a:spLocks noGrp="1"/>
          </p:cNvSpPr>
          <p:nvPr>
            <p:ph type="ftr" sz="quarter" idx="11"/>
          </p:nvPr>
        </p:nvSpPr>
        <p:spPr>
          <a:xfrm>
            <a:off x="914400" y="4323846"/>
            <a:ext cx="4880610" cy="365125"/>
          </a:xfrm>
        </p:spPr>
        <p:txBody>
          <a:bodyPr/>
          <a:lstStyle/>
          <a:p>
            <a:endParaRPr lang="pt-BR" dirty="0"/>
          </a:p>
        </p:txBody>
      </p:sp>
      <p:sp>
        <p:nvSpPr>
          <p:cNvPr id="6" name="Slide Number Placeholder 5"/>
          <p:cNvSpPr>
            <a:spLocks noGrp="1"/>
          </p:cNvSpPr>
          <p:nvPr>
            <p:ph type="sldNum" sz="quarter" idx="12"/>
          </p:nvPr>
        </p:nvSpPr>
        <p:spPr>
          <a:xfrm>
            <a:off x="6057900" y="1430867"/>
            <a:ext cx="2171700" cy="365125"/>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83427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3961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26663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pt-BR"/>
              <a:t>Clique para editar o título mestre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pt-BR" dirty="0"/>
          </a:p>
        </p:txBody>
      </p:sp>
      <p:sp>
        <p:nvSpPr>
          <p:cNvPr id="5" name="Footer Placeholder 4"/>
          <p:cNvSpPr>
            <a:spLocks noGrp="1"/>
          </p:cNvSpPr>
          <p:nvPr>
            <p:ph type="ftr" sz="quarter" idx="11"/>
          </p:nvPr>
        </p:nvSpPr>
        <p:spPr>
          <a:xfrm>
            <a:off x="594360" y="381001"/>
            <a:ext cx="4830656" cy="365125"/>
          </a:xfrm>
        </p:spPr>
        <p:txBody>
          <a:bodyPr/>
          <a:lstStyle/>
          <a:p>
            <a:endParaRPr lang="pt-BR" dirty="0"/>
          </a:p>
        </p:txBody>
      </p:sp>
      <p:sp>
        <p:nvSpPr>
          <p:cNvPr id="6" name="Slide Number Placeholder 5"/>
          <p:cNvSpPr>
            <a:spLocks noGrp="1"/>
          </p:cNvSpPr>
          <p:nvPr>
            <p:ph type="sldNum" sz="quarter" idx="12"/>
          </p:nvPr>
        </p:nvSpPr>
        <p:spPr>
          <a:xfrm>
            <a:off x="7882466" y="381001"/>
            <a:ext cx="667173" cy="365125"/>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287933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569180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594359" y="3132667"/>
            <a:ext cx="3910579" cy="313097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42098" y="3132667"/>
            <a:ext cx="3907541" cy="313097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787766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826669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003753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pt-BR"/>
              <a:t>Clique para editar o título mestre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4169167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686262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735867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pt-BR" dirty="0"/>
          </a:p>
        </p:txBody>
      </p:sp>
      <p:sp>
        <p:nvSpPr>
          <p:cNvPr id="6" name="Footer Placeholder 5"/>
          <p:cNvSpPr>
            <a:spLocks noGrp="1"/>
          </p:cNvSpPr>
          <p:nvPr>
            <p:ph type="ftr" sz="quarter" idx="11"/>
          </p:nvPr>
        </p:nvSpPr>
        <p:spPr>
          <a:xfrm>
            <a:off x="594360" y="381001"/>
            <a:ext cx="4830656" cy="365125"/>
          </a:xfrm>
        </p:spPr>
        <p:txBody>
          <a:bodyPr/>
          <a:lstStyle/>
          <a:p>
            <a:endParaRPr lang="pt-BR" dirty="0"/>
          </a:p>
        </p:txBody>
      </p:sp>
      <p:sp>
        <p:nvSpPr>
          <p:cNvPr id="7" name="Slide Number Placeholder 6"/>
          <p:cNvSpPr>
            <a:spLocks noGrp="1"/>
          </p:cNvSpPr>
          <p:nvPr>
            <p:ph type="sldNum" sz="quarter" idx="12"/>
          </p:nvPr>
        </p:nvSpPr>
        <p:spPr>
          <a:xfrm>
            <a:off x="7882466" y="381001"/>
            <a:ext cx="667174" cy="365125"/>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841674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pt-BR" dirty="0"/>
          </a:p>
        </p:txBody>
      </p:sp>
      <p:sp>
        <p:nvSpPr>
          <p:cNvPr id="6" name="Footer Placeholder 5"/>
          <p:cNvSpPr>
            <a:spLocks noGrp="1"/>
          </p:cNvSpPr>
          <p:nvPr>
            <p:ph type="ftr" sz="quarter" idx="11"/>
          </p:nvPr>
        </p:nvSpPr>
        <p:spPr>
          <a:xfrm>
            <a:off x="594360" y="379438"/>
            <a:ext cx="4830656" cy="365125"/>
          </a:xfrm>
        </p:spPr>
        <p:txBody>
          <a:bodyPr/>
          <a:lstStyle/>
          <a:p>
            <a:endParaRPr lang="pt-BR" dirty="0"/>
          </a:p>
        </p:txBody>
      </p:sp>
      <p:sp>
        <p:nvSpPr>
          <p:cNvPr id="7" name="Slide Number Placeholder 6"/>
          <p:cNvSpPr>
            <a:spLocks noGrp="1"/>
          </p:cNvSpPr>
          <p:nvPr>
            <p:ph type="sldNum" sz="quarter" idx="12"/>
          </p:nvPr>
        </p:nvSpPr>
        <p:spPr>
          <a:xfrm>
            <a:off x="7882466" y="381001"/>
            <a:ext cx="667174" cy="365125"/>
          </a:xfrm>
        </p:spPr>
        <p:txBody>
          <a:bodyPr/>
          <a:lstStyle/>
          <a:p>
            <a:fld id="{CDABDD77-41C4-4C4D-92B4-9CA0DF34608F}" type="slidenum">
              <a:rPr lang="pt-BR" smtClean="0"/>
              <a:t>‹nº›</a:t>
            </a:fld>
            <a:endParaRPr lang="pt-BR"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239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5365810" y="5936188"/>
            <a:ext cx="2057400" cy="365125"/>
          </a:xfrm>
        </p:spPr>
        <p:txBody>
          <a:bodyPr/>
          <a:lstStyle/>
          <a:p>
            <a:endParaRPr lang="pt-BR" dirty="0"/>
          </a:p>
        </p:txBody>
      </p:sp>
      <p:sp>
        <p:nvSpPr>
          <p:cNvPr id="5" name="Footer Placeholder 4"/>
          <p:cNvSpPr>
            <a:spLocks noGrp="1"/>
          </p:cNvSpPr>
          <p:nvPr>
            <p:ph type="ftr" sz="quarter" idx="11"/>
          </p:nvPr>
        </p:nvSpPr>
        <p:spPr>
          <a:xfrm>
            <a:off x="533400" y="5936189"/>
            <a:ext cx="4834673" cy="365125"/>
          </a:xfrm>
        </p:spPr>
        <p:txBody>
          <a:bodyPr/>
          <a:lstStyle/>
          <a:p>
            <a:endParaRPr lang="pt-BR" dirty="0"/>
          </a:p>
        </p:txBody>
      </p:sp>
      <p:sp>
        <p:nvSpPr>
          <p:cNvPr id="6" name="Slide Number Placeholder 5"/>
          <p:cNvSpPr>
            <a:spLocks noGrp="1"/>
          </p:cNvSpPr>
          <p:nvPr>
            <p:ph type="sldNum" sz="quarter" idx="12"/>
          </p:nvPr>
        </p:nvSpPr>
        <p:spPr>
          <a:xfrm>
            <a:off x="7856438" y="2869896"/>
            <a:ext cx="1149836" cy="1090789"/>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83927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pt-BR" dirty="0"/>
          </a:p>
        </p:txBody>
      </p:sp>
      <p:sp>
        <p:nvSpPr>
          <p:cNvPr id="6" name="Footer Placeholder 5"/>
          <p:cNvSpPr>
            <a:spLocks noGrp="1"/>
          </p:cNvSpPr>
          <p:nvPr>
            <p:ph type="ftr" sz="quarter" idx="11"/>
          </p:nvPr>
        </p:nvSpPr>
        <p:spPr>
          <a:xfrm>
            <a:off x="594360" y="378884"/>
            <a:ext cx="4830656" cy="365125"/>
          </a:xfrm>
        </p:spPr>
        <p:txBody>
          <a:bodyPr/>
          <a:lstStyle/>
          <a:p>
            <a:endParaRPr lang="pt-BR" dirty="0"/>
          </a:p>
        </p:txBody>
      </p:sp>
      <p:sp>
        <p:nvSpPr>
          <p:cNvPr id="7" name="Slide Number Placeholder 6"/>
          <p:cNvSpPr>
            <a:spLocks noGrp="1"/>
          </p:cNvSpPr>
          <p:nvPr>
            <p:ph type="sldNum" sz="quarter" idx="12"/>
          </p:nvPr>
        </p:nvSpPr>
        <p:spPr>
          <a:xfrm>
            <a:off x="7882466" y="381001"/>
            <a:ext cx="667174" cy="365125"/>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093408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748647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4112442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098034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pt-BR" dirty="0"/>
          </a:p>
        </p:txBody>
      </p:sp>
      <p:sp>
        <p:nvSpPr>
          <p:cNvPr id="5" name="Footer Placeholder 4"/>
          <p:cNvSpPr>
            <a:spLocks noGrp="1"/>
          </p:cNvSpPr>
          <p:nvPr>
            <p:ph type="ftr" sz="quarter" idx="11"/>
          </p:nvPr>
        </p:nvSpPr>
        <p:spPr>
          <a:xfrm>
            <a:off x="594360" y="381001"/>
            <a:ext cx="4830656" cy="365125"/>
          </a:xfrm>
        </p:spPr>
        <p:txBody>
          <a:bodyPr/>
          <a:lstStyle/>
          <a:p>
            <a:endParaRPr lang="pt-BR" dirty="0"/>
          </a:p>
        </p:txBody>
      </p:sp>
      <p:sp>
        <p:nvSpPr>
          <p:cNvPr id="6" name="Slide Number Placeholder 5"/>
          <p:cNvSpPr>
            <a:spLocks noGrp="1"/>
          </p:cNvSpPr>
          <p:nvPr>
            <p:ph type="sldNum" sz="quarter" idx="12"/>
          </p:nvPr>
        </p:nvSpPr>
        <p:spPr>
          <a:xfrm>
            <a:off x="7882466" y="381001"/>
            <a:ext cx="667174" cy="365125"/>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4120744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1" y="2130430"/>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1" y="3886200"/>
            <a:ext cx="6400801" cy="1752600"/>
          </a:xfrm>
        </p:spPr>
        <p:txBody>
          <a:bodyPr/>
          <a:lstStyle>
            <a:lvl1pPr marL="0" indent="0" algn="ctr">
              <a:buNone/>
              <a:defRPr>
                <a:solidFill>
                  <a:schemeClr val="tx1">
                    <a:tint val="75000"/>
                  </a:schemeClr>
                </a:solidFill>
              </a:defRPr>
            </a:lvl1pPr>
            <a:lvl2pPr marL="336132" indent="0" algn="ctr">
              <a:buNone/>
              <a:defRPr>
                <a:solidFill>
                  <a:schemeClr val="tx1">
                    <a:tint val="75000"/>
                  </a:schemeClr>
                </a:solidFill>
              </a:defRPr>
            </a:lvl2pPr>
            <a:lvl3pPr marL="672264" indent="0" algn="ctr">
              <a:buNone/>
              <a:defRPr>
                <a:solidFill>
                  <a:schemeClr val="tx1">
                    <a:tint val="75000"/>
                  </a:schemeClr>
                </a:solidFill>
              </a:defRPr>
            </a:lvl3pPr>
            <a:lvl4pPr marL="1008397" indent="0" algn="ctr">
              <a:buNone/>
              <a:defRPr>
                <a:solidFill>
                  <a:schemeClr val="tx1">
                    <a:tint val="75000"/>
                  </a:schemeClr>
                </a:solidFill>
              </a:defRPr>
            </a:lvl4pPr>
            <a:lvl5pPr marL="1344530" indent="0" algn="ctr">
              <a:buNone/>
              <a:defRPr>
                <a:solidFill>
                  <a:schemeClr val="tx1">
                    <a:tint val="75000"/>
                  </a:schemeClr>
                </a:solidFill>
              </a:defRPr>
            </a:lvl5pPr>
            <a:lvl6pPr marL="1680662" indent="0" algn="ctr">
              <a:buNone/>
              <a:defRPr>
                <a:solidFill>
                  <a:schemeClr val="tx1">
                    <a:tint val="75000"/>
                  </a:schemeClr>
                </a:solidFill>
              </a:defRPr>
            </a:lvl6pPr>
            <a:lvl7pPr marL="2016794" indent="0" algn="ctr">
              <a:buNone/>
              <a:defRPr>
                <a:solidFill>
                  <a:schemeClr val="tx1">
                    <a:tint val="75000"/>
                  </a:schemeClr>
                </a:solidFill>
              </a:defRPr>
            </a:lvl7pPr>
            <a:lvl8pPr marL="2352926" indent="0" algn="ctr">
              <a:buNone/>
              <a:defRPr>
                <a:solidFill>
                  <a:schemeClr val="tx1">
                    <a:tint val="75000"/>
                  </a:schemeClr>
                </a:solidFill>
              </a:defRPr>
            </a:lvl8pPr>
            <a:lvl9pPr marL="2689058"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865307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72717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4" y="4406905"/>
            <a:ext cx="7772400" cy="1362075"/>
          </a:xfrm>
        </p:spPr>
        <p:txBody>
          <a:bodyPr anchor="t"/>
          <a:lstStyle>
            <a:lvl1pPr algn="l">
              <a:defRPr sz="2941" b="1" cap="all"/>
            </a:lvl1pPr>
          </a:lstStyle>
          <a:p>
            <a:r>
              <a:rPr lang="pt-BR"/>
              <a:t>Clique para editar o título mestre</a:t>
            </a:r>
          </a:p>
        </p:txBody>
      </p:sp>
      <p:sp>
        <p:nvSpPr>
          <p:cNvPr id="3" name="Espaço Reservado para Texto 2"/>
          <p:cNvSpPr>
            <a:spLocks noGrp="1"/>
          </p:cNvSpPr>
          <p:nvPr>
            <p:ph type="body" idx="1"/>
          </p:nvPr>
        </p:nvSpPr>
        <p:spPr>
          <a:xfrm>
            <a:off x="722314" y="2906713"/>
            <a:ext cx="7772400" cy="1500187"/>
          </a:xfrm>
        </p:spPr>
        <p:txBody>
          <a:bodyPr anchor="b"/>
          <a:lstStyle>
            <a:lvl1pPr marL="0" indent="0">
              <a:buNone/>
              <a:defRPr sz="1471">
                <a:solidFill>
                  <a:schemeClr val="tx1">
                    <a:tint val="75000"/>
                  </a:schemeClr>
                </a:solidFill>
              </a:defRPr>
            </a:lvl1pPr>
            <a:lvl2pPr marL="336132" indent="0">
              <a:buNone/>
              <a:defRPr sz="1324">
                <a:solidFill>
                  <a:schemeClr val="tx1">
                    <a:tint val="75000"/>
                  </a:schemeClr>
                </a:solidFill>
              </a:defRPr>
            </a:lvl2pPr>
            <a:lvl3pPr marL="672264" indent="0">
              <a:buNone/>
              <a:defRPr sz="1177">
                <a:solidFill>
                  <a:schemeClr val="tx1">
                    <a:tint val="75000"/>
                  </a:schemeClr>
                </a:solidFill>
              </a:defRPr>
            </a:lvl3pPr>
            <a:lvl4pPr marL="1008397" indent="0">
              <a:buNone/>
              <a:defRPr sz="1029">
                <a:solidFill>
                  <a:schemeClr val="tx1">
                    <a:tint val="75000"/>
                  </a:schemeClr>
                </a:solidFill>
              </a:defRPr>
            </a:lvl4pPr>
            <a:lvl5pPr marL="1344530" indent="0">
              <a:buNone/>
              <a:defRPr sz="1029">
                <a:solidFill>
                  <a:schemeClr val="tx1">
                    <a:tint val="75000"/>
                  </a:schemeClr>
                </a:solidFill>
              </a:defRPr>
            </a:lvl5pPr>
            <a:lvl6pPr marL="1680662" indent="0">
              <a:buNone/>
              <a:defRPr sz="1029">
                <a:solidFill>
                  <a:schemeClr val="tx1">
                    <a:tint val="75000"/>
                  </a:schemeClr>
                </a:solidFill>
              </a:defRPr>
            </a:lvl6pPr>
            <a:lvl7pPr marL="2016794" indent="0">
              <a:buNone/>
              <a:defRPr sz="1029">
                <a:solidFill>
                  <a:schemeClr val="tx1">
                    <a:tint val="75000"/>
                  </a:schemeClr>
                </a:solidFill>
              </a:defRPr>
            </a:lvl7pPr>
            <a:lvl8pPr marL="2352926" indent="0">
              <a:buNone/>
              <a:defRPr sz="1029">
                <a:solidFill>
                  <a:schemeClr val="tx1">
                    <a:tint val="75000"/>
                  </a:schemeClr>
                </a:solidFill>
              </a:defRPr>
            </a:lvl8pPr>
            <a:lvl9pPr marL="2689058" indent="0">
              <a:buNone/>
              <a:defRPr sz="1029">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2252929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5"/>
            <a:ext cx="4038600" cy="4525963"/>
          </a:xfrm>
        </p:spPr>
        <p:txBody>
          <a:bodyPr/>
          <a:lstStyle>
            <a:lvl1pPr>
              <a:defRPr sz="2059"/>
            </a:lvl1pPr>
            <a:lvl2pPr>
              <a:defRPr sz="1764"/>
            </a:lvl2pPr>
            <a:lvl3pPr>
              <a:defRPr sz="1471"/>
            </a:lvl3pPr>
            <a:lvl4pPr>
              <a:defRPr sz="1324"/>
            </a:lvl4pPr>
            <a:lvl5pPr>
              <a:defRPr sz="1324"/>
            </a:lvl5pPr>
            <a:lvl6pPr>
              <a:defRPr sz="1324"/>
            </a:lvl6pPr>
            <a:lvl7pPr>
              <a:defRPr sz="1324"/>
            </a:lvl7pPr>
            <a:lvl8pPr>
              <a:defRPr sz="1324"/>
            </a:lvl8pPr>
            <a:lvl9pPr>
              <a:defRPr sz="132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1" y="1600205"/>
            <a:ext cx="4038600" cy="4525963"/>
          </a:xfrm>
        </p:spPr>
        <p:txBody>
          <a:bodyPr/>
          <a:lstStyle>
            <a:lvl1pPr>
              <a:defRPr sz="2059"/>
            </a:lvl1pPr>
            <a:lvl2pPr>
              <a:defRPr sz="1764"/>
            </a:lvl2pPr>
            <a:lvl3pPr>
              <a:defRPr sz="1471"/>
            </a:lvl3pPr>
            <a:lvl4pPr>
              <a:defRPr sz="1324"/>
            </a:lvl4pPr>
            <a:lvl5pPr>
              <a:defRPr sz="1324"/>
            </a:lvl5pPr>
            <a:lvl6pPr>
              <a:defRPr sz="1324"/>
            </a:lvl6pPr>
            <a:lvl7pPr>
              <a:defRPr sz="1324"/>
            </a:lvl7pPr>
            <a:lvl8pPr>
              <a:defRPr sz="1324"/>
            </a:lvl8pPr>
            <a:lvl9pPr>
              <a:defRPr sz="132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2795031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9" cy="639762"/>
          </a:xfrm>
        </p:spPr>
        <p:txBody>
          <a:bodyPr anchor="b"/>
          <a:lstStyle>
            <a:lvl1pPr marL="0" indent="0">
              <a:buNone/>
              <a:defRPr sz="1764" b="1"/>
            </a:lvl1pPr>
            <a:lvl2pPr marL="336132" indent="0">
              <a:buNone/>
              <a:defRPr sz="1471" b="1"/>
            </a:lvl2pPr>
            <a:lvl3pPr marL="672264" indent="0">
              <a:buNone/>
              <a:defRPr sz="1324" b="1"/>
            </a:lvl3pPr>
            <a:lvl4pPr marL="1008397" indent="0">
              <a:buNone/>
              <a:defRPr sz="1177" b="1"/>
            </a:lvl4pPr>
            <a:lvl5pPr marL="1344530" indent="0">
              <a:buNone/>
              <a:defRPr sz="1177" b="1"/>
            </a:lvl5pPr>
            <a:lvl6pPr marL="1680662" indent="0">
              <a:buNone/>
              <a:defRPr sz="1177" b="1"/>
            </a:lvl6pPr>
            <a:lvl7pPr marL="2016794" indent="0">
              <a:buNone/>
              <a:defRPr sz="1177" b="1"/>
            </a:lvl7pPr>
            <a:lvl8pPr marL="2352926" indent="0">
              <a:buNone/>
              <a:defRPr sz="1177" b="1"/>
            </a:lvl8pPr>
            <a:lvl9pPr marL="2689058" indent="0">
              <a:buNone/>
              <a:defRPr sz="1177" b="1"/>
            </a:lvl9pPr>
          </a:lstStyle>
          <a:p>
            <a:pPr lvl="0"/>
            <a:r>
              <a:rPr lang="pt-BR"/>
              <a:t>Editar estilos de texto Mestre</a:t>
            </a:r>
          </a:p>
        </p:txBody>
      </p:sp>
      <p:sp>
        <p:nvSpPr>
          <p:cNvPr id="4" name="Espaço Reservado para Conteúdo 3"/>
          <p:cNvSpPr>
            <a:spLocks noGrp="1"/>
          </p:cNvSpPr>
          <p:nvPr>
            <p:ph sz="half" idx="2"/>
          </p:nvPr>
        </p:nvSpPr>
        <p:spPr>
          <a:xfrm>
            <a:off x="457201" y="2174875"/>
            <a:ext cx="4040189" cy="3951288"/>
          </a:xfrm>
        </p:spPr>
        <p:txBody>
          <a:bodyPr/>
          <a:lstStyle>
            <a:lvl1pPr>
              <a:defRPr sz="1764"/>
            </a:lvl1pPr>
            <a:lvl2pPr>
              <a:defRPr sz="1471"/>
            </a:lvl2pPr>
            <a:lvl3pPr>
              <a:defRPr sz="1324"/>
            </a:lvl3pPr>
            <a:lvl4pPr>
              <a:defRPr sz="1177"/>
            </a:lvl4pPr>
            <a:lvl5pPr>
              <a:defRPr sz="1177"/>
            </a:lvl5pPr>
            <a:lvl6pPr>
              <a:defRPr sz="1177"/>
            </a:lvl6pPr>
            <a:lvl7pPr>
              <a:defRPr sz="1177"/>
            </a:lvl7pPr>
            <a:lvl8pPr>
              <a:defRPr sz="1177"/>
            </a:lvl8pPr>
            <a:lvl9pPr>
              <a:defRPr sz="1177"/>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7" y="1535113"/>
            <a:ext cx="4041776" cy="639762"/>
          </a:xfrm>
        </p:spPr>
        <p:txBody>
          <a:bodyPr anchor="b"/>
          <a:lstStyle>
            <a:lvl1pPr marL="0" indent="0">
              <a:buNone/>
              <a:defRPr sz="1764" b="1"/>
            </a:lvl1pPr>
            <a:lvl2pPr marL="336132" indent="0">
              <a:buNone/>
              <a:defRPr sz="1471" b="1"/>
            </a:lvl2pPr>
            <a:lvl3pPr marL="672264" indent="0">
              <a:buNone/>
              <a:defRPr sz="1324" b="1"/>
            </a:lvl3pPr>
            <a:lvl4pPr marL="1008397" indent="0">
              <a:buNone/>
              <a:defRPr sz="1177" b="1"/>
            </a:lvl4pPr>
            <a:lvl5pPr marL="1344530" indent="0">
              <a:buNone/>
              <a:defRPr sz="1177" b="1"/>
            </a:lvl5pPr>
            <a:lvl6pPr marL="1680662" indent="0">
              <a:buNone/>
              <a:defRPr sz="1177" b="1"/>
            </a:lvl6pPr>
            <a:lvl7pPr marL="2016794" indent="0">
              <a:buNone/>
              <a:defRPr sz="1177" b="1"/>
            </a:lvl7pPr>
            <a:lvl8pPr marL="2352926" indent="0">
              <a:buNone/>
              <a:defRPr sz="1177" b="1"/>
            </a:lvl8pPr>
            <a:lvl9pPr marL="2689058" indent="0">
              <a:buNone/>
              <a:defRPr sz="1177" b="1"/>
            </a:lvl9pPr>
          </a:lstStyle>
          <a:p>
            <a:pPr lvl="0"/>
            <a:r>
              <a:rPr lang="pt-BR"/>
              <a:t>Editar estilos de texto Mestre</a:t>
            </a:r>
          </a:p>
        </p:txBody>
      </p:sp>
      <p:sp>
        <p:nvSpPr>
          <p:cNvPr id="6" name="Espaço Reservado para Conteúdo 5"/>
          <p:cNvSpPr>
            <a:spLocks noGrp="1"/>
          </p:cNvSpPr>
          <p:nvPr>
            <p:ph sz="quarter" idx="4"/>
          </p:nvPr>
        </p:nvSpPr>
        <p:spPr>
          <a:xfrm>
            <a:off x="4645027" y="2174875"/>
            <a:ext cx="4041776" cy="3951288"/>
          </a:xfrm>
        </p:spPr>
        <p:txBody>
          <a:bodyPr/>
          <a:lstStyle>
            <a:lvl1pPr>
              <a:defRPr sz="1764"/>
            </a:lvl1pPr>
            <a:lvl2pPr>
              <a:defRPr sz="1471"/>
            </a:lvl2pPr>
            <a:lvl3pPr>
              <a:defRPr sz="1324"/>
            </a:lvl3pPr>
            <a:lvl4pPr>
              <a:defRPr sz="1177"/>
            </a:lvl4pPr>
            <a:lvl5pPr>
              <a:defRPr sz="1177"/>
            </a:lvl5pPr>
            <a:lvl6pPr>
              <a:defRPr sz="1177"/>
            </a:lvl6pPr>
            <a:lvl7pPr>
              <a:defRPr sz="1177"/>
            </a:lvl7pPr>
            <a:lvl8pPr>
              <a:defRPr sz="1177"/>
            </a:lvl8pPr>
            <a:lvl9pPr>
              <a:defRPr sz="1177"/>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45268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873291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768909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333953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1471" b="1"/>
            </a:lvl1pPr>
          </a:lstStyle>
          <a:p>
            <a:r>
              <a:rPr lang="pt-BR"/>
              <a:t>Clique para editar o título mestre</a:t>
            </a:r>
          </a:p>
        </p:txBody>
      </p:sp>
      <p:sp>
        <p:nvSpPr>
          <p:cNvPr id="3" name="Espaço Reservado para Conteúdo 2"/>
          <p:cNvSpPr>
            <a:spLocks noGrp="1"/>
          </p:cNvSpPr>
          <p:nvPr>
            <p:ph idx="1"/>
          </p:nvPr>
        </p:nvSpPr>
        <p:spPr>
          <a:xfrm>
            <a:off x="3575050" y="273055"/>
            <a:ext cx="5111750" cy="5853113"/>
          </a:xfrm>
        </p:spPr>
        <p:txBody>
          <a:bodyPr/>
          <a:lstStyle>
            <a:lvl1pPr>
              <a:defRPr sz="2353"/>
            </a:lvl1pPr>
            <a:lvl2pPr>
              <a:defRPr sz="2059"/>
            </a:lvl2pPr>
            <a:lvl3pPr>
              <a:defRPr sz="1764"/>
            </a:lvl3pPr>
            <a:lvl4pPr>
              <a:defRPr sz="1471"/>
            </a:lvl4pPr>
            <a:lvl5pPr>
              <a:defRPr sz="1471"/>
            </a:lvl5pPr>
            <a:lvl6pPr>
              <a:defRPr sz="1471"/>
            </a:lvl6pPr>
            <a:lvl7pPr>
              <a:defRPr sz="1471"/>
            </a:lvl7pPr>
            <a:lvl8pPr>
              <a:defRPr sz="1471"/>
            </a:lvl8pPr>
            <a:lvl9pPr>
              <a:defRPr sz="1471"/>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435103"/>
            <a:ext cx="3008313" cy="4691063"/>
          </a:xfrm>
        </p:spPr>
        <p:txBody>
          <a:bodyPr/>
          <a:lstStyle>
            <a:lvl1pPr marL="0" indent="0">
              <a:buNone/>
              <a:defRPr sz="1029"/>
            </a:lvl1pPr>
            <a:lvl2pPr marL="336132" indent="0">
              <a:buNone/>
              <a:defRPr sz="882"/>
            </a:lvl2pPr>
            <a:lvl3pPr marL="672264" indent="0">
              <a:buNone/>
              <a:defRPr sz="735"/>
            </a:lvl3pPr>
            <a:lvl4pPr marL="1008397" indent="0">
              <a:buNone/>
              <a:defRPr sz="662"/>
            </a:lvl4pPr>
            <a:lvl5pPr marL="1344530" indent="0">
              <a:buNone/>
              <a:defRPr sz="662"/>
            </a:lvl5pPr>
            <a:lvl6pPr marL="1680662" indent="0">
              <a:buNone/>
              <a:defRPr sz="662"/>
            </a:lvl6pPr>
            <a:lvl7pPr marL="2016794" indent="0">
              <a:buNone/>
              <a:defRPr sz="662"/>
            </a:lvl7pPr>
            <a:lvl8pPr marL="2352926" indent="0">
              <a:buNone/>
              <a:defRPr sz="662"/>
            </a:lvl8pPr>
            <a:lvl9pPr marL="2689058" indent="0">
              <a:buNone/>
              <a:defRPr sz="662"/>
            </a:lvl9pPr>
          </a:lstStyle>
          <a:p>
            <a:pPr lvl="0"/>
            <a:r>
              <a:rPr lang="pt-BR"/>
              <a:t>Editar estilos de texto Mestre</a:t>
            </a:r>
          </a:p>
        </p:txBody>
      </p:sp>
      <p:sp>
        <p:nvSpPr>
          <p:cNvPr id="5" name="Espaço Reservado para Data 4"/>
          <p:cNvSpPr>
            <a:spLocks noGrp="1"/>
          </p:cNvSpPr>
          <p:nvPr>
            <p:ph type="dt" sz="half" idx="10"/>
          </p:nvPr>
        </p:nvSpPr>
        <p:spPr/>
        <p:txBody>
          <a:bodyPr/>
          <a:lstStyle/>
          <a:p>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2595464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9" y="4800600"/>
            <a:ext cx="5486400" cy="566738"/>
          </a:xfrm>
        </p:spPr>
        <p:txBody>
          <a:bodyPr anchor="b"/>
          <a:lstStyle>
            <a:lvl1pPr algn="l">
              <a:defRPr sz="1471" b="1"/>
            </a:lvl1pPr>
          </a:lstStyle>
          <a:p>
            <a:r>
              <a:rPr lang="pt-BR"/>
              <a:t>Clique para editar o título mestre</a:t>
            </a:r>
          </a:p>
        </p:txBody>
      </p:sp>
      <p:sp>
        <p:nvSpPr>
          <p:cNvPr id="3" name="Espaço Reservado para Imagem 2"/>
          <p:cNvSpPr>
            <a:spLocks noGrp="1"/>
          </p:cNvSpPr>
          <p:nvPr>
            <p:ph type="pic" idx="1"/>
          </p:nvPr>
        </p:nvSpPr>
        <p:spPr>
          <a:xfrm>
            <a:off x="1792289" y="612775"/>
            <a:ext cx="5486400" cy="4114800"/>
          </a:xfrm>
        </p:spPr>
        <p:txBody>
          <a:bodyPr/>
          <a:lstStyle>
            <a:lvl1pPr marL="0" indent="0">
              <a:buNone/>
              <a:defRPr sz="2353"/>
            </a:lvl1pPr>
            <a:lvl2pPr marL="336132" indent="0">
              <a:buNone/>
              <a:defRPr sz="2059"/>
            </a:lvl2pPr>
            <a:lvl3pPr marL="672264" indent="0">
              <a:buNone/>
              <a:defRPr sz="1764"/>
            </a:lvl3pPr>
            <a:lvl4pPr marL="1008397" indent="0">
              <a:buNone/>
              <a:defRPr sz="1471"/>
            </a:lvl4pPr>
            <a:lvl5pPr marL="1344530" indent="0">
              <a:buNone/>
              <a:defRPr sz="1471"/>
            </a:lvl5pPr>
            <a:lvl6pPr marL="1680662" indent="0">
              <a:buNone/>
              <a:defRPr sz="1471"/>
            </a:lvl6pPr>
            <a:lvl7pPr marL="2016794" indent="0">
              <a:buNone/>
              <a:defRPr sz="1471"/>
            </a:lvl7pPr>
            <a:lvl8pPr marL="2352926" indent="0">
              <a:buNone/>
              <a:defRPr sz="1471"/>
            </a:lvl8pPr>
            <a:lvl9pPr marL="2689058" indent="0">
              <a:buNone/>
              <a:defRPr sz="1471"/>
            </a:lvl9pPr>
          </a:lstStyle>
          <a:p>
            <a:r>
              <a:rPr lang="pt-BR" dirty="0"/>
              <a:t>Clique no ícone para adicionar uma imagem</a:t>
            </a:r>
          </a:p>
        </p:txBody>
      </p:sp>
      <p:sp>
        <p:nvSpPr>
          <p:cNvPr id="4" name="Espaço Reservado para Texto 3"/>
          <p:cNvSpPr>
            <a:spLocks noGrp="1"/>
          </p:cNvSpPr>
          <p:nvPr>
            <p:ph type="body" sz="half" idx="2"/>
          </p:nvPr>
        </p:nvSpPr>
        <p:spPr>
          <a:xfrm>
            <a:off x="1792289" y="5367338"/>
            <a:ext cx="5486400" cy="804862"/>
          </a:xfrm>
        </p:spPr>
        <p:txBody>
          <a:bodyPr/>
          <a:lstStyle>
            <a:lvl1pPr marL="0" indent="0">
              <a:buNone/>
              <a:defRPr sz="1029"/>
            </a:lvl1pPr>
            <a:lvl2pPr marL="336132" indent="0">
              <a:buNone/>
              <a:defRPr sz="882"/>
            </a:lvl2pPr>
            <a:lvl3pPr marL="672264" indent="0">
              <a:buNone/>
              <a:defRPr sz="735"/>
            </a:lvl3pPr>
            <a:lvl4pPr marL="1008397" indent="0">
              <a:buNone/>
              <a:defRPr sz="662"/>
            </a:lvl4pPr>
            <a:lvl5pPr marL="1344530" indent="0">
              <a:buNone/>
              <a:defRPr sz="662"/>
            </a:lvl5pPr>
            <a:lvl6pPr marL="1680662" indent="0">
              <a:buNone/>
              <a:defRPr sz="662"/>
            </a:lvl6pPr>
            <a:lvl7pPr marL="2016794" indent="0">
              <a:buNone/>
              <a:defRPr sz="662"/>
            </a:lvl7pPr>
            <a:lvl8pPr marL="2352926" indent="0">
              <a:buNone/>
              <a:defRPr sz="662"/>
            </a:lvl8pPr>
            <a:lvl9pPr marL="2689058" indent="0">
              <a:buNone/>
              <a:defRPr sz="662"/>
            </a:lvl9pPr>
          </a:lstStyle>
          <a:p>
            <a:pPr lvl="0"/>
            <a:r>
              <a:rPr lang="pt-BR"/>
              <a:t>Editar estilos de texto Mestre</a:t>
            </a:r>
          </a:p>
        </p:txBody>
      </p:sp>
      <p:sp>
        <p:nvSpPr>
          <p:cNvPr id="5" name="Espaço Reservado para Data 4"/>
          <p:cNvSpPr>
            <a:spLocks noGrp="1"/>
          </p:cNvSpPr>
          <p:nvPr>
            <p:ph type="dt" sz="half" idx="10"/>
          </p:nvPr>
        </p:nvSpPr>
        <p:spPr/>
        <p:txBody>
          <a:bodyPr/>
          <a:lstStyle/>
          <a:p>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1665143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1285204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3"/>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3"/>
            <a:ext cx="6019800" cy="58515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960867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3" y="6400800"/>
            <a:ext cx="91416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5906" spc="-37"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772" cap="all" spc="148" baseline="0">
                <a:solidFill>
                  <a:schemeClr val="tx2"/>
                </a:solidFill>
                <a:latin typeface="+mj-lt"/>
              </a:defRPr>
            </a:lvl1pPr>
            <a:lvl2pPr marL="337482" indent="0" algn="ctr">
              <a:buNone/>
              <a:defRPr sz="1772"/>
            </a:lvl2pPr>
            <a:lvl3pPr marL="674964" indent="0" algn="ctr">
              <a:buNone/>
              <a:defRPr sz="1772"/>
            </a:lvl3pPr>
            <a:lvl4pPr marL="1012447" indent="0" algn="ctr">
              <a:buNone/>
              <a:defRPr sz="1476"/>
            </a:lvl4pPr>
            <a:lvl5pPr marL="1349929" indent="0" algn="ctr">
              <a:buNone/>
              <a:defRPr sz="1476"/>
            </a:lvl5pPr>
            <a:lvl6pPr marL="1687411" indent="0" algn="ctr">
              <a:buNone/>
              <a:defRPr sz="1476"/>
            </a:lvl6pPr>
            <a:lvl7pPr marL="2024893" indent="0" algn="ctr">
              <a:buNone/>
              <a:defRPr sz="1476"/>
            </a:lvl7pPr>
            <a:lvl8pPr marL="2362376" indent="0" algn="ctr">
              <a:buNone/>
              <a:defRPr sz="1476"/>
            </a:lvl8pPr>
            <a:lvl9pPr marL="2699858" indent="0" algn="ctr">
              <a:buNone/>
              <a:defRPr sz="1476"/>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C4E0EE8-1940-4EC9-B292-45209E019656}" type="slidenum">
              <a:rPr lang="en-US" smtClean="0"/>
              <a:pPr>
                <a:defRPr/>
              </a:pPr>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868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C4E0EE8-1940-4EC9-B292-45209E019656}" type="slidenum">
              <a:rPr lang="en-US" smtClean="0"/>
              <a:pPr>
                <a:defRPr/>
              </a:pPr>
              <a:t>‹nº›</a:t>
            </a:fld>
            <a:endParaRPr lang="en-US" dirty="0"/>
          </a:p>
        </p:txBody>
      </p:sp>
    </p:spTree>
    <p:extLst>
      <p:ext uri="{BB962C8B-B14F-4D97-AF65-F5344CB8AC3E}">
        <p14:creationId xmlns:p14="http://schemas.microsoft.com/office/powerpoint/2010/main" val="4198265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5906"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772" cap="all" spc="148" baseline="0">
                <a:solidFill>
                  <a:schemeClr val="tx2"/>
                </a:solidFill>
                <a:latin typeface="+mj-lt"/>
              </a:defRPr>
            </a:lvl1pPr>
            <a:lvl2pPr marL="337482" indent="0">
              <a:buNone/>
              <a:defRPr sz="1329">
                <a:solidFill>
                  <a:schemeClr val="tx1">
                    <a:tint val="75000"/>
                  </a:schemeClr>
                </a:solidFill>
              </a:defRPr>
            </a:lvl2pPr>
            <a:lvl3pPr marL="674964" indent="0">
              <a:buNone/>
              <a:defRPr sz="1181">
                <a:solidFill>
                  <a:schemeClr val="tx1">
                    <a:tint val="75000"/>
                  </a:schemeClr>
                </a:solidFill>
              </a:defRPr>
            </a:lvl3pPr>
            <a:lvl4pPr marL="1012447" indent="0">
              <a:buNone/>
              <a:defRPr sz="1034">
                <a:solidFill>
                  <a:schemeClr val="tx1">
                    <a:tint val="75000"/>
                  </a:schemeClr>
                </a:solidFill>
              </a:defRPr>
            </a:lvl4pPr>
            <a:lvl5pPr marL="1349929" indent="0">
              <a:buNone/>
              <a:defRPr sz="1034">
                <a:solidFill>
                  <a:schemeClr val="tx1">
                    <a:tint val="75000"/>
                  </a:schemeClr>
                </a:solidFill>
              </a:defRPr>
            </a:lvl5pPr>
            <a:lvl6pPr marL="1687411" indent="0">
              <a:buNone/>
              <a:defRPr sz="1034">
                <a:solidFill>
                  <a:schemeClr val="tx1">
                    <a:tint val="75000"/>
                  </a:schemeClr>
                </a:solidFill>
              </a:defRPr>
            </a:lvl6pPr>
            <a:lvl7pPr marL="2024893" indent="0">
              <a:buNone/>
              <a:defRPr sz="1034">
                <a:solidFill>
                  <a:schemeClr val="tx1">
                    <a:tint val="75000"/>
                  </a:schemeClr>
                </a:solidFill>
              </a:defRPr>
            </a:lvl7pPr>
            <a:lvl8pPr marL="2362376" indent="0">
              <a:buNone/>
              <a:defRPr sz="1034">
                <a:solidFill>
                  <a:schemeClr val="tx1">
                    <a:tint val="75000"/>
                  </a:schemeClr>
                </a:solidFill>
              </a:defRPr>
            </a:lvl8pPr>
            <a:lvl9pPr marL="2699858" indent="0">
              <a:buNone/>
              <a:defRPr sz="103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C4E0EE8-1940-4EC9-B292-45209E019656}" type="slidenum">
              <a:rPr lang="en-US" smtClean="0"/>
              <a:pPr>
                <a:defRPr/>
              </a:pPr>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642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440" y="1845739"/>
            <a:ext cx="3703320" cy="402335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C4E0EE8-1940-4EC9-B292-45209E019656}" type="slidenum">
              <a:rPr lang="en-US" smtClean="0"/>
              <a:pPr>
                <a:defRPr/>
              </a:pPr>
              <a:t>‹nº›</a:t>
            </a:fld>
            <a:endParaRPr lang="en-US" dirty="0"/>
          </a:p>
        </p:txBody>
      </p:sp>
    </p:spTree>
    <p:extLst>
      <p:ext uri="{BB962C8B-B14F-4D97-AF65-F5344CB8AC3E}">
        <p14:creationId xmlns:p14="http://schemas.microsoft.com/office/powerpoint/2010/main" val="364616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531638" y="3030009"/>
            <a:ext cx="3367045" cy="290617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061129" y="3030009"/>
            <a:ext cx="3367044" cy="290617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361333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476" b="0" cap="all" baseline="0">
                <a:solidFill>
                  <a:schemeClr val="tx2"/>
                </a:solidFill>
              </a:defRPr>
            </a:lvl1pPr>
            <a:lvl2pPr marL="337482" indent="0">
              <a:buNone/>
              <a:defRPr sz="1476" b="1"/>
            </a:lvl2pPr>
            <a:lvl3pPr marL="674964" indent="0">
              <a:buNone/>
              <a:defRPr sz="1329" b="1"/>
            </a:lvl3pPr>
            <a:lvl4pPr marL="1012447" indent="0">
              <a:buNone/>
              <a:defRPr sz="1181" b="1"/>
            </a:lvl4pPr>
            <a:lvl5pPr marL="1349929" indent="0">
              <a:buNone/>
              <a:defRPr sz="1181" b="1"/>
            </a:lvl5pPr>
            <a:lvl6pPr marL="1687411" indent="0">
              <a:buNone/>
              <a:defRPr sz="1181" b="1"/>
            </a:lvl6pPr>
            <a:lvl7pPr marL="2024893" indent="0">
              <a:buNone/>
              <a:defRPr sz="1181" b="1"/>
            </a:lvl7pPr>
            <a:lvl8pPr marL="2362376" indent="0">
              <a:buNone/>
              <a:defRPr sz="1181" b="1"/>
            </a:lvl8pPr>
            <a:lvl9pPr marL="2699858" indent="0">
              <a:buNone/>
              <a:defRPr sz="1181" b="1"/>
            </a:lvl9pPr>
          </a:lstStyle>
          <a:p>
            <a:pPr lvl="0"/>
            <a:r>
              <a:rPr lang="pt-BR"/>
              <a:t>Editar estilos de texto Mestre</a:t>
            </a:r>
          </a:p>
        </p:txBody>
      </p:sp>
      <p:sp>
        <p:nvSpPr>
          <p:cNvPr id="4" name="Content Placeholder 3"/>
          <p:cNvSpPr>
            <a:spLocks noGrp="1"/>
          </p:cNvSpPr>
          <p:nvPr>
            <p:ph sz="half" idx="2"/>
          </p:nvPr>
        </p:nvSpPr>
        <p:spPr>
          <a:xfrm>
            <a:off x="822960" y="2582334"/>
            <a:ext cx="3703320" cy="32867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476" b="0" cap="all" baseline="0">
                <a:solidFill>
                  <a:schemeClr val="tx2"/>
                </a:solidFill>
              </a:defRPr>
            </a:lvl1pPr>
            <a:lvl2pPr marL="337482" indent="0">
              <a:buNone/>
              <a:defRPr sz="1476" b="1"/>
            </a:lvl2pPr>
            <a:lvl3pPr marL="674964" indent="0">
              <a:buNone/>
              <a:defRPr sz="1329" b="1"/>
            </a:lvl3pPr>
            <a:lvl4pPr marL="1012447" indent="0">
              <a:buNone/>
              <a:defRPr sz="1181" b="1"/>
            </a:lvl4pPr>
            <a:lvl5pPr marL="1349929" indent="0">
              <a:buNone/>
              <a:defRPr sz="1181" b="1"/>
            </a:lvl5pPr>
            <a:lvl6pPr marL="1687411" indent="0">
              <a:buNone/>
              <a:defRPr sz="1181" b="1"/>
            </a:lvl6pPr>
            <a:lvl7pPr marL="2024893" indent="0">
              <a:buNone/>
              <a:defRPr sz="1181" b="1"/>
            </a:lvl7pPr>
            <a:lvl8pPr marL="2362376" indent="0">
              <a:buNone/>
              <a:defRPr sz="1181" b="1"/>
            </a:lvl8pPr>
            <a:lvl9pPr marL="2699858" indent="0">
              <a:buNone/>
              <a:defRPr sz="1181" b="1"/>
            </a:lvl9pPr>
          </a:lstStyle>
          <a:p>
            <a:pPr lvl="0"/>
            <a:r>
              <a:rPr lang="pt-BR"/>
              <a:t>Editar estilos de texto Mestre</a:t>
            </a:r>
          </a:p>
        </p:txBody>
      </p:sp>
      <p:sp>
        <p:nvSpPr>
          <p:cNvPr id="6" name="Content Placeholder 5"/>
          <p:cNvSpPr>
            <a:spLocks noGrp="1"/>
          </p:cNvSpPr>
          <p:nvPr>
            <p:ph sz="quarter" idx="4"/>
          </p:nvPr>
        </p:nvSpPr>
        <p:spPr>
          <a:xfrm>
            <a:off x="4663440" y="2582334"/>
            <a:ext cx="3703320" cy="32867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C4E0EE8-1940-4EC9-B292-45209E019656}" type="slidenum">
              <a:rPr lang="en-US" smtClean="0"/>
              <a:pPr>
                <a:defRPr/>
              </a:pPr>
              <a:t>‹nº›</a:t>
            </a:fld>
            <a:endParaRPr lang="en-US" dirty="0"/>
          </a:p>
        </p:txBody>
      </p:sp>
    </p:spTree>
    <p:extLst>
      <p:ext uri="{BB962C8B-B14F-4D97-AF65-F5344CB8AC3E}">
        <p14:creationId xmlns:p14="http://schemas.microsoft.com/office/powerpoint/2010/main" val="2853663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C4E0EE8-1940-4EC9-B292-45209E019656}" type="slidenum">
              <a:rPr lang="en-US" smtClean="0"/>
              <a:pPr>
                <a:defRPr/>
              </a:pPr>
              <a:t>‹nº›</a:t>
            </a:fld>
            <a:endParaRPr lang="en-US" dirty="0"/>
          </a:p>
        </p:txBody>
      </p:sp>
    </p:spTree>
    <p:extLst>
      <p:ext uri="{BB962C8B-B14F-4D97-AF65-F5344CB8AC3E}">
        <p14:creationId xmlns:p14="http://schemas.microsoft.com/office/powerpoint/2010/main" val="1537353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3" y="6400800"/>
            <a:ext cx="91416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EC4E0EE8-1940-4EC9-B292-45209E019656}" type="slidenum">
              <a:rPr lang="en-US" smtClean="0"/>
              <a:pPr>
                <a:defRPr/>
              </a:pPr>
              <a:t>‹nº›</a:t>
            </a:fld>
            <a:endParaRPr lang="en-US" dirty="0"/>
          </a:p>
        </p:txBody>
      </p:sp>
    </p:spTree>
    <p:extLst>
      <p:ext uri="{BB962C8B-B14F-4D97-AF65-F5344CB8AC3E}">
        <p14:creationId xmlns:p14="http://schemas.microsoft.com/office/powerpoint/2010/main" val="569267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657"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460238" y="731520"/>
            <a:ext cx="5009393" cy="5257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2901" y="2926080"/>
            <a:ext cx="2400300" cy="3379124"/>
          </a:xfrm>
        </p:spPr>
        <p:txBody>
          <a:bodyPr lIns="91440" rIns="91440">
            <a:normAutofit/>
          </a:bodyPr>
          <a:lstStyle>
            <a:lvl1pPr marL="0" indent="0">
              <a:buNone/>
              <a:defRPr sz="1107">
                <a:solidFill>
                  <a:srgbClr val="FFFFFF"/>
                </a:solidFill>
              </a:defRPr>
            </a:lvl1pPr>
            <a:lvl2pPr marL="337482" indent="0">
              <a:buNone/>
              <a:defRPr sz="886"/>
            </a:lvl2pPr>
            <a:lvl3pPr marL="674964" indent="0">
              <a:buNone/>
              <a:defRPr sz="738"/>
            </a:lvl3pPr>
            <a:lvl4pPr marL="1012447" indent="0">
              <a:buNone/>
              <a:defRPr sz="665"/>
            </a:lvl4pPr>
            <a:lvl5pPr marL="1349929" indent="0">
              <a:buNone/>
              <a:defRPr sz="665"/>
            </a:lvl5pPr>
            <a:lvl6pPr marL="1687411" indent="0">
              <a:buNone/>
              <a:defRPr sz="665"/>
            </a:lvl6pPr>
            <a:lvl7pPr marL="2024893" indent="0">
              <a:buNone/>
              <a:defRPr sz="665"/>
            </a:lvl7pPr>
            <a:lvl8pPr marL="2362376" indent="0">
              <a:buNone/>
              <a:defRPr sz="665"/>
            </a:lvl8pPr>
            <a:lvl9pPr marL="2699858" indent="0">
              <a:buNone/>
              <a:defRPr sz="665"/>
            </a:lvl9pPr>
          </a:lstStyle>
          <a:p>
            <a:pPr lvl="0"/>
            <a:r>
              <a:rPr lang="pt-BR"/>
              <a:t>Editar estilos de texto Mestre</a:t>
            </a:r>
          </a:p>
        </p:txBody>
      </p:sp>
      <p:sp>
        <p:nvSpPr>
          <p:cNvPr id="5" name="Date Placeholder 4"/>
          <p:cNvSpPr>
            <a:spLocks noGrp="1"/>
          </p:cNvSpPr>
          <p:nvPr>
            <p:ph type="dt" sz="half" idx="10"/>
          </p:nvPr>
        </p:nvSpPr>
        <p:spPr>
          <a:xfrm>
            <a:off x="349135" y="6459789"/>
            <a:ext cx="1963883" cy="365125"/>
          </a:xfrm>
        </p:spPr>
        <p:txBody>
          <a:bodyPr/>
          <a:lstStyle>
            <a:lvl1pPr algn="l">
              <a:defRPr/>
            </a:lvl1pPr>
          </a:lstStyle>
          <a:p>
            <a:pPr>
              <a:defRPr/>
            </a:pPr>
            <a:endParaRPr lang="en-US" dirty="0"/>
          </a:p>
        </p:txBody>
      </p:sp>
      <p:sp>
        <p:nvSpPr>
          <p:cNvPr id="6" name="Footer Placeholder 5"/>
          <p:cNvSpPr>
            <a:spLocks noGrp="1"/>
          </p:cNvSpPr>
          <p:nvPr>
            <p:ph type="ftr" sz="quarter" idx="11"/>
          </p:nvPr>
        </p:nvSpPr>
        <p:spPr>
          <a:xfrm>
            <a:off x="3600450" y="6459789"/>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C4E0EE8-1940-4EC9-B292-45209E019656}" type="slidenum">
              <a:rPr lang="en-US" smtClean="0"/>
              <a:pPr>
                <a:defRPr/>
              </a:pPr>
              <a:t>‹nº›</a:t>
            </a:fld>
            <a:endParaRPr lang="en-US" dirty="0"/>
          </a:p>
        </p:txBody>
      </p:sp>
    </p:spTree>
    <p:extLst>
      <p:ext uri="{BB962C8B-B14F-4D97-AF65-F5344CB8AC3E}">
        <p14:creationId xmlns:p14="http://schemas.microsoft.com/office/powerpoint/2010/main" val="3654885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1" y="4953000"/>
            <a:ext cx="914162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1" cy="822960"/>
          </a:xfrm>
        </p:spPr>
        <p:txBody>
          <a:bodyPr tIns="0" bIns="0" anchor="b">
            <a:noAutofit/>
          </a:bodyPr>
          <a:lstStyle>
            <a:lvl1pPr>
              <a:defRPr sz="2657"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2362">
                <a:solidFill>
                  <a:schemeClr val="bg1"/>
                </a:solidFill>
              </a:defRPr>
            </a:lvl1pPr>
            <a:lvl2pPr marL="337482" indent="0">
              <a:buNone/>
              <a:defRPr sz="2067"/>
            </a:lvl2pPr>
            <a:lvl3pPr marL="674964" indent="0">
              <a:buNone/>
              <a:defRPr sz="1772"/>
            </a:lvl3pPr>
            <a:lvl4pPr marL="1012447" indent="0">
              <a:buNone/>
              <a:defRPr sz="1476"/>
            </a:lvl4pPr>
            <a:lvl5pPr marL="1349929" indent="0">
              <a:buNone/>
              <a:defRPr sz="1476"/>
            </a:lvl5pPr>
            <a:lvl6pPr marL="1687411" indent="0">
              <a:buNone/>
              <a:defRPr sz="1476"/>
            </a:lvl6pPr>
            <a:lvl7pPr marL="2024893" indent="0">
              <a:buNone/>
              <a:defRPr sz="1476"/>
            </a:lvl7pPr>
            <a:lvl8pPr marL="2362376" indent="0">
              <a:buNone/>
              <a:defRPr sz="1476"/>
            </a:lvl8pPr>
            <a:lvl9pPr marL="2699858" indent="0">
              <a:buNone/>
              <a:defRPr sz="1476"/>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822960" y="5907024"/>
            <a:ext cx="7589521" cy="594360"/>
          </a:xfrm>
        </p:spPr>
        <p:txBody>
          <a:bodyPr lIns="91440" tIns="0" rIns="91440" bIns="0">
            <a:normAutofit/>
          </a:bodyPr>
          <a:lstStyle>
            <a:lvl1pPr marL="0" indent="0">
              <a:spcBef>
                <a:spcPts val="0"/>
              </a:spcBef>
              <a:spcAft>
                <a:spcPts val="443"/>
              </a:spcAft>
              <a:buNone/>
              <a:defRPr sz="1107">
                <a:solidFill>
                  <a:srgbClr val="FFFFFF"/>
                </a:solidFill>
              </a:defRPr>
            </a:lvl1pPr>
            <a:lvl2pPr marL="337482" indent="0">
              <a:buNone/>
              <a:defRPr sz="886"/>
            </a:lvl2pPr>
            <a:lvl3pPr marL="674964" indent="0">
              <a:buNone/>
              <a:defRPr sz="738"/>
            </a:lvl3pPr>
            <a:lvl4pPr marL="1012447" indent="0">
              <a:buNone/>
              <a:defRPr sz="665"/>
            </a:lvl4pPr>
            <a:lvl5pPr marL="1349929" indent="0">
              <a:buNone/>
              <a:defRPr sz="665"/>
            </a:lvl5pPr>
            <a:lvl6pPr marL="1687411" indent="0">
              <a:buNone/>
              <a:defRPr sz="665"/>
            </a:lvl6pPr>
            <a:lvl7pPr marL="2024893" indent="0">
              <a:buNone/>
              <a:defRPr sz="665"/>
            </a:lvl7pPr>
            <a:lvl8pPr marL="2362376" indent="0">
              <a:buNone/>
              <a:defRPr sz="665"/>
            </a:lvl8pPr>
            <a:lvl9pPr marL="2699858" indent="0">
              <a:buNone/>
              <a:defRPr sz="665"/>
            </a:lvl9pPr>
          </a:lstStyle>
          <a:p>
            <a:pPr lvl="0"/>
            <a:r>
              <a:rPr lang="pt-BR"/>
              <a:t>Editar estilos de texto Mestre</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C4E0EE8-1940-4EC9-B292-45209E019656}" type="slidenum">
              <a:rPr lang="en-US" smtClean="0"/>
              <a:pPr>
                <a:defRPr/>
              </a:pPr>
              <a:t>‹nº›</a:t>
            </a:fld>
            <a:endParaRPr lang="en-US" dirty="0"/>
          </a:p>
        </p:txBody>
      </p:sp>
    </p:spTree>
    <p:extLst>
      <p:ext uri="{BB962C8B-B14F-4D97-AF65-F5344CB8AC3E}">
        <p14:creationId xmlns:p14="http://schemas.microsoft.com/office/powerpoint/2010/main" val="3659222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C4E0EE8-1940-4EC9-B292-45209E019656}" type="slidenum">
              <a:rPr lang="en-US" smtClean="0"/>
              <a:pPr>
                <a:defRPr/>
              </a:pPr>
              <a:t>‹nº›</a:t>
            </a:fld>
            <a:endParaRPr lang="en-US" dirty="0"/>
          </a:p>
        </p:txBody>
      </p:sp>
    </p:spTree>
    <p:extLst>
      <p:ext uri="{BB962C8B-B14F-4D97-AF65-F5344CB8AC3E}">
        <p14:creationId xmlns:p14="http://schemas.microsoft.com/office/powerpoint/2010/main" val="1439846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3" y="6400800"/>
            <a:ext cx="91416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2"/>
            <a:ext cx="1971674"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1" y="414779"/>
            <a:ext cx="5800725" cy="5757420"/>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C4E0EE8-1940-4EC9-B292-45209E019656}" type="slidenum">
              <a:rPr lang="en-US" smtClean="0"/>
              <a:pPr>
                <a:defRPr/>
              </a:pPr>
              <a:t>‹nº›</a:t>
            </a:fld>
            <a:endParaRPr lang="en-US" dirty="0"/>
          </a:p>
        </p:txBody>
      </p:sp>
    </p:spTree>
    <p:extLst>
      <p:ext uri="{BB962C8B-B14F-4D97-AF65-F5344CB8AC3E}">
        <p14:creationId xmlns:p14="http://schemas.microsoft.com/office/powerpoint/2010/main" val="3706332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sz="1324" dirty="0"/>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324" dirty="0"/>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324" dirty="0"/>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324" dirty="0"/>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sz="1324" dirty="0"/>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sz="1324" dirty="0"/>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sz="1324" dirty="0"/>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sz="1324" dirty="0"/>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sz="1324" dirty="0"/>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sz="1324" dirty="0"/>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sz="1324" dirty="0"/>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sz="1324" dirty="0"/>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grpSp>
      <p:sp>
        <p:nvSpPr>
          <p:cNvPr id="25621" name="Rectangle 21"/>
          <p:cNvSpPr>
            <a:spLocks noGrp="1" noChangeArrowheads="1"/>
          </p:cNvSpPr>
          <p:nvPr>
            <p:ph type="ctrTitle" sz="quarter"/>
          </p:nvPr>
        </p:nvSpPr>
        <p:spPr>
          <a:xfrm>
            <a:off x="685801" y="1828805"/>
            <a:ext cx="7772400" cy="1736725"/>
          </a:xfrm>
        </p:spPr>
        <p:txBody>
          <a:bodyPr/>
          <a:lstStyle>
            <a:lvl1pPr>
              <a:defRPr sz="3970"/>
            </a:lvl1pPr>
          </a:lstStyle>
          <a:p>
            <a:r>
              <a:rPr lang="en-US"/>
              <a:t>Click to edit Master title style</a:t>
            </a:r>
          </a:p>
        </p:txBody>
      </p:sp>
      <p:sp>
        <p:nvSpPr>
          <p:cNvPr id="25622" name="Rectangle 22"/>
          <p:cNvSpPr>
            <a:spLocks noGrp="1" noChangeArrowheads="1"/>
          </p:cNvSpPr>
          <p:nvPr>
            <p:ph type="subTitle" sz="quarter" idx="1"/>
          </p:nvPr>
        </p:nvSpPr>
        <p:spPr>
          <a:xfrm>
            <a:off x="1371601" y="3886200"/>
            <a:ext cx="6400801"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en-US" dirty="0"/>
          </a:p>
        </p:txBody>
      </p:sp>
      <p:sp>
        <p:nvSpPr>
          <p:cNvPr id="24" name="Rectangle 24"/>
          <p:cNvSpPr>
            <a:spLocks noGrp="1" noChangeArrowheads="1"/>
          </p:cNvSpPr>
          <p:nvPr>
            <p:ph type="ftr" sz="quarter" idx="11"/>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2"/>
          </p:nvPr>
        </p:nvSpPr>
        <p:spPr/>
        <p:txBody>
          <a:bodyPr/>
          <a:lstStyle>
            <a:lvl1pPr>
              <a:defRPr smtClean="0"/>
            </a:lvl1pPr>
          </a:lstStyle>
          <a:p>
            <a:pPr>
              <a:defRPr/>
            </a:pPr>
            <a:fld id="{CCA44E6E-1565-4105-844A-C7E484C66505}" type="slidenum">
              <a:rPr lang="en-US"/>
              <a:pPr>
                <a:defRPr/>
              </a:pPr>
              <a:t>‹nº›</a:t>
            </a:fld>
            <a:endParaRPr lang="en-US" dirty="0"/>
          </a:p>
        </p:txBody>
      </p:sp>
    </p:spTree>
    <p:extLst>
      <p:ext uri="{BB962C8B-B14F-4D97-AF65-F5344CB8AC3E}">
        <p14:creationId xmlns:p14="http://schemas.microsoft.com/office/powerpoint/2010/main" val="3700602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dirty="0"/>
          </a:p>
        </p:txBody>
      </p:sp>
      <p:sp>
        <p:nvSpPr>
          <p:cNvPr id="5" name="Rectangle 2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5"/>
          <p:cNvSpPr>
            <a:spLocks noGrp="1" noChangeArrowheads="1"/>
          </p:cNvSpPr>
          <p:nvPr>
            <p:ph type="sldNum" sz="quarter" idx="12"/>
          </p:nvPr>
        </p:nvSpPr>
        <p:spPr>
          <a:ln/>
        </p:spPr>
        <p:txBody>
          <a:bodyPr/>
          <a:lstStyle>
            <a:lvl1pPr>
              <a:defRPr/>
            </a:lvl1pPr>
          </a:lstStyle>
          <a:p>
            <a:pPr>
              <a:defRPr/>
            </a:pPr>
            <a:fld id="{8D0599C0-FE8A-4643-8F21-5BBB72E35EFF}" type="slidenum">
              <a:rPr lang="en-US"/>
              <a:pPr>
                <a:defRPr/>
              </a:pPr>
              <a:t>‹nº›</a:t>
            </a:fld>
            <a:endParaRPr lang="en-US" dirty="0"/>
          </a:p>
        </p:txBody>
      </p:sp>
    </p:spTree>
    <p:extLst>
      <p:ext uri="{BB962C8B-B14F-4D97-AF65-F5344CB8AC3E}">
        <p14:creationId xmlns:p14="http://schemas.microsoft.com/office/powerpoint/2010/main" val="3598008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5"/>
            <a:ext cx="7772400" cy="1362075"/>
          </a:xfrm>
        </p:spPr>
        <p:txBody>
          <a:bodyPr anchor="t"/>
          <a:lstStyle>
            <a:lvl1pPr algn="l">
              <a:defRPr sz="2941"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1471"/>
            </a:lvl1pPr>
            <a:lvl2pPr marL="336132" indent="0">
              <a:buNone/>
              <a:defRPr sz="1324"/>
            </a:lvl2pPr>
            <a:lvl3pPr marL="672264" indent="0">
              <a:buNone/>
              <a:defRPr sz="1177"/>
            </a:lvl3pPr>
            <a:lvl4pPr marL="1008397" indent="0">
              <a:buNone/>
              <a:defRPr sz="1029"/>
            </a:lvl4pPr>
            <a:lvl5pPr marL="1344530" indent="0">
              <a:buNone/>
              <a:defRPr sz="1029"/>
            </a:lvl5pPr>
            <a:lvl6pPr marL="1680662" indent="0">
              <a:buNone/>
              <a:defRPr sz="1029"/>
            </a:lvl6pPr>
            <a:lvl7pPr marL="2016794" indent="0">
              <a:buNone/>
              <a:defRPr sz="1029"/>
            </a:lvl7pPr>
            <a:lvl8pPr marL="2352926" indent="0">
              <a:buNone/>
              <a:defRPr sz="1029"/>
            </a:lvl8pPr>
            <a:lvl9pPr marL="2689058" indent="0">
              <a:buNone/>
              <a:defRPr sz="1029"/>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dirty="0"/>
          </a:p>
        </p:txBody>
      </p:sp>
      <p:sp>
        <p:nvSpPr>
          <p:cNvPr id="5" name="Rectangle 2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5"/>
          <p:cNvSpPr>
            <a:spLocks noGrp="1" noChangeArrowheads="1"/>
          </p:cNvSpPr>
          <p:nvPr>
            <p:ph type="sldNum" sz="quarter" idx="12"/>
          </p:nvPr>
        </p:nvSpPr>
        <p:spPr>
          <a:ln/>
        </p:spPr>
        <p:txBody>
          <a:bodyPr/>
          <a:lstStyle>
            <a:lvl1pPr>
              <a:defRPr/>
            </a:lvl1pPr>
          </a:lstStyle>
          <a:p>
            <a:pPr>
              <a:defRPr/>
            </a:pPr>
            <a:fld id="{782D955B-2EA0-4DA9-AFCD-BA0895C98746}" type="slidenum">
              <a:rPr lang="en-US"/>
              <a:pPr>
                <a:defRPr/>
              </a:pPr>
              <a:t>‹nº›</a:t>
            </a:fld>
            <a:endParaRPr lang="en-US" dirty="0"/>
          </a:p>
        </p:txBody>
      </p:sp>
    </p:spTree>
    <p:extLst>
      <p:ext uri="{BB962C8B-B14F-4D97-AF65-F5344CB8AC3E}">
        <p14:creationId xmlns:p14="http://schemas.microsoft.com/office/powerpoint/2010/main" val="3465833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1283624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059"/>
            </a:lvl1pPr>
            <a:lvl2pPr>
              <a:defRPr sz="1764"/>
            </a:lvl2pPr>
            <a:lvl3pPr>
              <a:defRPr sz="1471"/>
            </a:lvl3pPr>
            <a:lvl4pPr>
              <a:defRPr sz="1324"/>
            </a:lvl4pPr>
            <a:lvl5pPr>
              <a:defRPr sz="1324"/>
            </a:lvl5pPr>
            <a:lvl6pPr>
              <a:defRPr sz="1324"/>
            </a:lvl6pPr>
            <a:lvl7pPr>
              <a:defRPr sz="1324"/>
            </a:lvl7pPr>
            <a:lvl8pPr>
              <a:defRPr sz="1324"/>
            </a:lvl8pPr>
            <a:lvl9pPr>
              <a:defRPr sz="1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5"/>
            <a:ext cx="4038600" cy="4530725"/>
          </a:xfrm>
        </p:spPr>
        <p:txBody>
          <a:bodyPr/>
          <a:lstStyle>
            <a:lvl1pPr>
              <a:defRPr sz="2059"/>
            </a:lvl1pPr>
            <a:lvl2pPr>
              <a:defRPr sz="1764"/>
            </a:lvl2pPr>
            <a:lvl3pPr>
              <a:defRPr sz="1471"/>
            </a:lvl3pPr>
            <a:lvl4pPr>
              <a:defRPr sz="1324"/>
            </a:lvl4pPr>
            <a:lvl5pPr>
              <a:defRPr sz="1324"/>
            </a:lvl5pPr>
            <a:lvl6pPr>
              <a:defRPr sz="1324"/>
            </a:lvl6pPr>
            <a:lvl7pPr>
              <a:defRPr sz="1324"/>
            </a:lvl7pPr>
            <a:lvl8pPr>
              <a:defRPr sz="1324"/>
            </a:lvl8pPr>
            <a:lvl9pPr>
              <a:defRPr sz="1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dirty="0"/>
          </a:p>
        </p:txBody>
      </p:sp>
      <p:sp>
        <p:nvSpPr>
          <p:cNvPr id="6" name="Rectangle 2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5"/>
          <p:cNvSpPr>
            <a:spLocks noGrp="1" noChangeArrowheads="1"/>
          </p:cNvSpPr>
          <p:nvPr>
            <p:ph type="sldNum" sz="quarter" idx="12"/>
          </p:nvPr>
        </p:nvSpPr>
        <p:spPr>
          <a:ln/>
        </p:spPr>
        <p:txBody>
          <a:bodyPr/>
          <a:lstStyle>
            <a:lvl1pPr>
              <a:defRPr/>
            </a:lvl1pPr>
          </a:lstStyle>
          <a:p>
            <a:pPr>
              <a:defRPr/>
            </a:pPr>
            <a:fld id="{E2104457-ACCE-47E6-B168-09A21160272E}" type="slidenum">
              <a:rPr lang="en-US"/>
              <a:pPr>
                <a:defRPr/>
              </a:pPr>
              <a:t>‹nº›</a:t>
            </a:fld>
            <a:endParaRPr lang="en-US" dirty="0"/>
          </a:p>
        </p:txBody>
      </p:sp>
    </p:spTree>
    <p:extLst>
      <p:ext uri="{BB962C8B-B14F-4D97-AF65-F5344CB8AC3E}">
        <p14:creationId xmlns:p14="http://schemas.microsoft.com/office/powerpoint/2010/main" val="18354840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9" cy="639762"/>
          </a:xfrm>
        </p:spPr>
        <p:txBody>
          <a:bodyPr anchor="b"/>
          <a:lstStyle>
            <a:lvl1pPr marL="0" indent="0">
              <a:buNone/>
              <a:defRPr sz="1764" b="1"/>
            </a:lvl1pPr>
            <a:lvl2pPr marL="336132" indent="0">
              <a:buNone/>
              <a:defRPr sz="1471" b="1"/>
            </a:lvl2pPr>
            <a:lvl3pPr marL="672264" indent="0">
              <a:buNone/>
              <a:defRPr sz="1324" b="1"/>
            </a:lvl3pPr>
            <a:lvl4pPr marL="1008397" indent="0">
              <a:buNone/>
              <a:defRPr sz="1177" b="1"/>
            </a:lvl4pPr>
            <a:lvl5pPr marL="1344530" indent="0">
              <a:buNone/>
              <a:defRPr sz="1177" b="1"/>
            </a:lvl5pPr>
            <a:lvl6pPr marL="1680662" indent="0">
              <a:buNone/>
              <a:defRPr sz="1177" b="1"/>
            </a:lvl6pPr>
            <a:lvl7pPr marL="2016794" indent="0">
              <a:buNone/>
              <a:defRPr sz="1177" b="1"/>
            </a:lvl7pPr>
            <a:lvl8pPr marL="2352926" indent="0">
              <a:buNone/>
              <a:defRPr sz="1177" b="1"/>
            </a:lvl8pPr>
            <a:lvl9pPr marL="2689058" indent="0">
              <a:buNone/>
              <a:defRPr sz="1177" b="1"/>
            </a:lvl9pPr>
          </a:lstStyle>
          <a:p>
            <a:pPr lvl="0"/>
            <a:r>
              <a:rPr lang="en-US"/>
              <a:t>Click to edit Master text styles</a:t>
            </a:r>
          </a:p>
        </p:txBody>
      </p:sp>
      <p:sp>
        <p:nvSpPr>
          <p:cNvPr id="4" name="Content Placeholder 3"/>
          <p:cNvSpPr>
            <a:spLocks noGrp="1"/>
          </p:cNvSpPr>
          <p:nvPr>
            <p:ph sz="half" idx="2"/>
          </p:nvPr>
        </p:nvSpPr>
        <p:spPr>
          <a:xfrm>
            <a:off x="457201" y="2174875"/>
            <a:ext cx="4040189" cy="3951288"/>
          </a:xfrm>
        </p:spPr>
        <p:txBody>
          <a:bodyPr/>
          <a:lstStyle>
            <a:lvl1pPr>
              <a:defRPr sz="1764"/>
            </a:lvl1pPr>
            <a:lvl2pPr>
              <a:defRPr sz="1471"/>
            </a:lvl2pPr>
            <a:lvl3pPr>
              <a:defRPr sz="1324"/>
            </a:lvl3pPr>
            <a:lvl4pPr>
              <a:defRPr sz="1177"/>
            </a:lvl4pPr>
            <a:lvl5pPr>
              <a:defRPr sz="1177"/>
            </a:lvl5pPr>
            <a:lvl6pPr>
              <a:defRPr sz="1177"/>
            </a:lvl6pPr>
            <a:lvl7pPr>
              <a:defRPr sz="1177"/>
            </a:lvl7pPr>
            <a:lvl8pPr>
              <a:defRPr sz="1177"/>
            </a:lvl8pPr>
            <a:lvl9pPr>
              <a:defRPr sz="11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6" cy="639762"/>
          </a:xfrm>
        </p:spPr>
        <p:txBody>
          <a:bodyPr anchor="b"/>
          <a:lstStyle>
            <a:lvl1pPr marL="0" indent="0">
              <a:buNone/>
              <a:defRPr sz="1764" b="1"/>
            </a:lvl1pPr>
            <a:lvl2pPr marL="336132" indent="0">
              <a:buNone/>
              <a:defRPr sz="1471" b="1"/>
            </a:lvl2pPr>
            <a:lvl3pPr marL="672264" indent="0">
              <a:buNone/>
              <a:defRPr sz="1324" b="1"/>
            </a:lvl3pPr>
            <a:lvl4pPr marL="1008397" indent="0">
              <a:buNone/>
              <a:defRPr sz="1177" b="1"/>
            </a:lvl4pPr>
            <a:lvl5pPr marL="1344530" indent="0">
              <a:buNone/>
              <a:defRPr sz="1177" b="1"/>
            </a:lvl5pPr>
            <a:lvl6pPr marL="1680662" indent="0">
              <a:buNone/>
              <a:defRPr sz="1177" b="1"/>
            </a:lvl6pPr>
            <a:lvl7pPr marL="2016794" indent="0">
              <a:buNone/>
              <a:defRPr sz="1177" b="1"/>
            </a:lvl7pPr>
            <a:lvl8pPr marL="2352926" indent="0">
              <a:buNone/>
              <a:defRPr sz="1177" b="1"/>
            </a:lvl8pPr>
            <a:lvl9pPr marL="2689058" indent="0">
              <a:buNone/>
              <a:defRPr sz="1177" b="1"/>
            </a:lvl9pPr>
          </a:lstStyle>
          <a:p>
            <a:pPr lvl="0"/>
            <a:r>
              <a:rPr lang="en-US"/>
              <a:t>Click to edit Master text styles</a:t>
            </a:r>
          </a:p>
        </p:txBody>
      </p:sp>
      <p:sp>
        <p:nvSpPr>
          <p:cNvPr id="6" name="Content Placeholder 5"/>
          <p:cNvSpPr>
            <a:spLocks noGrp="1"/>
          </p:cNvSpPr>
          <p:nvPr>
            <p:ph sz="quarter" idx="4"/>
          </p:nvPr>
        </p:nvSpPr>
        <p:spPr>
          <a:xfrm>
            <a:off x="4645027" y="2174875"/>
            <a:ext cx="4041776" cy="3951288"/>
          </a:xfrm>
        </p:spPr>
        <p:txBody>
          <a:bodyPr/>
          <a:lstStyle>
            <a:lvl1pPr>
              <a:defRPr sz="1764"/>
            </a:lvl1pPr>
            <a:lvl2pPr>
              <a:defRPr sz="1471"/>
            </a:lvl2pPr>
            <a:lvl3pPr>
              <a:defRPr sz="1324"/>
            </a:lvl3pPr>
            <a:lvl4pPr>
              <a:defRPr sz="1177"/>
            </a:lvl4pPr>
            <a:lvl5pPr>
              <a:defRPr sz="1177"/>
            </a:lvl5pPr>
            <a:lvl6pPr>
              <a:defRPr sz="1177"/>
            </a:lvl6pPr>
            <a:lvl7pPr>
              <a:defRPr sz="1177"/>
            </a:lvl7pPr>
            <a:lvl8pPr>
              <a:defRPr sz="1177"/>
            </a:lvl8pPr>
            <a:lvl9pPr>
              <a:defRPr sz="11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dirty="0"/>
          </a:p>
        </p:txBody>
      </p:sp>
      <p:sp>
        <p:nvSpPr>
          <p:cNvPr id="8" name="Rectangle 2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5"/>
          <p:cNvSpPr>
            <a:spLocks noGrp="1" noChangeArrowheads="1"/>
          </p:cNvSpPr>
          <p:nvPr>
            <p:ph type="sldNum" sz="quarter" idx="12"/>
          </p:nvPr>
        </p:nvSpPr>
        <p:spPr>
          <a:ln/>
        </p:spPr>
        <p:txBody>
          <a:bodyPr/>
          <a:lstStyle>
            <a:lvl1pPr>
              <a:defRPr/>
            </a:lvl1pPr>
          </a:lstStyle>
          <a:p>
            <a:pPr>
              <a:defRPr/>
            </a:pPr>
            <a:fld id="{FD4BB091-9CB0-414F-B248-08AE8FB28C5C}" type="slidenum">
              <a:rPr lang="en-US"/>
              <a:pPr>
                <a:defRPr/>
              </a:pPr>
              <a:t>‹nº›</a:t>
            </a:fld>
            <a:endParaRPr lang="en-US" dirty="0"/>
          </a:p>
        </p:txBody>
      </p:sp>
    </p:spTree>
    <p:extLst>
      <p:ext uri="{BB962C8B-B14F-4D97-AF65-F5344CB8AC3E}">
        <p14:creationId xmlns:p14="http://schemas.microsoft.com/office/powerpoint/2010/main" val="3865427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dirty="0"/>
          </a:p>
        </p:txBody>
      </p:sp>
      <p:sp>
        <p:nvSpPr>
          <p:cNvPr id="4" name="Rectangle 2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5"/>
          <p:cNvSpPr>
            <a:spLocks noGrp="1" noChangeArrowheads="1"/>
          </p:cNvSpPr>
          <p:nvPr>
            <p:ph type="sldNum" sz="quarter" idx="12"/>
          </p:nvPr>
        </p:nvSpPr>
        <p:spPr>
          <a:ln/>
        </p:spPr>
        <p:txBody>
          <a:bodyPr/>
          <a:lstStyle>
            <a:lvl1pPr>
              <a:defRPr/>
            </a:lvl1pPr>
          </a:lstStyle>
          <a:p>
            <a:pPr>
              <a:defRPr/>
            </a:pPr>
            <a:fld id="{44CCD52F-6899-43D7-B707-2FC23CB1913D}" type="slidenum">
              <a:rPr lang="en-US"/>
              <a:pPr>
                <a:defRPr/>
              </a:pPr>
              <a:t>‹nº›</a:t>
            </a:fld>
            <a:endParaRPr lang="en-US" dirty="0"/>
          </a:p>
        </p:txBody>
      </p:sp>
    </p:spTree>
    <p:extLst>
      <p:ext uri="{BB962C8B-B14F-4D97-AF65-F5344CB8AC3E}">
        <p14:creationId xmlns:p14="http://schemas.microsoft.com/office/powerpoint/2010/main" val="7880360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dirty="0"/>
          </a:p>
        </p:txBody>
      </p:sp>
      <p:sp>
        <p:nvSpPr>
          <p:cNvPr id="3" name="Rectangle 2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5"/>
          <p:cNvSpPr>
            <a:spLocks noGrp="1" noChangeArrowheads="1"/>
          </p:cNvSpPr>
          <p:nvPr>
            <p:ph type="sldNum" sz="quarter" idx="12"/>
          </p:nvPr>
        </p:nvSpPr>
        <p:spPr>
          <a:ln/>
        </p:spPr>
        <p:txBody>
          <a:bodyPr/>
          <a:lstStyle>
            <a:lvl1pPr>
              <a:defRPr/>
            </a:lvl1pPr>
          </a:lstStyle>
          <a:p>
            <a:pPr>
              <a:defRPr/>
            </a:pPr>
            <a:fld id="{F90698A6-CD1D-42CC-B536-91F5AA9412F4}" type="slidenum">
              <a:rPr lang="en-US"/>
              <a:pPr>
                <a:defRPr/>
              </a:pPr>
              <a:t>‹nº›</a:t>
            </a:fld>
            <a:endParaRPr lang="en-US" dirty="0"/>
          </a:p>
        </p:txBody>
      </p:sp>
    </p:spTree>
    <p:extLst>
      <p:ext uri="{BB962C8B-B14F-4D97-AF65-F5344CB8AC3E}">
        <p14:creationId xmlns:p14="http://schemas.microsoft.com/office/powerpoint/2010/main" val="1894591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471"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2353"/>
            </a:lvl1pPr>
            <a:lvl2pPr>
              <a:defRPr sz="2059"/>
            </a:lvl2pPr>
            <a:lvl3pPr>
              <a:defRPr sz="1764"/>
            </a:lvl3pPr>
            <a:lvl4pPr>
              <a:defRPr sz="1471"/>
            </a:lvl4pPr>
            <a:lvl5pPr>
              <a:defRPr sz="1471"/>
            </a:lvl5pPr>
            <a:lvl6pPr>
              <a:defRPr sz="1471"/>
            </a:lvl6pPr>
            <a:lvl7pPr>
              <a:defRPr sz="1471"/>
            </a:lvl7pPr>
            <a:lvl8pPr>
              <a:defRPr sz="1471"/>
            </a:lvl8pPr>
            <a:lvl9pPr>
              <a:defRPr sz="14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029"/>
            </a:lvl1pPr>
            <a:lvl2pPr marL="336132" indent="0">
              <a:buNone/>
              <a:defRPr sz="882"/>
            </a:lvl2pPr>
            <a:lvl3pPr marL="672264" indent="0">
              <a:buNone/>
              <a:defRPr sz="735"/>
            </a:lvl3pPr>
            <a:lvl4pPr marL="1008397" indent="0">
              <a:buNone/>
              <a:defRPr sz="662"/>
            </a:lvl4pPr>
            <a:lvl5pPr marL="1344530" indent="0">
              <a:buNone/>
              <a:defRPr sz="662"/>
            </a:lvl5pPr>
            <a:lvl6pPr marL="1680662" indent="0">
              <a:buNone/>
              <a:defRPr sz="662"/>
            </a:lvl6pPr>
            <a:lvl7pPr marL="2016794" indent="0">
              <a:buNone/>
              <a:defRPr sz="662"/>
            </a:lvl7pPr>
            <a:lvl8pPr marL="2352926" indent="0">
              <a:buNone/>
              <a:defRPr sz="662"/>
            </a:lvl8pPr>
            <a:lvl9pPr marL="2689058" indent="0">
              <a:buNone/>
              <a:defRPr sz="662"/>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dirty="0"/>
          </a:p>
        </p:txBody>
      </p:sp>
      <p:sp>
        <p:nvSpPr>
          <p:cNvPr id="6" name="Rectangle 2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5"/>
          <p:cNvSpPr>
            <a:spLocks noGrp="1" noChangeArrowheads="1"/>
          </p:cNvSpPr>
          <p:nvPr>
            <p:ph type="sldNum" sz="quarter" idx="12"/>
          </p:nvPr>
        </p:nvSpPr>
        <p:spPr>
          <a:ln/>
        </p:spPr>
        <p:txBody>
          <a:bodyPr/>
          <a:lstStyle>
            <a:lvl1pPr>
              <a:defRPr/>
            </a:lvl1pPr>
          </a:lstStyle>
          <a:p>
            <a:pPr>
              <a:defRPr/>
            </a:pPr>
            <a:fld id="{997FFE21-1751-4A89-9FDE-F9592983E0FF}" type="slidenum">
              <a:rPr lang="en-US"/>
              <a:pPr>
                <a:defRPr/>
              </a:pPr>
              <a:t>‹nº›</a:t>
            </a:fld>
            <a:endParaRPr lang="en-US" dirty="0"/>
          </a:p>
        </p:txBody>
      </p:sp>
    </p:spTree>
    <p:extLst>
      <p:ext uri="{BB962C8B-B14F-4D97-AF65-F5344CB8AC3E}">
        <p14:creationId xmlns:p14="http://schemas.microsoft.com/office/powerpoint/2010/main" val="2815427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471"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2353"/>
            </a:lvl1pPr>
            <a:lvl2pPr marL="336132" indent="0">
              <a:buNone/>
              <a:defRPr sz="2059"/>
            </a:lvl2pPr>
            <a:lvl3pPr marL="672264" indent="0">
              <a:buNone/>
              <a:defRPr sz="1764"/>
            </a:lvl3pPr>
            <a:lvl4pPr marL="1008397" indent="0">
              <a:buNone/>
              <a:defRPr sz="1471"/>
            </a:lvl4pPr>
            <a:lvl5pPr marL="1344530" indent="0">
              <a:buNone/>
              <a:defRPr sz="1471"/>
            </a:lvl5pPr>
            <a:lvl6pPr marL="1680662" indent="0">
              <a:buNone/>
              <a:defRPr sz="1471"/>
            </a:lvl6pPr>
            <a:lvl7pPr marL="2016794" indent="0">
              <a:buNone/>
              <a:defRPr sz="1471"/>
            </a:lvl7pPr>
            <a:lvl8pPr marL="2352926" indent="0">
              <a:buNone/>
              <a:defRPr sz="1471"/>
            </a:lvl8pPr>
            <a:lvl9pPr marL="2689058" indent="0">
              <a:buNone/>
              <a:defRPr sz="1471"/>
            </a:lvl9pPr>
          </a:lstStyle>
          <a:p>
            <a:pPr lvl="0"/>
            <a:endParaRPr lang="en-US" noProof="0" dirty="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029"/>
            </a:lvl1pPr>
            <a:lvl2pPr marL="336132" indent="0">
              <a:buNone/>
              <a:defRPr sz="882"/>
            </a:lvl2pPr>
            <a:lvl3pPr marL="672264" indent="0">
              <a:buNone/>
              <a:defRPr sz="735"/>
            </a:lvl3pPr>
            <a:lvl4pPr marL="1008397" indent="0">
              <a:buNone/>
              <a:defRPr sz="662"/>
            </a:lvl4pPr>
            <a:lvl5pPr marL="1344530" indent="0">
              <a:buNone/>
              <a:defRPr sz="662"/>
            </a:lvl5pPr>
            <a:lvl6pPr marL="1680662" indent="0">
              <a:buNone/>
              <a:defRPr sz="662"/>
            </a:lvl6pPr>
            <a:lvl7pPr marL="2016794" indent="0">
              <a:buNone/>
              <a:defRPr sz="662"/>
            </a:lvl7pPr>
            <a:lvl8pPr marL="2352926" indent="0">
              <a:buNone/>
              <a:defRPr sz="662"/>
            </a:lvl8pPr>
            <a:lvl9pPr marL="2689058" indent="0">
              <a:buNone/>
              <a:defRPr sz="662"/>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dirty="0"/>
          </a:p>
        </p:txBody>
      </p:sp>
      <p:sp>
        <p:nvSpPr>
          <p:cNvPr id="6" name="Rectangle 2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5"/>
          <p:cNvSpPr>
            <a:spLocks noGrp="1" noChangeArrowheads="1"/>
          </p:cNvSpPr>
          <p:nvPr>
            <p:ph type="sldNum" sz="quarter" idx="12"/>
          </p:nvPr>
        </p:nvSpPr>
        <p:spPr>
          <a:ln/>
        </p:spPr>
        <p:txBody>
          <a:bodyPr/>
          <a:lstStyle>
            <a:lvl1pPr>
              <a:defRPr/>
            </a:lvl1pPr>
          </a:lstStyle>
          <a:p>
            <a:pPr>
              <a:defRPr/>
            </a:pPr>
            <a:fld id="{51B274EA-CC35-4FAE-8482-244F5FED8041}" type="slidenum">
              <a:rPr lang="en-US"/>
              <a:pPr>
                <a:defRPr/>
              </a:pPr>
              <a:t>‹nº›</a:t>
            </a:fld>
            <a:endParaRPr lang="en-US" dirty="0"/>
          </a:p>
        </p:txBody>
      </p:sp>
    </p:spTree>
    <p:extLst>
      <p:ext uri="{BB962C8B-B14F-4D97-AF65-F5344CB8AC3E}">
        <p14:creationId xmlns:p14="http://schemas.microsoft.com/office/powerpoint/2010/main" val="2816087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dirty="0"/>
          </a:p>
        </p:txBody>
      </p:sp>
      <p:sp>
        <p:nvSpPr>
          <p:cNvPr id="5" name="Rectangle 2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5"/>
          <p:cNvSpPr>
            <a:spLocks noGrp="1" noChangeArrowheads="1"/>
          </p:cNvSpPr>
          <p:nvPr>
            <p:ph type="sldNum" sz="quarter" idx="12"/>
          </p:nvPr>
        </p:nvSpPr>
        <p:spPr>
          <a:ln/>
        </p:spPr>
        <p:txBody>
          <a:bodyPr/>
          <a:lstStyle>
            <a:lvl1pPr>
              <a:defRPr/>
            </a:lvl1pPr>
          </a:lstStyle>
          <a:p>
            <a:pPr>
              <a:defRPr/>
            </a:pPr>
            <a:fld id="{92E17489-9209-4883-BF1A-F5666FDABB1A}" type="slidenum">
              <a:rPr lang="en-US"/>
              <a:pPr>
                <a:defRPr/>
              </a:pPr>
              <a:t>‹nº›</a:t>
            </a:fld>
            <a:endParaRPr lang="en-US" dirty="0"/>
          </a:p>
        </p:txBody>
      </p:sp>
    </p:spTree>
    <p:extLst>
      <p:ext uri="{BB962C8B-B14F-4D97-AF65-F5344CB8AC3E}">
        <p14:creationId xmlns:p14="http://schemas.microsoft.com/office/powerpoint/2010/main" val="4593074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dirty="0"/>
          </a:p>
        </p:txBody>
      </p:sp>
      <p:sp>
        <p:nvSpPr>
          <p:cNvPr id="5" name="Rectangle 2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5"/>
          <p:cNvSpPr>
            <a:spLocks noGrp="1" noChangeArrowheads="1"/>
          </p:cNvSpPr>
          <p:nvPr>
            <p:ph type="sldNum" sz="quarter" idx="12"/>
          </p:nvPr>
        </p:nvSpPr>
        <p:spPr>
          <a:ln/>
        </p:spPr>
        <p:txBody>
          <a:bodyPr/>
          <a:lstStyle>
            <a:lvl1pPr>
              <a:defRPr/>
            </a:lvl1pPr>
          </a:lstStyle>
          <a:p>
            <a:pPr>
              <a:defRPr/>
            </a:pPr>
            <a:fld id="{B9D2E174-65B2-470B-BE36-D6EA1C08A706}" type="slidenum">
              <a:rPr lang="en-US"/>
              <a:pPr>
                <a:defRPr/>
              </a:pPr>
              <a:t>‹nº›</a:t>
            </a:fld>
            <a:endParaRPr lang="en-US" dirty="0"/>
          </a:p>
        </p:txBody>
      </p:sp>
    </p:spTree>
    <p:extLst>
      <p:ext uri="{BB962C8B-B14F-4D97-AF65-F5344CB8AC3E}">
        <p14:creationId xmlns:p14="http://schemas.microsoft.com/office/powerpoint/2010/main" val="932661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3" y="6400800"/>
            <a:ext cx="91416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5906" spc="-37"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772" cap="all" spc="148" baseline="0">
                <a:solidFill>
                  <a:schemeClr val="tx2"/>
                </a:solidFill>
                <a:latin typeface="+mj-lt"/>
              </a:defRPr>
            </a:lvl1pPr>
            <a:lvl2pPr marL="337482" indent="0" algn="ctr">
              <a:buNone/>
              <a:defRPr sz="1772"/>
            </a:lvl2pPr>
            <a:lvl3pPr marL="674964" indent="0" algn="ctr">
              <a:buNone/>
              <a:defRPr sz="1772"/>
            </a:lvl3pPr>
            <a:lvl4pPr marL="1012447" indent="0" algn="ctr">
              <a:buNone/>
              <a:defRPr sz="1476"/>
            </a:lvl4pPr>
            <a:lvl5pPr marL="1349929" indent="0" algn="ctr">
              <a:buNone/>
              <a:defRPr sz="1476"/>
            </a:lvl5pPr>
            <a:lvl6pPr marL="1687411" indent="0" algn="ctr">
              <a:buNone/>
              <a:defRPr sz="1476"/>
            </a:lvl6pPr>
            <a:lvl7pPr marL="2024893" indent="0" algn="ctr">
              <a:buNone/>
              <a:defRPr sz="1476"/>
            </a:lvl7pPr>
            <a:lvl8pPr marL="2362376" indent="0" algn="ctr">
              <a:buNone/>
              <a:defRPr sz="1476"/>
            </a:lvl8pPr>
            <a:lvl9pPr marL="2699858" indent="0" algn="ctr">
              <a:buNone/>
              <a:defRPr sz="1476"/>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72C511AC-C690-40AF-97F7-58EE1AFD17F7}" type="slidenum">
              <a:rPr lang="pt-BR" smtClean="0"/>
              <a:t>‹nº›</a:t>
            </a:fld>
            <a:endParaRPr lang="pt-BR"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2922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72C511AC-C690-40AF-97F7-58EE1AFD17F7}" type="slidenum">
              <a:rPr lang="pt-BR" smtClean="0"/>
              <a:t>‹nº›</a:t>
            </a:fld>
            <a:endParaRPr lang="pt-BR" dirty="0"/>
          </a:p>
        </p:txBody>
      </p:sp>
    </p:spTree>
    <p:extLst>
      <p:ext uri="{BB962C8B-B14F-4D97-AF65-F5344CB8AC3E}">
        <p14:creationId xmlns:p14="http://schemas.microsoft.com/office/powerpoint/2010/main" val="202888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0887161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5906"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772" cap="all" spc="148" baseline="0">
                <a:solidFill>
                  <a:schemeClr val="tx2"/>
                </a:solidFill>
                <a:latin typeface="+mj-lt"/>
              </a:defRPr>
            </a:lvl1pPr>
            <a:lvl2pPr marL="337482" indent="0">
              <a:buNone/>
              <a:defRPr sz="1329">
                <a:solidFill>
                  <a:schemeClr val="tx1">
                    <a:tint val="75000"/>
                  </a:schemeClr>
                </a:solidFill>
              </a:defRPr>
            </a:lvl2pPr>
            <a:lvl3pPr marL="674964" indent="0">
              <a:buNone/>
              <a:defRPr sz="1181">
                <a:solidFill>
                  <a:schemeClr val="tx1">
                    <a:tint val="75000"/>
                  </a:schemeClr>
                </a:solidFill>
              </a:defRPr>
            </a:lvl3pPr>
            <a:lvl4pPr marL="1012447" indent="0">
              <a:buNone/>
              <a:defRPr sz="1034">
                <a:solidFill>
                  <a:schemeClr val="tx1">
                    <a:tint val="75000"/>
                  </a:schemeClr>
                </a:solidFill>
              </a:defRPr>
            </a:lvl4pPr>
            <a:lvl5pPr marL="1349929" indent="0">
              <a:buNone/>
              <a:defRPr sz="1034">
                <a:solidFill>
                  <a:schemeClr val="tx1">
                    <a:tint val="75000"/>
                  </a:schemeClr>
                </a:solidFill>
              </a:defRPr>
            </a:lvl5pPr>
            <a:lvl6pPr marL="1687411" indent="0">
              <a:buNone/>
              <a:defRPr sz="1034">
                <a:solidFill>
                  <a:schemeClr val="tx1">
                    <a:tint val="75000"/>
                  </a:schemeClr>
                </a:solidFill>
              </a:defRPr>
            </a:lvl6pPr>
            <a:lvl7pPr marL="2024893" indent="0">
              <a:buNone/>
              <a:defRPr sz="1034">
                <a:solidFill>
                  <a:schemeClr val="tx1">
                    <a:tint val="75000"/>
                  </a:schemeClr>
                </a:solidFill>
              </a:defRPr>
            </a:lvl7pPr>
            <a:lvl8pPr marL="2362376" indent="0">
              <a:buNone/>
              <a:defRPr sz="1034">
                <a:solidFill>
                  <a:schemeClr val="tx1">
                    <a:tint val="75000"/>
                  </a:schemeClr>
                </a:solidFill>
              </a:defRPr>
            </a:lvl8pPr>
            <a:lvl9pPr marL="2699858" indent="0">
              <a:buNone/>
              <a:defRPr sz="103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72C511AC-C690-40AF-97F7-58EE1AFD17F7}" type="slidenum">
              <a:rPr lang="pt-BR" smtClean="0"/>
              <a:t>‹nº›</a:t>
            </a:fld>
            <a:endParaRPr lang="pt-BR"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5436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440" y="1845739"/>
            <a:ext cx="3703320" cy="402335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72C511AC-C690-40AF-97F7-58EE1AFD17F7}" type="slidenum">
              <a:rPr lang="pt-BR" smtClean="0"/>
              <a:t>‹nº›</a:t>
            </a:fld>
            <a:endParaRPr lang="pt-BR" dirty="0"/>
          </a:p>
        </p:txBody>
      </p:sp>
    </p:spTree>
    <p:extLst>
      <p:ext uri="{BB962C8B-B14F-4D97-AF65-F5344CB8AC3E}">
        <p14:creationId xmlns:p14="http://schemas.microsoft.com/office/powerpoint/2010/main" val="125895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476" b="0" cap="all" baseline="0">
                <a:solidFill>
                  <a:schemeClr val="tx2"/>
                </a:solidFill>
              </a:defRPr>
            </a:lvl1pPr>
            <a:lvl2pPr marL="337482" indent="0">
              <a:buNone/>
              <a:defRPr sz="1476" b="1"/>
            </a:lvl2pPr>
            <a:lvl3pPr marL="674964" indent="0">
              <a:buNone/>
              <a:defRPr sz="1329" b="1"/>
            </a:lvl3pPr>
            <a:lvl4pPr marL="1012447" indent="0">
              <a:buNone/>
              <a:defRPr sz="1181" b="1"/>
            </a:lvl4pPr>
            <a:lvl5pPr marL="1349929" indent="0">
              <a:buNone/>
              <a:defRPr sz="1181" b="1"/>
            </a:lvl5pPr>
            <a:lvl6pPr marL="1687411" indent="0">
              <a:buNone/>
              <a:defRPr sz="1181" b="1"/>
            </a:lvl6pPr>
            <a:lvl7pPr marL="2024893" indent="0">
              <a:buNone/>
              <a:defRPr sz="1181" b="1"/>
            </a:lvl7pPr>
            <a:lvl8pPr marL="2362376" indent="0">
              <a:buNone/>
              <a:defRPr sz="1181" b="1"/>
            </a:lvl8pPr>
            <a:lvl9pPr marL="2699858" indent="0">
              <a:buNone/>
              <a:defRPr sz="1181" b="1"/>
            </a:lvl9pPr>
          </a:lstStyle>
          <a:p>
            <a:pPr lvl="0"/>
            <a:r>
              <a:rPr lang="pt-BR"/>
              <a:t>Editar estilos de texto Mestre</a:t>
            </a:r>
          </a:p>
        </p:txBody>
      </p:sp>
      <p:sp>
        <p:nvSpPr>
          <p:cNvPr id="4" name="Content Placeholder 3"/>
          <p:cNvSpPr>
            <a:spLocks noGrp="1"/>
          </p:cNvSpPr>
          <p:nvPr>
            <p:ph sz="half" idx="2"/>
          </p:nvPr>
        </p:nvSpPr>
        <p:spPr>
          <a:xfrm>
            <a:off x="822960" y="2582334"/>
            <a:ext cx="3703320" cy="32867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476" b="0" cap="all" baseline="0">
                <a:solidFill>
                  <a:schemeClr val="tx2"/>
                </a:solidFill>
              </a:defRPr>
            </a:lvl1pPr>
            <a:lvl2pPr marL="337482" indent="0">
              <a:buNone/>
              <a:defRPr sz="1476" b="1"/>
            </a:lvl2pPr>
            <a:lvl3pPr marL="674964" indent="0">
              <a:buNone/>
              <a:defRPr sz="1329" b="1"/>
            </a:lvl3pPr>
            <a:lvl4pPr marL="1012447" indent="0">
              <a:buNone/>
              <a:defRPr sz="1181" b="1"/>
            </a:lvl4pPr>
            <a:lvl5pPr marL="1349929" indent="0">
              <a:buNone/>
              <a:defRPr sz="1181" b="1"/>
            </a:lvl5pPr>
            <a:lvl6pPr marL="1687411" indent="0">
              <a:buNone/>
              <a:defRPr sz="1181" b="1"/>
            </a:lvl6pPr>
            <a:lvl7pPr marL="2024893" indent="0">
              <a:buNone/>
              <a:defRPr sz="1181" b="1"/>
            </a:lvl7pPr>
            <a:lvl8pPr marL="2362376" indent="0">
              <a:buNone/>
              <a:defRPr sz="1181" b="1"/>
            </a:lvl8pPr>
            <a:lvl9pPr marL="2699858" indent="0">
              <a:buNone/>
              <a:defRPr sz="1181" b="1"/>
            </a:lvl9pPr>
          </a:lstStyle>
          <a:p>
            <a:pPr lvl="0"/>
            <a:r>
              <a:rPr lang="pt-BR"/>
              <a:t>Editar estilos de texto Mestre</a:t>
            </a:r>
          </a:p>
        </p:txBody>
      </p:sp>
      <p:sp>
        <p:nvSpPr>
          <p:cNvPr id="6" name="Content Placeholder 5"/>
          <p:cNvSpPr>
            <a:spLocks noGrp="1"/>
          </p:cNvSpPr>
          <p:nvPr>
            <p:ph sz="quarter" idx="4"/>
          </p:nvPr>
        </p:nvSpPr>
        <p:spPr>
          <a:xfrm>
            <a:off x="4663440" y="2582334"/>
            <a:ext cx="3703320" cy="32867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72C511AC-C690-40AF-97F7-58EE1AFD17F7}" type="slidenum">
              <a:rPr lang="pt-BR" smtClean="0"/>
              <a:t>‹nº›</a:t>
            </a:fld>
            <a:endParaRPr lang="pt-BR" dirty="0"/>
          </a:p>
        </p:txBody>
      </p:sp>
    </p:spTree>
    <p:extLst>
      <p:ext uri="{BB962C8B-B14F-4D97-AF65-F5344CB8AC3E}">
        <p14:creationId xmlns:p14="http://schemas.microsoft.com/office/powerpoint/2010/main" val="4870017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72C511AC-C690-40AF-97F7-58EE1AFD17F7}" type="slidenum">
              <a:rPr lang="pt-BR" smtClean="0"/>
              <a:t>‹nº›</a:t>
            </a:fld>
            <a:endParaRPr lang="pt-BR" dirty="0"/>
          </a:p>
        </p:txBody>
      </p:sp>
    </p:spTree>
    <p:extLst>
      <p:ext uri="{BB962C8B-B14F-4D97-AF65-F5344CB8AC3E}">
        <p14:creationId xmlns:p14="http://schemas.microsoft.com/office/powerpoint/2010/main" val="987706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3" y="6400800"/>
            <a:ext cx="91416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pt-BR"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dirty="0"/>
          </a:p>
        </p:txBody>
      </p:sp>
      <p:sp>
        <p:nvSpPr>
          <p:cNvPr id="9" name="Slide Number Placeholder 8"/>
          <p:cNvSpPr>
            <a:spLocks noGrp="1"/>
          </p:cNvSpPr>
          <p:nvPr>
            <p:ph type="sldNum" sz="quarter" idx="12"/>
          </p:nvPr>
        </p:nvSpPr>
        <p:spPr/>
        <p:txBody>
          <a:bodyPr/>
          <a:lstStyle/>
          <a:p>
            <a:fld id="{72C511AC-C690-40AF-97F7-58EE1AFD17F7}" type="slidenum">
              <a:rPr lang="pt-BR" smtClean="0"/>
              <a:t>‹nº›</a:t>
            </a:fld>
            <a:endParaRPr lang="pt-BR" dirty="0"/>
          </a:p>
        </p:txBody>
      </p:sp>
    </p:spTree>
    <p:extLst>
      <p:ext uri="{BB962C8B-B14F-4D97-AF65-F5344CB8AC3E}">
        <p14:creationId xmlns:p14="http://schemas.microsoft.com/office/powerpoint/2010/main" val="18452300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657"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460238" y="731520"/>
            <a:ext cx="5009393" cy="5257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2901" y="2926080"/>
            <a:ext cx="2400300" cy="3379124"/>
          </a:xfrm>
        </p:spPr>
        <p:txBody>
          <a:bodyPr lIns="91440" rIns="91440">
            <a:normAutofit/>
          </a:bodyPr>
          <a:lstStyle>
            <a:lvl1pPr marL="0" indent="0">
              <a:buNone/>
              <a:defRPr sz="1107">
                <a:solidFill>
                  <a:srgbClr val="FFFFFF"/>
                </a:solidFill>
              </a:defRPr>
            </a:lvl1pPr>
            <a:lvl2pPr marL="337482" indent="0">
              <a:buNone/>
              <a:defRPr sz="886"/>
            </a:lvl2pPr>
            <a:lvl3pPr marL="674964" indent="0">
              <a:buNone/>
              <a:defRPr sz="738"/>
            </a:lvl3pPr>
            <a:lvl4pPr marL="1012447" indent="0">
              <a:buNone/>
              <a:defRPr sz="665"/>
            </a:lvl4pPr>
            <a:lvl5pPr marL="1349929" indent="0">
              <a:buNone/>
              <a:defRPr sz="665"/>
            </a:lvl5pPr>
            <a:lvl6pPr marL="1687411" indent="0">
              <a:buNone/>
              <a:defRPr sz="665"/>
            </a:lvl6pPr>
            <a:lvl7pPr marL="2024893" indent="0">
              <a:buNone/>
              <a:defRPr sz="665"/>
            </a:lvl7pPr>
            <a:lvl8pPr marL="2362376" indent="0">
              <a:buNone/>
              <a:defRPr sz="665"/>
            </a:lvl8pPr>
            <a:lvl9pPr marL="2699858" indent="0">
              <a:buNone/>
              <a:defRPr sz="665"/>
            </a:lvl9pPr>
          </a:lstStyle>
          <a:p>
            <a:pPr lvl="0"/>
            <a:r>
              <a:rPr lang="pt-BR"/>
              <a:t>Editar estilos de texto Mestre</a:t>
            </a:r>
          </a:p>
        </p:txBody>
      </p:sp>
      <p:sp>
        <p:nvSpPr>
          <p:cNvPr id="5" name="Date Placeholder 4"/>
          <p:cNvSpPr>
            <a:spLocks noGrp="1"/>
          </p:cNvSpPr>
          <p:nvPr>
            <p:ph type="dt" sz="half" idx="10"/>
          </p:nvPr>
        </p:nvSpPr>
        <p:spPr>
          <a:xfrm>
            <a:off x="349135" y="6459789"/>
            <a:ext cx="1963883" cy="365125"/>
          </a:xfrm>
        </p:spPr>
        <p:txBody>
          <a:bodyPr/>
          <a:lstStyle>
            <a:lvl1pPr algn="l">
              <a:defRPr/>
            </a:lvl1pPr>
          </a:lstStyle>
          <a:p>
            <a:endParaRPr lang="pt-BR" dirty="0"/>
          </a:p>
        </p:txBody>
      </p:sp>
      <p:sp>
        <p:nvSpPr>
          <p:cNvPr id="6" name="Footer Placeholder 5"/>
          <p:cNvSpPr>
            <a:spLocks noGrp="1"/>
          </p:cNvSpPr>
          <p:nvPr>
            <p:ph type="ftr" sz="quarter" idx="11"/>
          </p:nvPr>
        </p:nvSpPr>
        <p:spPr>
          <a:xfrm>
            <a:off x="3600450" y="6459789"/>
            <a:ext cx="3486150" cy="365125"/>
          </a:xfrm>
        </p:spPr>
        <p:txBody>
          <a:bodyPr/>
          <a:lstStyle>
            <a:lvl1pPr algn="l">
              <a:defRPr>
                <a:solidFill>
                  <a:schemeClr val="tx2"/>
                </a:solidFill>
              </a:defRPr>
            </a:lvl1pPr>
          </a:lstStyle>
          <a:p>
            <a:endParaRPr lang="pt-B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C511AC-C690-40AF-97F7-58EE1AFD17F7}" type="slidenum">
              <a:rPr lang="pt-BR" smtClean="0"/>
              <a:t>‹nº›</a:t>
            </a:fld>
            <a:endParaRPr lang="pt-BR" dirty="0"/>
          </a:p>
        </p:txBody>
      </p:sp>
    </p:spTree>
    <p:extLst>
      <p:ext uri="{BB962C8B-B14F-4D97-AF65-F5344CB8AC3E}">
        <p14:creationId xmlns:p14="http://schemas.microsoft.com/office/powerpoint/2010/main" val="41300578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1" y="4953000"/>
            <a:ext cx="914162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1" cy="822960"/>
          </a:xfrm>
        </p:spPr>
        <p:txBody>
          <a:bodyPr tIns="0" bIns="0" anchor="b">
            <a:noAutofit/>
          </a:bodyPr>
          <a:lstStyle>
            <a:lvl1pPr>
              <a:defRPr sz="2657"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2362">
                <a:solidFill>
                  <a:schemeClr val="bg1"/>
                </a:solidFill>
              </a:defRPr>
            </a:lvl1pPr>
            <a:lvl2pPr marL="337482" indent="0">
              <a:buNone/>
              <a:defRPr sz="2067"/>
            </a:lvl2pPr>
            <a:lvl3pPr marL="674964" indent="0">
              <a:buNone/>
              <a:defRPr sz="1772"/>
            </a:lvl3pPr>
            <a:lvl4pPr marL="1012447" indent="0">
              <a:buNone/>
              <a:defRPr sz="1476"/>
            </a:lvl4pPr>
            <a:lvl5pPr marL="1349929" indent="0">
              <a:buNone/>
              <a:defRPr sz="1476"/>
            </a:lvl5pPr>
            <a:lvl6pPr marL="1687411" indent="0">
              <a:buNone/>
              <a:defRPr sz="1476"/>
            </a:lvl6pPr>
            <a:lvl7pPr marL="2024893" indent="0">
              <a:buNone/>
              <a:defRPr sz="1476"/>
            </a:lvl7pPr>
            <a:lvl8pPr marL="2362376" indent="0">
              <a:buNone/>
              <a:defRPr sz="1476"/>
            </a:lvl8pPr>
            <a:lvl9pPr marL="2699858" indent="0">
              <a:buNone/>
              <a:defRPr sz="1476"/>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822960" y="5907024"/>
            <a:ext cx="7589521" cy="594360"/>
          </a:xfrm>
        </p:spPr>
        <p:txBody>
          <a:bodyPr lIns="91440" tIns="0" rIns="91440" bIns="0">
            <a:normAutofit/>
          </a:bodyPr>
          <a:lstStyle>
            <a:lvl1pPr marL="0" indent="0">
              <a:spcBef>
                <a:spcPts val="0"/>
              </a:spcBef>
              <a:spcAft>
                <a:spcPts val="443"/>
              </a:spcAft>
              <a:buNone/>
              <a:defRPr sz="1107">
                <a:solidFill>
                  <a:srgbClr val="FFFFFF"/>
                </a:solidFill>
              </a:defRPr>
            </a:lvl1pPr>
            <a:lvl2pPr marL="337482" indent="0">
              <a:buNone/>
              <a:defRPr sz="886"/>
            </a:lvl2pPr>
            <a:lvl3pPr marL="674964" indent="0">
              <a:buNone/>
              <a:defRPr sz="738"/>
            </a:lvl3pPr>
            <a:lvl4pPr marL="1012447" indent="0">
              <a:buNone/>
              <a:defRPr sz="665"/>
            </a:lvl4pPr>
            <a:lvl5pPr marL="1349929" indent="0">
              <a:buNone/>
              <a:defRPr sz="665"/>
            </a:lvl5pPr>
            <a:lvl6pPr marL="1687411" indent="0">
              <a:buNone/>
              <a:defRPr sz="665"/>
            </a:lvl6pPr>
            <a:lvl7pPr marL="2024893" indent="0">
              <a:buNone/>
              <a:defRPr sz="665"/>
            </a:lvl7pPr>
            <a:lvl8pPr marL="2362376" indent="0">
              <a:buNone/>
              <a:defRPr sz="665"/>
            </a:lvl8pPr>
            <a:lvl9pPr marL="2699858" indent="0">
              <a:buNone/>
              <a:defRPr sz="665"/>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72C511AC-C690-40AF-97F7-58EE1AFD17F7}" type="slidenum">
              <a:rPr lang="pt-BR" smtClean="0"/>
              <a:t>‹nº›</a:t>
            </a:fld>
            <a:endParaRPr lang="pt-BR" dirty="0"/>
          </a:p>
        </p:txBody>
      </p:sp>
    </p:spTree>
    <p:extLst>
      <p:ext uri="{BB962C8B-B14F-4D97-AF65-F5344CB8AC3E}">
        <p14:creationId xmlns:p14="http://schemas.microsoft.com/office/powerpoint/2010/main" val="679359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72C511AC-C690-40AF-97F7-58EE1AFD17F7}" type="slidenum">
              <a:rPr lang="pt-BR" smtClean="0"/>
              <a:t>‹nº›</a:t>
            </a:fld>
            <a:endParaRPr lang="pt-BR" dirty="0"/>
          </a:p>
        </p:txBody>
      </p:sp>
    </p:spTree>
    <p:extLst>
      <p:ext uri="{BB962C8B-B14F-4D97-AF65-F5344CB8AC3E}">
        <p14:creationId xmlns:p14="http://schemas.microsoft.com/office/powerpoint/2010/main" val="13994909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3" y="6400800"/>
            <a:ext cx="91416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2"/>
            <a:ext cx="1971674"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1" y="414779"/>
            <a:ext cx="5800725" cy="5757420"/>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72C511AC-C690-40AF-97F7-58EE1AFD17F7}" type="slidenum">
              <a:rPr lang="pt-BR" smtClean="0"/>
              <a:t>‹nº›</a:t>
            </a:fld>
            <a:endParaRPr lang="pt-BR" dirty="0"/>
          </a:p>
        </p:txBody>
      </p:sp>
    </p:spTree>
    <p:extLst>
      <p:ext uri="{BB962C8B-B14F-4D97-AF65-F5344CB8AC3E}">
        <p14:creationId xmlns:p14="http://schemas.microsoft.com/office/powerpoint/2010/main" val="261551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pt-BR"/>
              <a:t>Clique para editar o título mestre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4555655" y="5936188"/>
            <a:ext cx="2057400" cy="365125"/>
          </a:xfrm>
        </p:spPr>
        <p:txBody>
          <a:bodyPr/>
          <a:lstStyle/>
          <a:p>
            <a:endParaRPr lang="pt-BR" dirty="0"/>
          </a:p>
        </p:txBody>
      </p:sp>
      <p:sp>
        <p:nvSpPr>
          <p:cNvPr id="5" name="Footer Placeholder 4"/>
          <p:cNvSpPr>
            <a:spLocks noGrp="1"/>
          </p:cNvSpPr>
          <p:nvPr>
            <p:ph type="ftr" sz="quarter" idx="11"/>
          </p:nvPr>
        </p:nvSpPr>
        <p:spPr>
          <a:xfrm>
            <a:off x="533401" y="5936189"/>
            <a:ext cx="4021666" cy="365125"/>
          </a:xfrm>
        </p:spPr>
        <p:txBody>
          <a:bodyPr/>
          <a:lstStyle/>
          <a:p>
            <a:endParaRPr lang="pt-BR" dirty="0"/>
          </a:p>
        </p:txBody>
      </p:sp>
      <p:sp>
        <p:nvSpPr>
          <p:cNvPr id="6" name="Slide Number Placeholder 5"/>
          <p:cNvSpPr>
            <a:spLocks noGrp="1"/>
          </p:cNvSpPr>
          <p:nvPr>
            <p:ph type="sldNum" sz="quarter" idx="12"/>
          </p:nvPr>
        </p:nvSpPr>
        <p:spPr>
          <a:xfrm>
            <a:off x="7010399" y="2750337"/>
            <a:ext cx="1370293" cy="1356442"/>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80105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8529680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433887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5365810" y="5936188"/>
            <a:ext cx="2057400" cy="365125"/>
          </a:xfrm>
        </p:spPr>
        <p:txBody>
          <a:bodyPr/>
          <a:lstStyle/>
          <a:p>
            <a:endParaRPr lang="pt-BR" dirty="0"/>
          </a:p>
        </p:txBody>
      </p:sp>
      <p:sp>
        <p:nvSpPr>
          <p:cNvPr id="5" name="Footer Placeholder 4"/>
          <p:cNvSpPr>
            <a:spLocks noGrp="1"/>
          </p:cNvSpPr>
          <p:nvPr>
            <p:ph type="ftr" sz="quarter" idx="11"/>
          </p:nvPr>
        </p:nvSpPr>
        <p:spPr>
          <a:xfrm>
            <a:off x="533400" y="5936189"/>
            <a:ext cx="4834673" cy="365125"/>
          </a:xfrm>
        </p:spPr>
        <p:txBody>
          <a:bodyPr/>
          <a:lstStyle/>
          <a:p>
            <a:endParaRPr lang="pt-BR" dirty="0"/>
          </a:p>
        </p:txBody>
      </p:sp>
      <p:sp>
        <p:nvSpPr>
          <p:cNvPr id="6" name="Slide Number Placeholder 5"/>
          <p:cNvSpPr>
            <a:spLocks noGrp="1"/>
          </p:cNvSpPr>
          <p:nvPr>
            <p:ph type="sldNum" sz="quarter" idx="12"/>
          </p:nvPr>
        </p:nvSpPr>
        <p:spPr>
          <a:xfrm>
            <a:off x="7856438" y="2869896"/>
            <a:ext cx="1149836" cy="1090789"/>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41057138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675707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531638" y="3030009"/>
            <a:ext cx="3367045" cy="290617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061129" y="3030009"/>
            <a:ext cx="3367044" cy="290617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2058036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1585972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2029888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198358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6795913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a:xfrm>
            <a:off x="7856438" y="4711310"/>
            <a:ext cx="1149836" cy="1090789"/>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5735632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a:xfrm>
            <a:off x="7856438" y="4711616"/>
            <a:ext cx="1149836" cy="1090789"/>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40044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1949654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a:xfrm>
            <a:off x="7856438" y="4709926"/>
            <a:ext cx="1149836" cy="1090789"/>
          </a:xfrm>
        </p:spPr>
        <p:txBody>
          <a:bodyPr/>
          <a:lstStyle/>
          <a:p>
            <a:fld id="{CDABDD77-41C4-4C4D-92B4-9CA0DF34608F}" type="slidenum">
              <a:rPr lang="pt-BR" smtClean="0"/>
              <a:t>‹nº›</a:t>
            </a:fld>
            <a:endParaRPr lang="pt-BR"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621101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a:xfrm>
            <a:off x="7856438" y="4709926"/>
            <a:ext cx="1149836" cy="1090789"/>
          </a:xfrm>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8495912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9675702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6943242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2352508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5029144" y="5936188"/>
            <a:ext cx="2057400" cy="365125"/>
          </a:xfrm>
        </p:spPr>
        <p:txBody>
          <a:bodyPr/>
          <a:lstStyle/>
          <a:p>
            <a:endParaRPr lang="pt-BR" dirty="0"/>
          </a:p>
        </p:txBody>
      </p:sp>
      <p:sp>
        <p:nvSpPr>
          <p:cNvPr id="5" name="Footer Placeholder 4"/>
          <p:cNvSpPr>
            <a:spLocks noGrp="1"/>
          </p:cNvSpPr>
          <p:nvPr>
            <p:ph type="ftr" sz="quarter" idx="11"/>
          </p:nvPr>
        </p:nvSpPr>
        <p:spPr>
          <a:xfrm>
            <a:off x="510241" y="5936189"/>
            <a:ext cx="4518959" cy="365125"/>
          </a:xfrm>
        </p:spPr>
        <p:txBody>
          <a:bodyPr/>
          <a:lstStyle/>
          <a:p>
            <a:endParaRPr lang="pt-BR"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CDABDD77-41C4-4C4D-92B4-9CA0DF34608F}" type="slidenum">
              <a:rPr lang="pt-BR" smtClean="0"/>
              <a:t>‹nº›</a:t>
            </a:fld>
            <a:endParaRPr lang="pt-BR" dirty="0"/>
          </a:p>
        </p:txBody>
      </p:sp>
    </p:spTree>
    <p:extLst>
      <p:ext uri="{BB962C8B-B14F-4D97-AF65-F5344CB8AC3E}">
        <p14:creationId xmlns:p14="http://schemas.microsoft.com/office/powerpoint/2010/main" val="220937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1.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pt-BR"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6305180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pt-BR"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ABDD77-41C4-4C4D-92B4-9CA0DF34608F}" type="slidenum">
              <a:rPr lang="pt-BR" smtClean="0"/>
              <a:t>‹nº›</a:t>
            </a:fld>
            <a:endParaRPr lang="pt-BR" dirty="0"/>
          </a:p>
        </p:txBody>
      </p:sp>
    </p:spTree>
    <p:extLst>
      <p:ext uri="{BB962C8B-B14F-4D97-AF65-F5344CB8AC3E}">
        <p14:creationId xmlns:p14="http://schemas.microsoft.com/office/powerpoint/2010/main" val="345408459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882">
                <a:solidFill>
                  <a:schemeClr val="tx1">
                    <a:tint val="75000"/>
                  </a:schemeClr>
                </a:solidFill>
              </a:defRPr>
            </a:lvl1pPr>
          </a:lstStyle>
          <a:p>
            <a:endParaRPr lang="pt-BR" dirty="0"/>
          </a:p>
        </p:txBody>
      </p:sp>
      <p:sp>
        <p:nvSpPr>
          <p:cNvPr id="5" name="Espaço Reservado para Rodapé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882">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882">
                <a:solidFill>
                  <a:schemeClr val="tx1">
                    <a:tint val="75000"/>
                  </a:schemeClr>
                </a:solidFill>
              </a:defRPr>
            </a:lvl1pPr>
          </a:lstStyle>
          <a:p>
            <a:fld id="{F6795870-13B6-49F9-8ADF-F046B4412317}" type="slidenum">
              <a:rPr lang="pt-BR" smtClean="0"/>
              <a:pPr/>
              <a:t>‹nº›</a:t>
            </a:fld>
            <a:endParaRPr lang="pt-BR" dirty="0"/>
          </a:p>
        </p:txBody>
      </p:sp>
    </p:spTree>
    <p:extLst>
      <p:ext uri="{BB962C8B-B14F-4D97-AF65-F5344CB8AC3E}">
        <p14:creationId xmlns:p14="http://schemas.microsoft.com/office/powerpoint/2010/main" val="17171232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672264" rtl="0" eaLnBrk="1" latinLnBrk="0" hangingPunct="1">
        <a:spcBef>
          <a:spcPct val="0"/>
        </a:spcBef>
        <a:buNone/>
        <a:defRPr sz="3235" kern="1200">
          <a:solidFill>
            <a:schemeClr val="tx1"/>
          </a:solidFill>
          <a:latin typeface="+mj-lt"/>
          <a:ea typeface="+mj-ea"/>
          <a:cs typeface="+mj-cs"/>
        </a:defRPr>
      </a:lvl1pPr>
    </p:titleStyle>
    <p:bodyStyle>
      <a:lvl1pPr marL="252099" indent="-252099" algn="l" defTabSz="672264" rtl="0" eaLnBrk="1" latinLnBrk="0" hangingPunct="1">
        <a:spcBef>
          <a:spcPct val="20000"/>
        </a:spcBef>
        <a:buFont typeface="Arial" pitchFamily="34" charset="0"/>
        <a:buChar char="•"/>
        <a:defRPr sz="2353" kern="1200">
          <a:solidFill>
            <a:schemeClr val="tx1"/>
          </a:solidFill>
          <a:latin typeface="+mn-lt"/>
          <a:ea typeface="+mn-ea"/>
          <a:cs typeface="+mn-cs"/>
        </a:defRPr>
      </a:lvl1pPr>
      <a:lvl2pPr marL="546215" indent="-210083" algn="l" defTabSz="672264" rtl="0" eaLnBrk="1" latinLnBrk="0" hangingPunct="1">
        <a:spcBef>
          <a:spcPct val="20000"/>
        </a:spcBef>
        <a:buFont typeface="Arial" pitchFamily="34" charset="0"/>
        <a:buChar char="–"/>
        <a:defRPr sz="2059" kern="1200">
          <a:solidFill>
            <a:schemeClr val="tx1"/>
          </a:solidFill>
          <a:latin typeface="+mn-lt"/>
          <a:ea typeface="+mn-ea"/>
          <a:cs typeface="+mn-cs"/>
        </a:defRPr>
      </a:lvl2pPr>
      <a:lvl3pPr marL="840331" indent="-168067" algn="l" defTabSz="672264" rtl="0" eaLnBrk="1" latinLnBrk="0" hangingPunct="1">
        <a:spcBef>
          <a:spcPct val="20000"/>
        </a:spcBef>
        <a:buFont typeface="Arial" pitchFamily="34" charset="0"/>
        <a:buChar char="•"/>
        <a:defRPr sz="1764" kern="1200">
          <a:solidFill>
            <a:schemeClr val="tx1"/>
          </a:solidFill>
          <a:latin typeface="+mn-lt"/>
          <a:ea typeface="+mn-ea"/>
          <a:cs typeface="+mn-cs"/>
        </a:defRPr>
      </a:lvl3pPr>
      <a:lvl4pPr marL="1176463" indent="-168067" algn="l" defTabSz="672264" rtl="0" eaLnBrk="1" latinLnBrk="0" hangingPunct="1">
        <a:spcBef>
          <a:spcPct val="20000"/>
        </a:spcBef>
        <a:buFont typeface="Arial" pitchFamily="34" charset="0"/>
        <a:buChar char="–"/>
        <a:defRPr sz="1471" kern="1200">
          <a:solidFill>
            <a:schemeClr val="tx1"/>
          </a:solidFill>
          <a:latin typeface="+mn-lt"/>
          <a:ea typeface="+mn-ea"/>
          <a:cs typeface="+mn-cs"/>
        </a:defRPr>
      </a:lvl4pPr>
      <a:lvl5pPr marL="1512595" indent="-168067" algn="l" defTabSz="672264" rtl="0" eaLnBrk="1" latinLnBrk="0" hangingPunct="1">
        <a:spcBef>
          <a:spcPct val="20000"/>
        </a:spcBef>
        <a:buFont typeface="Arial" pitchFamily="34" charset="0"/>
        <a:buChar char="»"/>
        <a:defRPr sz="1471" kern="1200">
          <a:solidFill>
            <a:schemeClr val="tx1"/>
          </a:solidFill>
          <a:latin typeface="+mn-lt"/>
          <a:ea typeface="+mn-ea"/>
          <a:cs typeface="+mn-cs"/>
        </a:defRPr>
      </a:lvl5pPr>
      <a:lvl6pPr marL="1848728" indent="-168067" algn="l" defTabSz="672264"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184860" indent="-168067" algn="l" defTabSz="672264"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20992" indent="-168067" algn="l" defTabSz="672264"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857124" indent="-168067" algn="l" defTabSz="672264"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pt-BR"/>
      </a:defPPr>
      <a:lvl1pPr marL="0" algn="l" defTabSz="672264" rtl="0" eaLnBrk="1" latinLnBrk="0" hangingPunct="1">
        <a:defRPr sz="1324" kern="1200">
          <a:solidFill>
            <a:schemeClr val="tx1"/>
          </a:solidFill>
          <a:latin typeface="+mn-lt"/>
          <a:ea typeface="+mn-ea"/>
          <a:cs typeface="+mn-cs"/>
        </a:defRPr>
      </a:lvl1pPr>
      <a:lvl2pPr marL="336132" algn="l" defTabSz="672264" rtl="0" eaLnBrk="1" latinLnBrk="0" hangingPunct="1">
        <a:defRPr sz="1324" kern="1200">
          <a:solidFill>
            <a:schemeClr val="tx1"/>
          </a:solidFill>
          <a:latin typeface="+mn-lt"/>
          <a:ea typeface="+mn-ea"/>
          <a:cs typeface="+mn-cs"/>
        </a:defRPr>
      </a:lvl2pPr>
      <a:lvl3pPr marL="672264" algn="l" defTabSz="672264" rtl="0" eaLnBrk="1" latinLnBrk="0" hangingPunct="1">
        <a:defRPr sz="1324" kern="1200">
          <a:solidFill>
            <a:schemeClr val="tx1"/>
          </a:solidFill>
          <a:latin typeface="+mn-lt"/>
          <a:ea typeface="+mn-ea"/>
          <a:cs typeface="+mn-cs"/>
        </a:defRPr>
      </a:lvl3pPr>
      <a:lvl4pPr marL="1008397" algn="l" defTabSz="672264" rtl="0" eaLnBrk="1" latinLnBrk="0" hangingPunct="1">
        <a:defRPr sz="1324" kern="1200">
          <a:solidFill>
            <a:schemeClr val="tx1"/>
          </a:solidFill>
          <a:latin typeface="+mn-lt"/>
          <a:ea typeface="+mn-ea"/>
          <a:cs typeface="+mn-cs"/>
        </a:defRPr>
      </a:lvl4pPr>
      <a:lvl5pPr marL="1344530" algn="l" defTabSz="672264" rtl="0" eaLnBrk="1" latinLnBrk="0" hangingPunct="1">
        <a:defRPr sz="1324" kern="1200">
          <a:solidFill>
            <a:schemeClr val="tx1"/>
          </a:solidFill>
          <a:latin typeface="+mn-lt"/>
          <a:ea typeface="+mn-ea"/>
          <a:cs typeface="+mn-cs"/>
        </a:defRPr>
      </a:lvl5pPr>
      <a:lvl6pPr marL="1680662" algn="l" defTabSz="672264" rtl="0" eaLnBrk="1" latinLnBrk="0" hangingPunct="1">
        <a:defRPr sz="1324" kern="1200">
          <a:solidFill>
            <a:schemeClr val="tx1"/>
          </a:solidFill>
          <a:latin typeface="+mn-lt"/>
          <a:ea typeface="+mn-ea"/>
          <a:cs typeface="+mn-cs"/>
        </a:defRPr>
      </a:lvl6pPr>
      <a:lvl7pPr marL="2016794" algn="l" defTabSz="672264" rtl="0" eaLnBrk="1" latinLnBrk="0" hangingPunct="1">
        <a:defRPr sz="1324" kern="1200">
          <a:solidFill>
            <a:schemeClr val="tx1"/>
          </a:solidFill>
          <a:latin typeface="+mn-lt"/>
          <a:ea typeface="+mn-ea"/>
          <a:cs typeface="+mn-cs"/>
        </a:defRPr>
      </a:lvl7pPr>
      <a:lvl8pPr marL="2352926" algn="l" defTabSz="672264" rtl="0" eaLnBrk="1" latinLnBrk="0" hangingPunct="1">
        <a:defRPr sz="1324" kern="1200">
          <a:solidFill>
            <a:schemeClr val="tx1"/>
          </a:solidFill>
          <a:latin typeface="+mn-lt"/>
          <a:ea typeface="+mn-ea"/>
          <a:cs typeface="+mn-cs"/>
        </a:defRPr>
      </a:lvl8pPr>
      <a:lvl9pPr marL="2689058" algn="l" defTabSz="672264" rtl="0" eaLnBrk="1" latinLnBrk="0" hangingPunct="1">
        <a:defRPr sz="132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8"/>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2959" y="1845734"/>
            <a:ext cx="7543802" cy="4023360"/>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2962" y="6459789"/>
            <a:ext cx="1854203" cy="365125"/>
          </a:xfrm>
          <a:prstGeom prst="rect">
            <a:avLst/>
          </a:prstGeom>
        </p:spPr>
        <p:txBody>
          <a:bodyPr vert="horz" lIns="91440" tIns="45720" rIns="91440" bIns="45720" rtlCol="0" anchor="ctr"/>
          <a:lstStyle>
            <a:lvl1pPr algn="l">
              <a:defRPr sz="665">
                <a:solidFill>
                  <a:srgbClr val="FFFFFF"/>
                </a:solidFill>
              </a:defRPr>
            </a:lvl1pPr>
          </a:lstStyle>
          <a:p>
            <a:endParaRPr lang="pt-BR" dirty="0"/>
          </a:p>
        </p:txBody>
      </p:sp>
      <p:sp>
        <p:nvSpPr>
          <p:cNvPr id="5" name="Footer Placeholder 4"/>
          <p:cNvSpPr>
            <a:spLocks noGrp="1"/>
          </p:cNvSpPr>
          <p:nvPr>
            <p:ph type="ftr" sz="quarter" idx="3"/>
          </p:nvPr>
        </p:nvSpPr>
        <p:spPr>
          <a:xfrm>
            <a:off x="2764640" y="6459789"/>
            <a:ext cx="3617103" cy="365125"/>
          </a:xfrm>
          <a:prstGeom prst="rect">
            <a:avLst/>
          </a:prstGeom>
        </p:spPr>
        <p:txBody>
          <a:bodyPr vert="horz" lIns="91440" tIns="45720" rIns="91440" bIns="45720" rtlCol="0" anchor="ctr"/>
          <a:lstStyle>
            <a:lvl1pPr algn="ctr">
              <a:defRPr sz="665" cap="all" baseline="0">
                <a:solidFill>
                  <a:srgbClr val="FFFFFF"/>
                </a:solidFill>
              </a:defRPr>
            </a:lvl1pPr>
          </a:lstStyle>
          <a:p>
            <a:endParaRPr lang="pt-BR" dirty="0"/>
          </a:p>
        </p:txBody>
      </p:sp>
      <p:sp>
        <p:nvSpPr>
          <p:cNvPr id="6" name="Slide Number Placeholder 5"/>
          <p:cNvSpPr>
            <a:spLocks noGrp="1"/>
          </p:cNvSpPr>
          <p:nvPr>
            <p:ph type="sldNum" sz="quarter" idx="4"/>
          </p:nvPr>
        </p:nvSpPr>
        <p:spPr>
          <a:xfrm>
            <a:off x="7425346" y="6459789"/>
            <a:ext cx="984019" cy="365125"/>
          </a:xfrm>
          <a:prstGeom prst="rect">
            <a:avLst/>
          </a:prstGeom>
        </p:spPr>
        <p:txBody>
          <a:bodyPr vert="horz" lIns="91440" tIns="45720" rIns="91440" bIns="45720" rtlCol="0" anchor="ctr"/>
          <a:lstStyle>
            <a:lvl1pPr algn="r">
              <a:defRPr sz="775">
                <a:solidFill>
                  <a:srgbClr val="FFFFFF"/>
                </a:solidFill>
              </a:defRPr>
            </a:lvl1pPr>
          </a:lstStyle>
          <a:p>
            <a:fld id="{F6795870-13B6-49F9-8ADF-F046B4412317}" type="slidenum">
              <a:rPr lang="pt-BR" smtClean="0"/>
              <a:pPr/>
              <a:t>‹nº›</a:t>
            </a:fld>
            <a:endParaRPr lang="pt-BR"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5379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674964" rtl="0" eaLnBrk="1" latinLnBrk="0" hangingPunct="1">
        <a:lnSpc>
          <a:spcPct val="85000"/>
        </a:lnSpc>
        <a:spcBef>
          <a:spcPct val="0"/>
        </a:spcBef>
        <a:buNone/>
        <a:defRPr sz="3543" kern="1200" spc="-37" baseline="0">
          <a:solidFill>
            <a:schemeClr val="tx1">
              <a:lumMod val="75000"/>
              <a:lumOff val="25000"/>
            </a:schemeClr>
          </a:solidFill>
          <a:latin typeface="+mj-lt"/>
          <a:ea typeface="+mj-ea"/>
          <a:cs typeface="+mj-cs"/>
        </a:defRPr>
      </a:lvl1pPr>
    </p:titleStyle>
    <p:bodyStyle>
      <a:lvl1pPr marL="67496" indent="-67496" algn="l" defTabSz="674964" rtl="0" eaLnBrk="1" latinLnBrk="0" hangingPunct="1">
        <a:lnSpc>
          <a:spcPct val="90000"/>
        </a:lnSpc>
        <a:spcBef>
          <a:spcPts val="886"/>
        </a:spcBef>
        <a:spcAft>
          <a:spcPts val="148"/>
        </a:spcAft>
        <a:buClr>
          <a:schemeClr val="accent1"/>
        </a:buClr>
        <a:buSzPct val="100000"/>
        <a:buFont typeface="Calibri" panose="020F0502020204030204" pitchFamily="34" charset="0"/>
        <a:buChar char=" "/>
        <a:defRPr sz="1476" kern="1200">
          <a:solidFill>
            <a:schemeClr val="tx1">
              <a:lumMod val="75000"/>
              <a:lumOff val="25000"/>
            </a:schemeClr>
          </a:solidFill>
          <a:latin typeface="+mn-lt"/>
          <a:ea typeface="+mn-ea"/>
          <a:cs typeface="+mn-cs"/>
        </a:defRPr>
      </a:lvl1pPr>
      <a:lvl2pPr marL="283485" indent="-134993" algn="l" defTabSz="674964" rtl="0" eaLnBrk="1" latinLnBrk="0" hangingPunct="1">
        <a:lnSpc>
          <a:spcPct val="90000"/>
        </a:lnSpc>
        <a:spcBef>
          <a:spcPts val="148"/>
        </a:spcBef>
        <a:spcAft>
          <a:spcPts val="296"/>
        </a:spcAft>
        <a:buClr>
          <a:schemeClr val="accent1"/>
        </a:buClr>
        <a:buFont typeface="Calibri" pitchFamily="34" charset="0"/>
        <a:buChar char="◦"/>
        <a:defRPr sz="1329" kern="1200">
          <a:solidFill>
            <a:schemeClr val="tx1">
              <a:lumMod val="75000"/>
              <a:lumOff val="25000"/>
            </a:schemeClr>
          </a:solidFill>
          <a:latin typeface="+mn-lt"/>
          <a:ea typeface="+mn-ea"/>
          <a:cs typeface="+mn-cs"/>
        </a:defRPr>
      </a:lvl2pPr>
      <a:lvl3pPr marL="418478" indent="-134993"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3pPr>
      <a:lvl4pPr marL="553471" indent="-134993"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4pPr>
      <a:lvl5pPr marL="688464" indent="-134993"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5pPr>
      <a:lvl6pPr marL="811965" indent="-168741"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6pPr>
      <a:lvl7pPr marL="959595" indent="-168741"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7pPr>
      <a:lvl8pPr marL="1107225" indent="-168741"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8pPr>
      <a:lvl9pPr marL="1254855" indent="-168741"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9pPr>
    </p:bodyStyle>
    <p:otherStyle>
      <a:defPPr>
        <a:defRPr lang="en-US"/>
      </a:defPPr>
      <a:lvl1pPr marL="0" algn="l" defTabSz="674964" rtl="0" eaLnBrk="1" latinLnBrk="0" hangingPunct="1">
        <a:defRPr sz="1329" kern="1200">
          <a:solidFill>
            <a:schemeClr val="tx1"/>
          </a:solidFill>
          <a:latin typeface="+mn-lt"/>
          <a:ea typeface="+mn-ea"/>
          <a:cs typeface="+mn-cs"/>
        </a:defRPr>
      </a:lvl1pPr>
      <a:lvl2pPr marL="337482" algn="l" defTabSz="674964" rtl="0" eaLnBrk="1" latinLnBrk="0" hangingPunct="1">
        <a:defRPr sz="1329" kern="1200">
          <a:solidFill>
            <a:schemeClr val="tx1"/>
          </a:solidFill>
          <a:latin typeface="+mn-lt"/>
          <a:ea typeface="+mn-ea"/>
          <a:cs typeface="+mn-cs"/>
        </a:defRPr>
      </a:lvl2pPr>
      <a:lvl3pPr marL="674964" algn="l" defTabSz="674964" rtl="0" eaLnBrk="1" latinLnBrk="0" hangingPunct="1">
        <a:defRPr sz="1329" kern="1200">
          <a:solidFill>
            <a:schemeClr val="tx1"/>
          </a:solidFill>
          <a:latin typeface="+mn-lt"/>
          <a:ea typeface="+mn-ea"/>
          <a:cs typeface="+mn-cs"/>
        </a:defRPr>
      </a:lvl3pPr>
      <a:lvl4pPr marL="1012447" algn="l" defTabSz="674964" rtl="0" eaLnBrk="1" latinLnBrk="0" hangingPunct="1">
        <a:defRPr sz="1329" kern="1200">
          <a:solidFill>
            <a:schemeClr val="tx1"/>
          </a:solidFill>
          <a:latin typeface="+mn-lt"/>
          <a:ea typeface="+mn-ea"/>
          <a:cs typeface="+mn-cs"/>
        </a:defRPr>
      </a:lvl4pPr>
      <a:lvl5pPr marL="1349929" algn="l" defTabSz="674964" rtl="0" eaLnBrk="1" latinLnBrk="0" hangingPunct="1">
        <a:defRPr sz="1329" kern="1200">
          <a:solidFill>
            <a:schemeClr val="tx1"/>
          </a:solidFill>
          <a:latin typeface="+mn-lt"/>
          <a:ea typeface="+mn-ea"/>
          <a:cs typeface="+mn-cs"/>
        </a:defRPr>
      </a:lvl5pPr>
      <a:lvl6pPr marL="1687411" algn="l" defTabSz="674964" rtl="0" eaLnBrk="1" latinLnBrk="0" hangingPunct="1">
        <a:defRPr sz="1329" kern="1200">
          <a:solidFill>
            <a:schemeClr val="tx1"/>
          </a:solidFill>
          <a:latin typeface="+mn-lt"/>
          <a:ea typeface="+mn-ea"/>
          <a:cs typeface="+mn-cs"/>
        </a:defRPr>
      </a:lvl6pPr>
      <a:lvl7pPr marL="2024893" algn="l" defTabSz="674964" rtl="0" eaLnBrk="1" latinLnBrk="0" hangingPunct="1">
        <a:defRPr sz="1329" kern="1200">
          <a:solidFill>
            <a:schemeClr val="tx1"/>
          </a:solidFill>
          <a:latin typeface="+mn-lt"/>
          <a:ea typeface="+mn-ea"/>
          <a:cs typeface="+mn-cs"/>
        </a:defRPr>
      </a:lvl7pPr>
      <a:lvl8pPr marL="2362376" algn="l" defTabSz="674964" rtl="0" eaLnBrk="1" latinLnBrk="0" hangingPunct="1">
        <a:defRPr sz="1329" kern="1200">
          <a:solidFill>
            <a:schemeClr val="tx1"/>
          </a:solidFill>
          <a:latin typeface="+mn-lt"/>
          <a:ea typeface="+mn-ea"/>
          <a:cs typeface="+mn-cs"/>
        </a:defRPr>
      </a:lvl8pPr>
      <a:lvl9pPr marL="2699858" algn="l" defTabSz="674964" rtl="0" eaLnBrk="1" latinLnBrk="0" hangingPunct="1">
        <a:defRPr sz="132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2457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sz="1324" dirty="0"/>
            </a:p>
          </p:txBody>
        </p:sp>
        <p:sp>
          <p:nvSpPr>
            <p:cNvPr id="2458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sp>
          <p:nvSpPr>
            <p:cNvPr id="2458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324" dirty="0"/>
            </a:p>
          </p:txBody>
        </p:sp>
        <p:sp>
          <p:nvSpPr>
            <p:cNvPr id="2458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324" dirty="0"/>
            </a:p>
          </p:txBody>
        </p:sp>
        <p:sp>
          <p:nvSpPr>
            <p:cNvPr id="2458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324" dirty="0"/>
            </a:p>
          </p:txBody>
        </p:sp>
        <p:sp>
          <p:nvSpPr>
            <p:cNvPr id="2458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sp>
          <p:nvSpPr>
            <p:cNvPr id="2458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sp>
          <p:nvSpPr>
            <p:cNvPr id="2458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sp>
          <p:nvSpPr>
            <p:cNvPr id="2458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sz="1324" dirty="0"/>
            </a:p>
          </p:txBody>
        </p:sp>
        <p:sp>
          <p:nvSpPr>
            <p:cNvPr id="2458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sz="1324" dirty="0"/>
            </a:p>
          </p:txBody>
        </p:sp>
        <p:sp>
          <p:nvSpPr>
            <p:cNvPr id="2458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sz="1324" dirty="0"/>
            </a:p>
          </p:txBody>
        </p:sp>
        <p:sp>
          <p:nvSpPr>
            <p:cNvPr id="2459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sz="1324" dirty="0"/>
            </a:p>
          </p:txBody>
        </p:sp>
        <p:sp>
          <p:nvSpPr>
            <p:cNvPr id="2459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sz="1324" dirty="0"/>
            </a:p>
          </p:txBody>
        </p:sp>
        <p:sp>
          <p:nvSpPr>
            <p:cNvPr id="2459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sz="1324" dirty="0"/>
            </a:p>
          </p:txBody>
        </p:sp>
        <p:sp>
          <p:nvSpPr>
            <p:cNvPr id="2459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sz="1324" dirty="0"/>
            </a:p>
          </p:txBody>
        </p:sp>
        <p:sp>
          <p:nvSpPr>
            <p:cNvPr id="2459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sp>
          <p:nvSpPr>
            <p:cNvPr id="2459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sz="1324" dirty="0"/>
            </a:p>
          </p:txBody>
        </p:sp>
        <p:sp>
          <p:nvSpPr>
            <p:cNvPr id="2459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sz="1324" dirty="0"/>
            </a:p>
          </p:txBody>
        </p:sp>
      </p:grpSp>
      <p:sp>
        <p:nvSpPr>
          <p:cNvPr id="2459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98" name="Rectangle 22"/>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9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29" smtClean="0">
                <a:effectLst>
                  <a:outerShdw blurRad="38100" dist="38100" dir="2700000" algn="tl">
                    <a:srgbClr val="000000"/>
                  </a:outerShdw>
                </a:effectLst>
              </a:defRPr>
            </a:lvl1pPr>
          </a:lstStyle>
          <a:p>
            <a:pPr>
              <a:defRPr/>
            </a:pPr>
            <a:endParaRPr lang="en-US" dirty="0"/>
          </a:p>
        </p:txBody>
      </p:sp>
      <p:sp>
        <p:nvSpPr>
          <p:cNvPr id="2460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29" smtClean="0">
                <a:effectLst>
                  <a:outerShdw blurRad="38100" dist="38100" dir="2700000" algn="tl">
                    <a:srgbClr val="000000"/>
                  </a:outerShdw>
                </a:effectLst>
              </a:defRPr>
            </a:lvl1pPr>
          </a:lstStyle>
          <a:p>
            <a:pPr>
              <a:defRPr/>
            </a:pPr>
            <a:endParaRPr lang="en-US" dirty="0"/>
          </a:p>
        </p:txBody>
      </p:sp>
      <p:sp>
        <p:nvSpPr>
          <p:cNvPr id="2460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29" smtClean="0">
                <a:effectLst>
                  <a:outerShdw blurRad="38100" dist="38100" dir="2700000" algn="tl">
                    <a:srgbClr val="000000"/>
                  </a:outerShdw>
                </a:effectLst>
              </a:defRPr>
            </a:lvl1pPr>
          </a:lstStyle>
          <a:p>
            <a:pPr>
              <a:defRPr/>
            </a:pPr>
            <a:fld id="{EC4E0EE8-1940-4EC9-B292-45209E019656}" type="slidenum">
              <a:rPr lang="en-US"/>
              <a:pPr>
                <a:defRPr/>
              </a:pPr>
              <a:t>‹nº›</a:t>
            </a:fld>
            <a:endParaRPr lang="en-US" dirty="0"/>
          </a:p>
        </p:txBody>
      </p:sp>
    </p:spTree>
    <p:extLst>
      <p:ext uri="{BB962C8B-B14F-4D97-AF65-F5344CB8AC3E}">
        <p14:creationId xmlns:p14="http://schemas.microsoft.com/office/powerpoint/2010/main" val="237020149"/>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rtl="0" eaLnBrk="0" fontAlgn="base" hangingPunct="0">
        <a:spcBef>
          <a:spcPct val="0"/>
        </a:spcBef>
        <a:spcAft>
          <a:spcPct val="0"/>
        </a:spcAft>
        <a:defRPr sz="3235"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35"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3235"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3235"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3235" b="1">
          <a:solidFill>
            <a:schemeClr val="tx2"/>
          </a:solidFill>
          <a:effectLst>
            <a:outerShdw blurRad="38100" dist="38100" dir="2700000" algn="tl">
              <a:srgbClr val="000000"/>
            </a:outerShdw>
          </a:effectLst>
          <a:latin typeface="Times New Roman" pitchFamily="18" charset="0"/>
        </a:defRPr>
      </a:lvl5pPr>
      <a:lvl6pPr marL="336132" algn="ctr" rtl="0" fontAlgn="base">
        <a:spcBef>
          <a:spcPct val="0"/>
        </a:spcBef>
        <a:spcAft>
          <a:spcPct val="0"/>
        </a:spcAft>
        <a:defRPr sz="3235" b="1">
          <a:solidFill>
            <a:schemeClr val="tx2"/>
          </a:solidFill>
          <a:effectLst>
            <a:outerShdw blurRad="38100" dist="38100" dir="2700000" algn="tl">
              <a:srgbClr val="000000"/>
            </a:outerShdw>
          </a:effectLst>
          <a:latin typeface="Times New Roman" pitchFamily="18" charset="0"/>
        </a:defRPr>
      </a:lvl6pPr>
      <a:lvl7pPr marL="672264" algn="ctr" rtl="0" fontAlgn="base">
        <a:spcBef>
          <a:spcPct val="0"/>
        </a:spcBef>
        <a:spcAft>
          <a:spcPct val="0"/>
        </a:spcAft>
        <a:defRPr sz="3235" b="1">
          <a:solidFill>
            <a:schemeClr val="tx2"/>
          </a:solidFill>
          <a:effectLst>
            <a:outerShdw blurRad="38100" dist="38100" dir="2700000" algn="tl">
              <a:srgbClr val="000000"/>
            </a:outerShdw>
          </a:effectLst>
          <a:latin typeface="Times New Roman" pitchFamily="18" charset="0"/>
        </a:defRPr>
      </a:lvl7pPr>
      <a:lvl8pPr marL="1008397" algn="ctr" rtl="0" fontAlgn="base">
        <a:spcBef>
          <a:spcPct val="0"/>
        </a:spcBef>
        <a:spcAft>
          <a:spcPct val="0"/>
        </a:spcAft>
        <a:defRPr sz="3235" b="1">
          <a:solidFill>
            <a:schemeClr val="tx2"/>
          </a:solidFill>
          <a:effectLst>
            <a:outerShdw blurRad="38100" dist="38100" dir="2700000" algn="tl">
              <a:srgbClr val="000000"/>
            </a:outerShdw>
          </a:effectLst>
          <a:latin typeface="Times New Roman" pitchFamily="18" charset="0"/>
        </a:defRPr>
      </a:lvl8pPr>
      <a:lvl9pPr marL="1344530" algn="ctr" rtl="0" fontAlgn="base">
        <a:spcBef>
          <a:spcPct val="0"/>
        </a:spcBef>
        <a:spcAft>
          <a:spcPct val="0"/>
        </a:spcAft>
        <a:defRPr sz="3235" b="1">
          <a:solidFill>
            <a:schemeClr val="tx2"/>
          </a:solidFill>
          <a:effectLst>
            <a:outerShdw blurRad="38100" dist="38100" dir="2700000" algn="tl">
              <a:srgbClr val="000000"/>
            </a:outerShdw>
          </a:effectLst>
          <a:latin typeface="Times New Roman" pitchFamily="18" charset="0"/>
        </a:defRPr>
      </a:lvl9pPr>
    </p:titleStyle>
    <p:bodyStyle>
      <a:lvl1pPr marL="252099" indent="-252099" algn="l" rtl="0" eaLnBrk="0" fontAlgn="base" hangingPunct="0">
        <a:spcBef>
          <a:spcPct val="20000"/>
        </a:spcBef>
        <a:spcAft>
          <a:spcPct val="0"/>
        </a:spcAft>
        <a:buClr>
          <a:schemeClr val="hlink"/>
        </a:buClr>
        <a:buSzPct val="60000"/>
        <a:buFont typeface="Wingdings" pitchFamily="2" charset="2"/>
        <a:buChar char="n"/>
        <a:defRPr sz="2353">
          <a:solidFill>
            <a:schemeClr val="tx1"/>
          </a:solidFill>
          <a:effectLst>
            <a:outerShdw blurRad="38100" dist="38100" dir="2700000" algn="tl">
              <a:srgbClr val="000000"/>
            </a:outerShdw>
          </a:effectLst>
          <a:latin typeface="+mn-lt"/>
          <a:ea typeface="+mn-ea"/>
          <a:cs typeface="+mn-cs"/>
        </a:defRPr>
      </a:lvl1pPr>
      <a:lvl2pPr marL="546215" indent="-210083" algn="l" rtl="0" eaLnBrk="0" fontAlgn="base" hangingPunct="0">
        <a:spcBef>
          <a:spcPct val="20000"/>
        </a:spcBef>
        <a:spcAft>
          <a:spcPct val="0"/>
        </a:spcAft>
        <a:buClr>
          <a:schemeClr val="tx2"/>
        </a:buClr>
        <a:buSzPct val="60000"/>
        <a:buFont typeface="Wingdings" pitchFamily="2" charset="2"/>
        <a:buChar char="n"/>
        <a:defRPr sz="2059">
          <a:solidFill>
            <a:schemeClr val="tx1"/>
          </a:solidFill>
          <a:effectLst>
            <a:outerShdw blurRad="38100" dist="38100" dir="2700000" algn="tl">
              <a:srgbClr val="000000"/>
            </a:outerShdw>
          </a:effectLst>
          <a:latin typeface="+mn-lt"/>
        </a:defRPr>
      </a:lvl2pPr>
      <a:lvl3pPr marL="840331" indent="-168067" algn="l" rtl="0" eaLnBrk="0" fontAlgn="base" hangingPunct="0">
        <a:spcBef>
          <a:spcPct val="20000"/>
        </a:spcBef>
        <a:spcAft>
          <a:spcPct val="0"/>
        </a:spcAft>
        <a:buClr>
          <a:schemeClr val="folHlink"/>
        </a:buClr>
        <a:buSzPct val="60000"/>
        <a:buFont typeface="Wingdings" pitchFamily="2" charset="2"/>
        <a:buChar char="n"/>
        <a:defRPr sz="1764">
          <a:solidFill>
            <a:schemeClr val="tx1"/>
          </a:solidFill>
          <a:effectLst>
            <a:outerShdw blurRad="38100" dist="38100" dir="2700000" algn="tl">
              <a:srgbClr val="000000"/>
            </a:outerShdw>
          </a:effectLst>
          <a:latin typeface="+mn-lt"/>
        </a:defRPr>
      </a:lvl3pPr>
      <a:lvl4pPr marL="1176463" indent="-168067" algn="l" rtl="0" eaLnBrk="0" fontAlgn="base" hangingPunct="0">
        <a:spcBef>
          <a:spcPct val="20000"/>
        </a:spcBef>
        <a:spcAft>
          <a:spcPct val="0"/>
        </a:spcAft>
        <a:buClr>
          <a:schemeClr val="tx1"/>
        </a:buClr>
        <a:buSzPct val="60000"/>
        <a:buFont typeface="Wingdings" pitchFamily="2" charset="2"/>
        <a:buChar char="n"/>
        <a:defRPr sz="1471">
          <a:solidFill>
            <a:schemeClr val="tx1"/>
          </a:solidFill>
          <a:effectLst>
            <a:outerShdw blurRad="38100" dist="38100" dir="2700000" algn="tl">
              <a:srgbClr val="000000"/>
            </a:outerShdw>
          </a:effectLst>
          <a:latin typeface="+mn-lt"/>
        </a:defRPr>
      </a:lvl4pPr>
      <a:lvl5pPr marL="1512595" indent="-168067" algn="l" rtl="0" eaLnBrk="0" fontAlgn="base" hangingPunct="0">
        <a:spcBef>
          <a:spcPct val="20000"/>
        </a:spcBef>
        <a:spcAft>
          <a:spcPct val="0"/>
        </a:spcAft>
        <a:buClr>
          <a:schemeClr val="hlink"/>
        </a:buClr>
        <a:buSzPct val="60000"/>
        <a:buFont typeface="Wingdings" pitchFamily="2" charset="2"/>
        <a:buChar char="n"/>
        <a:defRPr sz="1471">
          <a:solidFill>
            <a:schemeClr val="tx1"/>
          </a:solidFill>
          <a:effectLst>
            <a:outerShdw blurRad="38100" dist="38100" dir="2700000" algn="tl">
              <a:srgbClr val="000000"/>
            </a:outerShdw>
          </a:effectLst>
          <a:latin typeface="+mn-lt"/>
        </a:defRPr>
      </a:lvl5pPr>
      <a:lvl6pPr marL="1848728" indent="-168067" algn="l" rtl="0" fontAlgn="base">
        <a:spcBef>
          <a:spcPct val="20000"/>
        </a:spcBef>
        <a:spcAft>
          <a:spcPct val="0"/>
        </a:spcAft>
        <a:buClr>
          <a:schemeClr val="hlink"/>
        </a:buClr>
        <a:buSzPct val="60000"/>
        <a:buFont typeface="Wingdings" pitchFamily="2" charset="2"/>
        <a:buChar char="n"/>
        <a:defRPr sz="1471">
          <a:solidFill>
            <a:schemeClr val="tx1"/>
          </a:solidFill>
          <a:effectLst>
            <a:outerShdw blurRad="38100" dist="38100" dir="2700000" algn="tl">
              <a:srgbClr val="000000"/>
            </a:outerShdw>
          </a:effectLst>
          <a:latin typeface="+mn-lt"/>
        </a:defRPr>
      </a:lvl6pPr>
      <a:lvl7pPr marL="2184860" indent="-168067" algn="l" rtl="0" fontAlgn="base">
        <a:spcBef>
          <a:spcPct val="20000"/>
        </a:spcBef>
        <a:spcAft>
          <a:spcPct val="0"/>
        </a:spcAft>
        <a:buClr>
          <a:schemeClr val="hlink"/>
        </a:buClr>
        <a:buSzPct val="60000"/>
        <a:buFont typeface="Wingdings" pitchFamily="2" charset="2"/>
        <a:buChar char="n"/>
        <a:defRPr sz="1471">
          <a:solidFill>
            <a:schemeClr val="tx1"/>
          </a:solidFill>
          <a:effectLst>
            <a:outerShdw blurRad="38100" dist="38100" dir="2700000" algn="tl">
              <a:srgbClr val="000000"/>
            </a:outerShdw>
          </a:effectLst>
          <a:latin typeface="+mn-lt"/>
        </a:defRPr>
      </a:lvl7pPr>
      <a:lvl8pPr marL="2520992" indent="-168067" algn="l" rtl="0" fontAlgn="base">
        <a:spcBef>
          <a:spcPct val="20000"/>
        </a:spcBef>
        <a:spcAft>
          <a:spcPct val="0"/>
        </a:spcAft>
        <a:buClr>
          <a:schemeClr val="hlink"/>
        </a:buClr>
        <a:buSzPct val="60000"/>
        <a:buFont typeface="Wingdings" pitchFamily="2" charset="2"/>
        <a:buChar char="n"/>
        <a:defRPr sz="1471">
          <a:solidFill>
            <a:schemeClr val="tx1"/>
          </a:solidFill>
          <a:effectLst>
            <a:outerShdw blurRad="38100" dist="38100" dir="2700000" algn="tl">
              <a:srgbClr val="000000"/>
            </a:outerShdw>
          </a:effectLst>
          <a:latin typeface="+mn-lt"/>
        </a:defRPr>
      </a:lvl8pPr>
      <a:lvl9pPr marL="2857124" indent="-168067" algn="l" rtl="0" fontAlgn="base">
        <a:spcBef>
          <a:spcPct val="20000"/>
        </a:spcBef>
        <a:spcAft>
          <a:spcPct val="0"/>
        </a:spcAft>
        <a:buClr>
          <a:schemeClr val="hlink"/>
        </a:buClr>
        <a:buSzPct val="60000"/>
        <a:buFont typeface="Wingdings" pitchFamily="2" charset="2"/>
        <a:buChar char="n"/>
        <a:defRPr sz="1471">
          <a:solidFill>
            <a:schemeClr val="tx1"/>
          </a:solidFill>
          <a:effectLst>
            <a:outerShdw blurRad="38100" dist="38100" dir="2700000" algn="tl">
              <a:srgbClr val="000000"/>
            </a:outerShdw>
          </a:effectLst>
          <a:latin typeface="+mn-lt"/>
        </a:defRPr>
      </a:lvl9pPr>
    </p:bodyStyle>
    <p:otherStyle>
      <a:defPPr>
        <a:defRPr lang="en-US"/>
      </a:defPPr>
      <a:lvl1pPr marL="0" algn="l" defTabSz="672264" rtl="0" eaLnBrk="1" latinLnBrk="0" hangingPunct="1">
        <a:defRPr sz="1324" kern="1200">
          <a:solidFill>
            <a:schemeClr val="tx1"/>
          </a:solidFill>
          <a:latin typeface="+mn-lt"/>
          <a:ea typeface="+mn-ea"/>
          <a:cs typeface="+mn-cs"/>
        </a:defRPr>
      </a:lvl1pPr>
      <a:lvl2pPr marL="336132" algn="l" defTabSz="672264" rtl="0" eaLnBrk="1" latinLnBrk="0" hangingPunct="1">
        <a:defRPr sz="1324" kern="1200">
          <a:solidFill>
            <a:schemeClr val="tx1"/>
          </a:solidFill>
          <a:latin typeface="+mn-lt"/>
          <a:ea typeface="+mn-ea"/>
          <a:cs typeface="+mn-cs"/>
        </a:defRPr>
      </a:lvl2pPr>
      <a:lvl3pPr marL="672264" algn="l" defTabSz="672264" rtl="0" eaLnBrk="1" latinLnBrk="0" hangingPunct="1">
        <a:defRPr sz="1324" kern="1200">
          <a:solidFill>
            <a:schemeClr val="tx1"/>
          </a:solidFill>
          <a:latin typeface="+mn-lt"/>
          <a:ea typeface="+mn-ea"/>
          <a:cs typeface="+mn-cs"/>
        </a:defRPr>
      </a:lvl3pPr>
      <a:lvl4pPr marL="1008397" algn="l" defTabSz="672264" rtl="0" eaLnBrk="1" latinLnBrk="0" hangingPunct="1">
        <a:defRPr sz="1324" kern="1200">
          <a:solidFill>
            <a:schemeClr val="tx1"/>
          </a:solidFill>
          <a:latin typeface="+mn-lt"/>
          <a:ea typeface="+mn-ea"/>
          <a:cs typeface="+mn-cs"/>
        </a:defRPr>
      </a:lvl4pPr>
      <a:lvl5pPr marL="1344530" algn="l" defTabSz="672264" rtl="0" eaLnBrk="1" latinLnBrk="0" hangingPunct="1">
        <a:defRPr sz="1324" kern="1200">
          <a:solidFill>
            <a:schemeClr val="tx1"/>
          </a:solidFill>
          <a:latin typeface="+mn-lt"/>
          <a:ea typeface="+mn-ea"/>
          <a:cs typeface="+mn-cs"/>
        </a:defRPr>
      </a:lvl5pPr>
      <a:lvl6pPr marL="1680662" algn="l" defTabSz="672264" rtl="0" eaLnBrk="1" latinLnBrk="0" hangingPunct="1">
        <a:defRPr sz="1324" kern="1200">
          <a:solidFill>
            <a:schemeClr val="tx1"/>
          </a:solidFill>
          <a:latin typeface="+mn-lt"/>
          <a:ea typeface="+mn-ea"/>
          <a:cs typeface="+mn-cs"/>
        </a:defRPr>
      </a:lvl6pPr>
      <a:lvl7pPr marL="2016794" algn="l" defTabSz="672264" rtl="0" eaLnBrk="1" latinLnBrk="0" hangingPunct="1">
        <a:defRPr sz="1324" kern="1200">
          <a:solidFill>
            <a:schemeClr val="tx1"/>
          </a:solidFill>
          <a:latin typeface="+mn-lt"/>
          <a:ea typeface="+mn-ea"/>
          <a:cs typeface="+mn-cs"/>
        </a:defRPr>
      </a:lvl7pPr>
      <a:lvl8pPr marL="2352926" algn="l" defTabSz="672264" rtl="0" eaLnBrk="1" latinLnBrk="0" hangingPunct="1">
        <a:defRPr sz="1324" kern="1200">
          <a:solidFill>
            <a:schemeClr val="tx1"/>
          </a:solidFill>
          <a:latin typeface="+mn-lt"/>
          <a:ea typeface="+mn-ea"/>
          <a:cs typeface="+mn-cs"/>
        </a:defRPr>
      </a:lvl8pPr>
      <a:lvl9pPr marL="2689058" algn="l" defTabSz="672264" rtl="0" eaLnBrk="1" latinLnBrk="0" hangingPunct="1">
        <a:defRPr sz="132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8"/>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2959" y="1845734"/>
            <a:ext cx="7543802" cy="4023360"/>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2962" y="6459789"/>
            <a:ext cx="1854203" cy="365125"/>
          </a:xfrm>
          <a:prstGeom prst="rect">
            <a:avLst/>
          </a:prstGeom>
        </p:spPr>
        <p:txBody>
          <a:bodyPr vert="horz" lIns="91440" tIns="45720" rIns="91440" bIns="45720" rtlCol="0" anchor="ctr"/>
          <a:lstStyle>
            <a:lvl1pPr algn="l">
              <a:defRPr sz="665">
                <a:solidFill>
                  <a:srgbClr val="FFFFFF"/>
                </a:solidFill>
              </a:defRPr>
            </a:lvl1pPr>
          </a:lstStyle>
          <a:p>
            <a:endParaRPr lang="pt-BR" dirty="0"/>
          </a:p>
        </p:txBody>
      </p:sp>
      <p:sp>
        <p:nvSpPr>
          <p:cNvPr id="5" name="Footer Placeholder 4"/>
          <p:cNvSpPr>
            <a:spLocks noGrp="1"/>
          </p:cNvSpPr>
          <p:nvPr>
            <p:ph type="ftr" sz="quarter" idx="3"/>
          </p:nvPr>
        </p:nvSpPr>
        <p:spPr>
          <a:xfrm>
            <a:off x="2764640" y="6459789"/>
            <a:ext cx="3617103" cy="365125"/>
          </a:xfrm>
          <a:prstGeom prst="rect">
            <a:avLst/>
          </a:prstGeom>
        </p:spPr>
        <p:txBody>
          <a:bodyPr vert="horz" lIns="91440" tIns="45720" rIns="91440" bIns="45720" rtlCol="0" anchor="ctr"/>
          <a:lstStyle>
            <a:lvl1pPr algn="ctr">
              <a:defRPr sz="665" cap="all" baseline="0">
                <a:solidFill>
                  <a:srgbClr val="FFFFFF"/>
                </a:solidFill>
              </a:defRPr>
            </a:lvl1pPr>
          </a:lstStyle>
          <a:p>
            <a:endParaRPr lang="pt-BR" dirty="0"/>
          </a:p>
        </p:txBody>
      </p:sp>
      <p:sp>
        <p:nvSpPr>
          <p:cNvPr id="6" name="Slide Number Placeholder 5"/>
          <p:cNvSpPr>
            <a:spLocks noGrp="1"/>
          </p:cNvSpPr>
          <p:nvPr>
            <p:ph type="sldNum" sz="quarter" idx="4"/>
          </p:nvPr>
        </p:nvSpPr>
        <p:spPr>
          <a:xfrm>
            <a:off x="7425346" y="6459789"/>
            <a:ext cx="984019" cy="365125"/>
          </a:xfrm>
          <a:prstGeom prst="rect">
            <a:avLst/>
          </a:prstGeom>
        </p:spPr>
        <p:txBody>
          <a:bodyPr vert="horz" lIns="91440" tIns="45720" rIns="91440" bIns="45720" rtlCol="0" anchor="ctr"/>
          <a:lstStyle>
            <a:lvl1pPr algn="r">
              <a:defRPr sz="775">
                <a:solidFill>
                  <a:srgbClr val="FFFFFF"/>
                </a:solidFill>
              </a:defRPr>
            </a:lvl1pPr>
          </a:lstStyle>
          <a:p>
            <a:fld id="{F6795870-13B6-49F9-8ADF-F046B4412317}" type="slidenum">
              <a:rPr lang="pt-BR" smtClean="0"/>
              <a:pPr/>
              <a:t>‹nº›</a:t>
            </a:fld>
            <a:endParaRPr lang="pt-BR"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372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674964" rtl="0" eaLnBrk="1" latinLnBrk="0" hangingPunct="1">
        <a:lnSpc>
          <a:spcPct val="85000"/>
        </a:lnSpc>
        <a:spcBef>
          <a:spcPct val="0"/>
        </a:spcBef>
        <a:buNone/>
        <a:defRPr sz="3543" kern="1200" spc="-37" baseline="0">
          <a:solidFill>
            <a:schemeClr val="tx1">
              <a:lumMod val="75000"/>
              <a:lumOff val="25000"/>
            </a:schemeClr>
          </a:solidFill>
          <a:latin typeface="+mj-lt"/>
          <a:ea typeface="+mj-ea"/>
          <a:cs typeface="+mj-cs"/>
        </a:defRPr>
      </a:lvl1pPr>
    </p:titleStyle>
    <p:bodyStyle>
      <a:lvl1pPr marL="67496" indent="-67496" algn="l" defTabSz="674964" rtl="0" eaLnBrk="1" latinLnBrk="0" hangingPunct="1">
        <a:lnSpc>
          <a:spcPct val="90000"/>
        </a:lnSpc>
        <a:spcBef>
          <a:spcPts val="886"/>
        </a:spcBef>
        <a:spcAft>
          <a:spcPts val="148"/>
        </a:spcAft>
        <a:buClr>
          <a:schemeClr val="accent1"/>
        </a:buClr>
        <a:buSzPct val="100000"/>
        <a:buFont typeface="Calibri" panose="020F0502020204030204" pitchFamily="34" charset="0"/>
        <a:buChar char=" "/>
        <a:defRPr sz="1476" kern="1200">
          <a:solidFill>
            <a:schemeClr val="tx1">
              <a:lumMod val="75000"/>
              <a:lumOff val="25000"/>
            </a:schemeClr>
          </a:solidFill>
          <a:latin typeface="+mn-lt"/>
          <a:ea typeface="+mn-ea"/>
          <a:cs typeface="+mn-cs"/>
        </a:defRPr>
      </a:lvl1pPr>
      <a:lvl2pPr marL="283485" indent="-134993" algn="l" defTabSz="674964" rtl="0" eaLnBrk="1" latinLnBrk="0" hangingPunct="1">
        <a:lnSpc>
          <a:spcPct val="90000"/>
        </a:lnSpc>
        <a:spcBef>
          <a:spcPts val="148"/>
        </a:spcBef>
        <a:spcAft>
          <a:spcPts val="296"/>
        </a:spcAft>
        <a:buClr>
          <a:schemeClr val="accent1"/>
        </a:buClr>
        <a:buFont typeface="Calibri" pitchFamily="34" charset="0"/>
        <a:buChar char="◦"/>
        <a:defRPr sz="1329" kern="1200">
          <a:solidFill>
            <a:schemeClr val="tx1">
              <a:lumMod val="75000"/>
              <a:lumOff val="25000"/>
            </a:schemeClr>
          </a:solidFill>
          <a:latin typeface="+mn-lt"/>
          <a:ea typeface="+mn-ea"/>
          <a:cs typeface="+mn-cs"/>
        </a:defRPr>
      </a:lvl2pPr>
      <a:lvl3pPr marL="418478" indent="-134993"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3pPr>
      <a:lvl4pPr marL="553471" indent="-134993"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4pPr>
      <a:lvl5pPr marL="688464" indent="-134993"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5pPr>
      <a:lvl6pPr marL="811965" indent="-168741"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6pPr>
      <a:lvl7pPr marL="959595" indent="-168741"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7pPr>
      <a:lvl8pPr marL="1107225" indent="-168741"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8pPr>
      <a:lvl9pPr marL="1254855" indent="-168741" algn="l" defTabSz="674964" rtl="0" eaLnBrk="1" latinLnBrk="0" hangingPunct="1">
        <a:lnSpc>
          <a:spcPct val="90000"/>
        </a:lnSpc>
        <a:spcBef>
          <a:spcPts val="148"/>
        </a:spcBef>
        <a:spcAft>
          <a:spcPts val="296"/>
        </a:spcAft>
        <a:buClr>
          <a:schemeClr val="accent1"/>
        </a:buClr>
        <a:buFont typeface="Calibri" pitchFamily="34" charset="0"/>
        <a:buChar char="◦"/>
        <a:defRPr sz="1034" kern="1200">
          <a:solidFill>
            <a:schemeClr val="tx1">
              <a:lumMod val="75000"/>
              <a:lumOff val="25000"/>
            </a:schemeClr>
          </a:solidFill>
          <a:latin typeface="+mn-lt"/>
          <a:ea typeface="+mn-ea"/>
          <a:cs typeface="+mn-cs"/>
        </a:defRPr>
      </a:lvl9pPr>
    </p:bodyStyle>
    <p:otherStyle>
      <a:defPPr>
        <a:defRPr lang="en-US"/>
      </a:defPPr>
      <a:lvl1pPr marL="0" algn="l" defTabSz="674964" rtl="0" eaLnBrk="1" latinLnBrk="0" hangingPunct="1">
        <a:defRPr sz="1329" kern="1200">
          <a:solidFill>
            <a:schemeClr val="tx1"/>
          </a:solidFill>
          <a:latin typeface="+mn-lt"/>
          <a:ea typeface="+mn-ea"/>
          <a:cs typeface="+mn-cs"/>
        </a:defRPr>
      </a:lvl1pPr>
      <a:lvl2pPr marL="337482" algn="l" defTabSz="674964" rtl="0" eaLnBrk="1" latinLnBrk="0" hangingPunct="1">
        <a:defRPr sz="1329" kern="1200">
          <a:solidFill>
            <a:schemeClr val="tx1"/>
          </a:solidFill>
          <a:latin typeface="+mn-lt"/>
          <a:ea typeface="+mn-ea"/>
          <a:cs typeface="+mn-cs"/>
        </a:defRPr>
      </a:lvl2pPr>
      <a:lvl3pPr marL="674964" algn="l" defTabSz="674964" rtl="0" eaLnBrk="1" latinLnBrk="0" hangingPunct="1">
        <a:defRPr sz="1329" kern="1200">
          <a:solidFill>
            <a:schemeClr val="tx1"/>
          </a:solidFill>
          <a:latin typeface="+mn-lt"/>
          <a:ea typeface="+mn-ea"/>
          <a:cs typeface="+mn-cs"/>
        </a:defRPr>
      </a:lvl3pPr>
      <a:lvl4pPr marL="1012447" algn="l" defTabSz="674964" rtl="0" eaLnBrk="1" latinLnBrk="0" hangingPunct="1">
        <a:defRPr sz="1329" kern="1200">
          <a:solidFill>
            <a:schemeClr val="tx1"/>
          </a:solidFill>
          <a:latin typeface="+mn-lt"/>
          <a:ea typeface="+mn-ea"/>
          <a:cs typeface="+mn-cs"/>
        </a:defRPr>
      </a:lvl4pPr>
      <a:lvl5pPr marL="1349929" algn="l" defTabSz="674964" rtl="0" eaLnBrk="1" latinLnBrk="0" hangingPunct="1">
        <a:defRPr sz="1329" kern="1200">
          <a:solidFill>
            <a:schemeClr val="tx1"/>
          </a:solidFill>
          <a:latin typeface="+mn-lt"/>
          <a:ea typeface="+mn-ea"/>
          <a:cs typeface="+mn-cs"/>
        </a:defRPr>
      </a:lvl5pPr>
      <a:lvl6pPr marL="1687411" algn="l" defTabSz="674964" rtl="0" eaLnBrk="1" latinLnBrk="0" hangingPunct="1">
        <a:defRPr sz="1329" kern="1200">
          <a:solidFill>
            <a:schemeClr val="tx1"/>
          </a:solidFill>
          <a:latin typeface="+mn-lt"/>
          <a:ea typeface="+mn-ea"/>
          <a:cs typeface="+mn-cs"/>
        </a:defRPr>
      </a:lvl6pPr>
      <a:lvl7pPr marL="2024893" algn="l" defTabSz="674964" rtl="0" eaLnBrk="1" latinLnBrk="0" hangingPunct="1">
        <a:defRPr sz="1329" kern="1200">
          <a:solidFill>
            <a:schemeClr val="tx1"/>
          </a:solidFill>
          <a:latin typeface="+mn-lt"/>
          <a:ea typeface="+mn-ea"/>
          <a:cs typeface="+mn-cs"/>
        </a:defRPr>
      </a:lvl7pPr>
      <a:lvl8pPr marL="2362376" algn="l" defTabSz="674964" rtl="0" eaLnBrk="1" latinLnBrk="0" hangingPunct="1">
        <a:defRPr sz="1329" kern="1200">
          <a:solidFill>
            <a:schemeClr val="tx1"/>
          </a:solidFill>
          <a:latin typeface="+mn-lt"/>
          <a:ea typeface="+mn-ea"/>
          <a:cs typeface="+mn-cs"/>
        </a:defRPr>
      </a:lvl8pPr>
      <a:lvl9pPr marL="2699858" algn="l" defTabSz="674964" rtl="0" eaLnBrk="1" latinLnBrk="0" hangingPunct="1">
        <a:defRPr sz="132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pt-BR"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DABDD77-41C4-4C4D-92B4-9CA0DF34608F}" type="slidenum">
              <a:rPr lang="pt-BR" smtClean="0"/>
              <a:t>‹nº›</a:t>
            </a:fld>
            <a:endParaRPr lang="pt-BR" dirty="0"/>
          </a:p>
        </p:txBody>
      </p:sp>
    </p:spTree>
    <p:extLst>
      <p:ext uri="{BB962C8B-B14F-4D97-AF65-F5344CB8AC3E}">
        <p14:creationId xmlns:p14="http://schemas.microsoft.com/office/powerpoint/2010/main" val="135567789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8.xml"/></Relationships>
</file>

<file path=ppt/slides/_rels/slide1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1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8.xml"/></Relationships>
</file>

<file path=ppt/slides/_rels/slide1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8.xml"/></Relationships>
</file>

<file path=ppt/slides/_rels/slide1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8.xml"/></Relationships>
</file>

<file path=ppt/slides/_rels/slide1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br/imgres?q=assistindo+filme+de+terror&amp;um=1&amp;hl=pt-BR&amp;rlz=1R2ADFA_enUS399&amp;biw=1193&amp;bih=487&amp;tbm=isch&amp;tbnid=Hg3o65PJoKrEhM:&amp;imgrefurl=http://bloggerdeluanete.blogspot.com/2012_07_31_archive.html&amp;docid=QXubgPOyZohOwM&amp;imgurl=http://4.bp.blogspot.com/-EKPGzibORrs/UBeFYpSzGVI/AAAAAAAAAhE/H0KW4KFixIo/s1600/Brenda.gif&amp;w=400&amp;h=400&amp;ei=8DugUNKeE4bA2gXoh4A4&amp;zoom=1&amp;iact=hc&amp;vpx=330&amp;vpy=2&amp;dur=624&amp;hovh=225&amp;hovw=225&amp;tx=79&amp;ty=112&amp;sig=110207922763654073325&amp;page=2&amp;tbnh=145&amp;tbnw=145&amp;start=14&amp;ndsp=21&amp;ved=1t:429,r:16,s:14,i:166" TargetMode="External"/><Relationship Id="rId1" Type="http://schemas.openxmlformats.org/officeDocument/2006/relationships/slideLayout" Target="../slideLayouts/slideLayout63.xml"/></Relationships>
</file>

<file path=ppt/slides/_rels/slide1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8.xml"/></Relationships>
</file>

<file path=ppt/slides/_rels/slide1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8.xml"/></Relationships>
</file>

<file path=ppt/slides/_rels/slide1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br/imgres?q=invencao+da+roda+de+borracha&amp;um=1&amp;hl=pt-BR&amp;rlz=1R2ADFA_enUS399&amp;biw=1205&amp;bih=478&amp;tbm=isch&amp;tbnid=P9PHv_9y06LVvM:&amp;imgrefurl=http://www.transitocomvida.ufrj.br/HistoriaDoTransitoNoMundo.asp&amp;docid=Fg2LKeSGHINkIM&amp;imgurl=http://www.transitocomvida.ufrj.br/imagens/rodas.jpg&amp;w=300&amp;h=194&amp;ei=avSmUNXtIYWErQGcoYGoCg&amp;zoom=1&amp;iact=hc&amp;dur=640&amp;sig=110207922763654073325&amp;page=1&amp;tbnh=111&amp;tbnw=149&amp;start=0&amp;ndsp=14&amp;ved=1t:429,r:1,s:0,i:73&amp;tx=154&amp;ty=50&amp;vpx=211&amp;vpy=2&amp;hovh=155&amp;hovw=240" TargetMode="External"/><Relationship Id="rId1" Type="http://schemas.openxmlformats.org/officeDocument/2006/relationships/slideLayout" Target="../slideLayouts/slideLayout63.xml"/><Relationship Id="rId4" Type="http://schemas.openxmlformats.org/officeDocument/2006/relationships/image" Target="../media/image29.jpeg"/></Relationships>
</file>

<file path=ppt/slides/_rels/slide1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0.xml"/></Relationships>
</file>

<file path=ppt/slides/_rels/slide1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3.xml"/></Relationships>
</file>

<file path=ppt/slides/_rels/slide1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0.xml"/></Relationships>
</file>

<file path=ppt/slides/_rels/slide1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2.xml"/></Relationships>
</file>

<file path=ppt/slides/_rels/slide1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3.xml"/></Relationships>
</file>

<file path=ppt/slides/_rels/slide1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3.xml"/></Relationships>
</file>

<file path=ppt/slides/_rels/slide1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3.xml"/></Relationships>
</file>

<file path=ppt/slides/_rels/slide1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0.xml"/></Relationships>
</file>

<file path=ppt/slides/_rels/slide1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1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0.xml"/></Relationships>
</file>

<file path=ppt/slides/_rels/slide1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3.xml"/></Relationships>
</file>

<file path=ppt/slides/_rels/slide1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3.xml"/></Relationships>
</file>

<file path=ppt/slides/_rels/slide1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3.xml"/></Relationships>
</file>

<file path=ppt/slides/_rels/slide1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63.xml"/></Relationships>
</file>

<file path=ppt/slides/_rels/slide1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m.br/imgres?q=refeicao+leve&amp;um=1&amp;hl=pt-BR&amp;rlz=1R2ADFA_enUS399&amp;biw=1193&amp;bih=487&amp;tbm=isch&amp;tbnid=CUCinJ7TEAkkBM:&amp;imgrefurl=http://www.oqueeutenho.com.br/category/destaque/page/9&amp;docid=1Knwkwi1PbwQMM&amp;imgurl=http://www.oqueeutenho.com.br/portal/wp-content/uploads/2011/09/874703_79813059.jpg&amp;w=1600&amp;h=1200&amp;ei=Z0mgUJ77DtK62gXp3IGQCA&amp;zoom=1&amp;iact=hc&amp;vpx=892&amp;vpy=72&amp;dur=468&amp;hovh=194&amp;hovw=259&amp;tx=187&amp;ty=73&amp;sig=110207922763654073325&amp;page=1&amp;tbnh=137&amp;tbnw=177&amp;start=0&amp;ndsp=11&amp;ved=1t:429,r:5,s:0,i:83" TargetMode="External"/><Relationship Id="rId1" Type="http://schemas.openxmlformats.org/officeDocument/2006/relationships/slideLayout" Target="../slideLayouts/slideLayout58.xml"/><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1.xml"/></Relationships>
</file>

<file path=ppt/slides/_rels/slide1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4.xml"/></Relationships>
</file>

<file path=ppt/slides/_rels/slide1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4.xml"/><Relationship Id="rId5" Type="http://schemas.openxmlformats.org/officeDocument/2006/relationships/image" Target="../media/image60.png"/><Relationship Id="rId4" Type="http://schemas.openxmlformats.org/officeDocument/2006/relationships/image" Target="../media/image5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4.xml"/></Relationships>
</file>

<file path=ppt/slides/_rels/slide1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828800" y="0"/>
            <a:ext cx="5503817" cy="6858000"/>
          </a:xfrm>
          <a:prstGeom prst="rect">
            <a:avLst/>
          </a:prstGeom>
        </p:spPr>
      </p:pic>
      <p:sp>
        <p:nvSpPr>
          <p:cNvPr id="6" name="Retângulo 5"/>
          <p:cNvSpPr/>
          <p:nvPr/>
        </p:nvSpPr>
        <p:spPr>
          <a:xfrm>
            <a:off x="7538330" y="5222855"/>
            <a:ext cx="14173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w="9525">
                  <a:solidFill>
                    <a:prstClr val="black"/>
                  </a:solidFill>
                  <a:prstDash val="solid"/>
                </a:ln>
                <a:solidFill>
                  <a:srgbClr val="E44951"/>
                </a:solidFill>
                <a:effectLst>
                  <a:outerShdw blurRad="12700" dist="38100" dir="2700000" algn="tl" rotWithShape="0">
                    <a:srgbClr val="E44951">
                      <a:lumMod val="60000"/>
                      <a:lumOff val="40000"/>
                    </a:srgbClr>
                  </a:outerShdw>
                </a:effectLst>
                <a:uLnTx/>
                <a:uFillTx/>
                <a:latin typeface="Trebuchet MS" panose="020B0603020202020204"/>
                <a:ea typeface="+mn-ea"/>
                <a:cs typeface="+mn-cs"/>
              </a:rPr>
              <a:t>N.M</a:t>
            </a:r>
          </a:p>
        </p:txBody>
      </p:sp>
      <p:pic>
        <p:nvPicPr>
          <p:cNvPr id="8" name="Imagem 7"/>
          <p:cNvPicPr>
            <a:picLocks noChangeAspect="1"/>
          </p:cNvPicPr>
          <p:nvPr/>
        </p:nvPicPr>
        <p:blipFill>
          <a:blip r:embed="rId3"/>
          <a:stretch>
            <a:fillRect/>
          </a:stretch>
        </p:blipFill>
        <p:spPr>
          <a:xfrm>
            <a:off x="0" y="0"/>
            <a:ext cx="1828800" cy="1600200"/>
          </a:xfrm>
          <a:prstGeom prst="rect">
            <a:avLst/>
          </a:prstGeom>
        </p:spPr>
      </p:pic>
      <p:pic>
        <p:nvPicPr>
          <p:cNvPr id="9" name="Imagem 8"/>
          <p:cNvPicPr>
            <a:picLocks noChangeAspect="1"/>
          </p:cNvPicPr>
          <p:nvPr/>
        </p:nvPicPr>
        <p:blipFill>
          <a:blip r:embed="rId4"/>
          <a:stretch>
            <a:fillRect/>
          </a:stretch>
        </p:blipFill>
        <p:spPr>
          <a:xfrm>
            <a:off x="7332618" y="0"/>
            <a:ext cx="1828800" cy="1603387"/>
          </a:xfrm>
          <a:prstGeom prst="rect">
            <a:avLst/>
          </a:prstGeom>
        </p:spPr>
      </p:pic>
      <p:pic>
        <p:nvPicPr>
          <p:cNvPr id="10" name="Imagem 9"/>
          <p:cNvPicPr>
            <a:picLocks noChangeAspect="1"/>
          </p:cNvPicPr>
          <p:nvPr/>
        </p:nvPicPr>
        <p:blipFill>
          <a:blip r:embed="rId5"/>
          <a:stretch>
            <a:fillRect/>
          </a:stretch>
        </p:blipFill>
        <p:spPr>
          <a:xfrm>
            <a:off x="0" y="1600200"/>
            <a:ext cx="1828799" cy="1685925"/>
          </a:xfrm>
          <a:prstGeom prst="rect">
            <a:avLst/>
          </a:prstGeom>
        </p:spPr>
      </p:pic>
      <p:pic>
        <p:nvPicPr>
          <p:cNvPr id="11" name="Imagem 10"/>
          <p:cNvPicPr>
            <a:picLocks noChangeAspect="1"/>
          </p:cNvPicPr>
          <p:nvPr/>
        </p:nvPicPr>
        <p:blipFill>
          <a:blip r:embed="rId5"/>
          <a:stretch>
            <a:fillRect/>
          </a:stretch>
        </p:blipFill>
        <p:spPr>
          <a:xfrm>
            <a:off x="7309782" y="1600199"/>
            <a:ext cx="1834218" cy="1685925"/>
          </a:xfrm>
          <a:prstGeom prst="rect">
            <a:avLst/>
          </a:prstGeom>
        </p:spPr>
      </p:pic>
      <p:pic>
        <p:nvPicPr>
          <p:cNvPr id="12" name="Imagem 11"/>
          <p:cNvPicPr>
            <a:picLocks noChangeAspect="1"/>
          </p:cNvPicPr>
          <p:nvPr/>
        </p:nvPicPr>
        <p:blipFill>
          <a:blip r:embed="rId6"/>
          <a:stretch>
            <a:fillRect/>
          </a:stretch>
        </p:blipFill>
        <p:spPr>
          <a:xfrm>
            <a:off x="0" y="3286124"/>
            <a:ext cx="1828799" cy="1743075"/>
          </a:xfrm>
          <a:prstGeom prst="rect">
            <a:avLst/>
          </a:prstGeom>
        </p:spPr>
      </p:pic>
      <p:pic>
        <p:nvPicPr>
          <p:cNvPr id="13" name="Imagem 12"/>
          <p:cNvPicPr>
            <a:picLocks noChangeAspect="1"/>
          </p:cNvPicPr>
          <p:nvPr/>
        </p:nvPicPr>
        <p:blipFill>
          <a:blip r:embed="rId6"/>
          <a:stretch>
            <a:fillRect/>
          </a:stretch>
        </p:blipFill>
        <p:spPr>
          <a:xfrm>
            <a:off x="7332618" y="3286123"/>
            <a:ext cx="1828800" cy="1743075"/>
          </a:xfrm>
          <a:prstGeom prst="rect">
            <a:avLst/>
          </a:prstGeom>
        </p:spPr>
      </p:pic>
      <p:pic>
        <p:nvPicPr>
          <p:cNvPr id="14" name="Imagem 13"/>
          <p:cNvPicPr>
            <a:picLocks noChangeAspect="1"/>
          </p:cNvPicPr>
          <p:nvPr/>
        </p:nvPicPr>
        <p:blipFill>
          <a:blip r:embed="rId7"/>
          <a:stretch>
            <a:fillRect/>
          </a:stretch>
        </p:blipFill>
        <p:spPr>
          <a:xfrm>
            <a:off x="0" y="5029199"/>
            <a:ext cx="1828799" cy="1828802"/>
          </a:xfrm>
          <a:prstGeom prst="rect">
            <a:avLst/>
          </a:prstGeom>
        </p:spPr>
      </p:pic>
      <p:graphicFrame>
        <p:nvGraphicFramePr>
          <p:cNvPr id="2" name="Tabela 1"/>
          <p:cNvGraphicFramePr>
            <a:graphicFrameLocks noGrp="1"/>
          </p:cNvGraphicFramePr>
          <p:nvPr>
            <p:extLst/>
          </p:nvPr>
        </p:nvGraphicFramePr>
        <p:xfrm>
          <a:off x="7354389" y="6339842"/>
          <a:ext cx="1785257" cy="243840"/>
        </p:xfrm>
        <a:graphic>
          <a:graphicData uri="http://schemas.openxmlformats.org/drawingml/2006/table">
            <a:tbl>
              <a:tblPr firstRow="1" bandRow="1">
                <a:tableStyleId>{5C22544A-7EE6-4342-B048-85BDC9FD1C3A}</a:tableStyleId>
              </a:tblPr>
              <a:tblGrid>
                <a:gridCol w="1785257">
                  <a:extLst>
                    <a:ext uri="{9D8B030D-6E8A-4147-A177-3AD203B41FA5}">
                      <a16:colId xmlns:a16="http://schemas.microsoft.com/office/drawing/2014/main" val="783890432"/>
                    </a:ext>
                  </a:extLst>
                </a:gridCol>
              </a:tblGrid>
              <a:tr h="243840">
                <a:tc>
                  <a:txBody>
                    <a:bodyPr/>
                    <a:lstStyle/>
                    <a:p>
                      <a:r>
                        <a:rPr lang="pt-BR" sz="1000" dirty="0">
                          <a:solidFill>
                            <a:schemeClr val="bg1"/>
                          </a:solidFill>
                          <a:latin typeface="Comic Sans MS" panose="030F0702030302020204" pitchFamily="66" charset="0"/>
                        </a:rPr>
                        <a:t>mendesbnelson@gmail.com</a:t>
                      </a:r>
                    </a:p>
                  </a:txBody>
                  <a:tcPr/>
                </a:tc>
                <a:extLst>
                  <a:ext uri="{0D108BD9-81ED-4DB2-BD59-A6C34878D82A}">
                    <a16:rowId xmlns:a16="http://schemas.microsoft.com/office/drawing/2014/main" val="2548960758"/>
                  </a:ext>
                </a:extLst>
              </a:tr>
            </a:tbl>
          </a:graphicData>
        </a:graphic>
      </p:graphicFrame>
      <p:graphicFrame>
        <p:nvGraphicFramePr>
          <p:cNvPr id="15" name="Tabela 14"/>
          <p:cNvGraphicFramePr>
            <a:graphicFrameLocks noGrp="1"/>
          </p:cNvGraphicFramePr>
          <p:nvPr>
            <p:extLst>
              <p:ext uri="{D42A27DB-BD31-4B8C-83A1-F6EECF244321}">
                <p14:modId xmlns:p14="http://schemas.microsoft.com/office/powerpoint/2010/main" val="2717232228"/>
              </p:ext>
            </p:extLst>
          </p:nvPr>
        </p:nvGraphicFramePr>
        <p:xfrm>
          <a:off x="3119481" y="1330746"/>
          <a:ext cx="2793534" cy="370840"/>
        </p:xfrm>
        <a:graphic>
          <a:graphicData uri="http://schemas.openxmlformats.org/drawingml/2006/table">
            <a:tbl>
              <a:tblPr firstRow="1" bandRow="1">
                <a:tableStyleId>{5C22544A-7EE6-4342-B048-85BDC9FD1C3A}</a:tableStyleId>
              </a:tblPr>
              <a:tblGrid>
                <a:gridCol w="2793534">
                  <a:extLst>
                    <a:ext uri="{9D8B030D-6E8A-4147-A177-3AD203B41FA5}">
                      <a16:colId xmlns:a16="http://schemas.microsoft.com/office/drawing/2014/main" val="3826057216"/>
                    </a:ext>
                  </a:extLst>
                </a:gridCol>
              </a:tblGrid>
              <a:tr h="370840">
                <a:tc>
                  <a:txBody>
                    <a:bodyPr/>
                    <a:lstStyle/>
                    <a:p>
                      <a:pPr algn="ctr"/>
                      <a:r>
                        <a:rPr lang="pt-BR" dirty="0">
                          <a:solidFill>
                            <a:srgbClr val="0000FF"/>
                          </a:solidFill>
                        </a:rPr>
                        <a:t>PARTE IX</a:t>
                      </a:r>
                    </a:p>
                  </a:txBody>
                  <a:tcPr>
                    <a:noFill/>
                  </a:tcPr>
                </a:tc>
                <a:extLst>
                  <a:ext uri="{0D108BD9-81ED-4DB2-BD59-A6C34878D82A}">
                    <a16:rowId xmlns:a16="http://schemas.microsoft.com/office/drawing/2014/main" val="941590092"/>
                  </a:ext>
                </a:extLst>
              </a:tr>
            </a:tbl>
          </a:graphicData>
        </a:graphic>
      </p:graphicFrame>
    </p:spTree>
    <p:extLst>
      <p:ext uri="{BB962C8B-B14F-4D97-AF65-F5344CB8AC3E}">
        <p14:creationId xmlns:p14="http://schemas.microsoft.com/office/powerpoint/2010/main" val="230887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2" presetClass="entr" presetSubtype="4"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94261" y="1172275"/>
          <a:ext cx="7857461" cy="448056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480560">
                <a:tc>
                  <a:txBody>
                    <a:bodyPr/>
                    <a:lstStyle/>
                    <a:p>
                      <a:pPr algn="just"/>
                      <a:r>
                        <a:rPr lang="pt-BR" sz="2400" dirty="0"/>
                        <a:t>De resto, vereis dentro em pouco desenvolver-se uma outra espécie de sonhos; uma espécie tão antiga como a que conheceis, mas que ignorais. O sonho de Joana, o sonho de Jacó, o sonho dos profetas judeus e de alguns adivinhos indianos: esse sonho é a lembrança da alma inteiramente liberta do corpo, a recordação dessa segunda vida de que há pouco eu vos falava.</a:t>
                      </a:r>
                    </a:p>
                    <a:p>
                      <a:pPr algn="just"/>
                      <a:r>
                        <a:rPr lang="pt-BR" sz="2400" dirty="0"/>
                        <a:t>Procurai distinguir bem essas duas espécies de sonhos, entre aqueles de que vos lembrardes; sem isso, cairíeis em contradições e em erros que seriam funestos para a vossa fé.</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75943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554343" y="2873224"/>
            <a:ext cx="2117420" cy="979307"/>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E o mais interessante, e </a:t>
            </a:r>
            <a:r>
              <a:rPr kumimoji="0" lang="pt-BR" sz="1029" b="0" i="0" u="sng" strike="noStrike" kern="0" cap="none" spc="0" normalizeH="0" baseline="0" noProof="0" dirty="0">
                <a:ln>
                  <a:noFill/>
                </a:ln>
                <a:solidFill>
                  <a:prstClr val="black"/>
                </a:solidFill>
                <a:effectLst/>
                <a:uLnTx/>
                <a:uFillTx/>
                <a:latin typeface="Calibri"/>
                <a:ea typeface="+mn-ea"/>
                <a:cs typeface="+mn-cs"/>
              </a:rPr>
              <a:t>a principal característica</a:t>
            </a:r>
            <a:r>
              <a:rPr kumimoji="0" lang="pt-BR" sz="1029" b="0" i="0" u="none" strike="noStrike" kern="0" cap="none" spc="0" normalizeH="0" baseline="0" noProof="0" dirty="0">
                <a:ln>
                  <a:noFill/>
                </a:ln>
                <a:solidFill>
                  <a:prstClr val="black"/>
                </a:solidFill>
                <a:effectLst/>
                <a:uLnTx/>
                <a:uFillTx/>
                <a:latin typeface="Calibri"/>
                <a:ea typeface="+mn-ea"/>
                <a:cs typeface="+mn-cs"/>
              </a:rPr>
              <a:t> desta pessoa que entra neste </a:t>
            </a:r>
            <a:r>
              <a:rPr kumimoji="0" lang="pt-BR" sz="1029" b="1" i="0" u="sng" strike="noStrike" kern="0" cap="none" spc="0" normalizeH="0" baseline="0" noProof="0" dirty="0">
                <a:ln>
                  <a:noFill/>
                </a:ln>
                <a:solidFill>
                  <a:prstClr val="black"/>
                </a:solidFill>
                <a:effectLst/>
                <a:uLnTx/>
                <a:uFillTx/>
                <a:latin typeface="Calibri"/>
                <a:ea typeface="+mn-ea"/>
                <a:cs typeface="+mn-cs"/>
              </a:rPr>
              <a:t>estado sonambúlico</a:t>
            </a:r>
            <a:r>
              <a:rPr kumimoji="0" lang="pt-BR" sz="1029" b="0" i="0" u="none" strike="noStrike" kern="0" cap="none" spc="0" normalizeH="0" baseline="0" noProof="0" dirty="0">
                <a:ln>
                  <a:noFill/>
                </a:ln>
                <a:solidFill>
                  <a:prstClr val="black"/>
                </a:solidFill>
                <a:effectLst/>
                <a:uLnTx/>
                <a:uFillTx/>
                <a:latin typeface="Calibri"/>
                <a:ea typeface="+mn-ea"/>
                <a:cs typeface="+mn-cs"/>
              </a:rPr>
              <a:t> </a:t>
            </a:r>
            <a:r>
              <a:rPr kumimoji="0" lang="pt-BR" sz="1029" b="0" i="0" u="sng" strike="noStrike" kern="0" cap="none" spc="0" normalizeH="0" baseline="0" noProof="0" dirty="0">
                <a:ln>
                  <a:noFill/>
                </a:ln>
                <a:solidFill>
                  <a:prstClr val="black"/>
                </a:solidFill>
                <a:effectLst/>
                <a:uLnTx/>
                <a:uFillTx/>
                <a:latin typeface="Calibri"/>
                <a:ea typeface="+mn-ea"/>
                <a:cs typeface="+mn-cs"/>
              </a:rPr>
              <a:t>é de não conseguir lembrar do que aconteceu durante este período</a:t>
            </a:r>
            <a:r>
              <a:rPr kumimoji="0" lang="pt-BR" sz="1029" b="0" i="0" u="none" strike="noStrike" kern="0" cap="none" spc="0" normalizeH="0" baseline="0" noProof="0" dirty="0">
                <a:ln>
                  <a:noFill/>
                </a:ln>
                <a:solidFill>
                  <a:prstClr val="black"/>
                </a:solidFill>
                <a:effectLst/>
                <a:uLnTx/>
                <a:uFillTx/>
                <a:latin typeface="Calibri"/>
                <a:ea typeface="+mn-ea"/>
                <a:cs typeface="+mn-cs"/>
              </a:rPr>
              <a:t>.</a:t>
            </a:r>
          </a:p>
        </p:txBody>
      </p:sp>
      <p:grpSp>
        <p:nvGrpSpPr>
          <p:cNvPr id="256" name="Grupo 255"/>
          <p:cNvGrpSpPr/>
          <p:nvPr/>
        </p:nvGrpSpPr>
        <p:grpSpPr>
          <a:xfrm>
            <a:off x="5233960" y="1470170"/>
            <a:ext cx="1720403" cy="2646775"/>
            <a:chOff x="2411760" y="3069360"/>
            <a:chExt cx="2340000" cy="3600000"/>
          </a:xfrm>
        </p:grpSpPr>
        <p:sp>
          <p:nvSpPr>
            <p:cNvPr id="257" name="Elipse 25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58" name="Grupo 257"/>
            <p:cNvGrpSpPr/>
            <p:nvPr/>
          </p:nvGrpSpPr>
          <p:grpSpPr>
            <a:xfrm>
              <a:off x="2987824" y="3501312"/>
              <a:ext cx="1260000" cy="2736000"/>
              <a:chOff x="251520" y="332656"/>
              <a:chExt cx="972000" cy="2484176"/>
            </a:xfrm>
          </p:grpSpPr>
          <p:grpSp>
            <p:nvGrpSpPr>
              <p:cNvPr id="259" name="Grupo 258"/>
              <p:cNvGrpSpPr/>
              <p:nvPr/>
            </p:nvGrpSpPr>
            <p:grpSpPr>
              <a:xfrm>
                <a:off x="251520" y="332656"/>
                <a:ext cx="972000" cy="2484176"/>
                <a:chOff x="7776464" y="917104"/>
                <a:chExt cx="972000" cy="2484176"/>
              </a:xfrm>
            </p:grpSpPr>
            <p:sp>
              <p:nvSpPr>
                <p:cNvPr id="261" name="Fluxograma: Dados armazenados 26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2" name="Fluxograma: Atraso 26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3" name="Fluxograma: Atraso 26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4" name="Elipse 26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65" name="Elipse 26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66" name="Explosão 1 26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60" name="Conector reto 25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7" name="Grupo 266"/>
          <p:cNvGrpSpPr/>
          <p:nvPr/>
        </p:nvGrpSpPr>
        <p:grpSpPr>
          <a:xfrm>
            <a:off x="5842736" y="2438748"/>
            <a:ext cx="555823" cy="1349961"/>
            <a:chOff x="6840336" y="2118616"/>
            <a:chExt cx="756000" cy="1836144"/>
          </a:xfrm>
        </p:grpSpPr>
        <p:grpSp>
          <p:nvGrpSpPr>
            <p:cNvPr id="268" name="Grupo 267"/>
            <p:cNvGrpSpPr/>
            <p:nvPr/>
          </p:nvGrpSpPr>
          <p:grpSpPr>
            <a:xfrm>
              <a:off x="6912256" y="2118616"/>
              <a:ext cx="648000" cy="1836144"/>
              <a:chOff x="2987824" y="4041128"/>
              <a:chExt cx="648000" cy="1836144"/>
            </a:xfrm>
          </p:grpSpPr>
          <p:cxnSp>
            <p:nvCxnSpPr>
              <p:cNvPr id="270" name="Conector reto 269"/>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Conector reto 270"/>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Conector reto 271"/>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Conector reto 272"/>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Conector reto 273"/>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Conector reto 274"/>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tângulo de cantos arredondados 275"/>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69" name="Trapezoide 268"/>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77" name="Grupo 276"/>
          <p:cNvGrpSpPr/>
          <p:nvPr/>
        </p:nvGrpSpPr>
        <p:grpSpPr>
          <a:xfrm>
            <a:off x="5710331" y="1893407"/>
            <a:ext cx="820500" cy="1905678"/>
            <a:chOff x="7308304" y="1556792"/>
            <a:chExt cx="1116000" cy="2592000"/>
          </a:xfrm>
        </p:grpSpPr>
        <p:grpSp>
          <p:nvGrpSpPr>
            <p:cNvPr id="278" name="Grupo 277"/>
            <p:cNvGrpSpPr/>
            <p:nvPr/>
          </p:nvGrpSpPr>
          <p:grpSpPr>
            <a:xfrm>
              <a:off x="7308304" y="1556792"/>
              <a:ext cx="1116000" cy="2592000"/>
              <a:chOff x="251520" y="332656"/>
              <a:chExt cx="972000" cy="2484176"/>
            </a:xfrm>
          </p:grpSpPr>
          <p:grpSp>
            <p:nvGrpSpPr>
              <p:cNvPr id="288" name="Grupo 287"/>
              <p:cNvGrpSpPr/>
              <p:nvPr/>
            </p:nvGrpSpPr>
            <p:grpSpPr>
              <a:xfrm>
                <a:off x="251520" y="332656"/>
                <a:ext cx="972000" cy="2484176"/>
                <a:chOff x="7776464" y="917104"/>
                <a:chExt cx="972000" cy="2484176"/>
              </a:xfrm>
            </p:grpSpPr>
            <p:sp>
              <p:nvSpPr>
                <p:cNvPr id="290" name="Fluxograma: Dados armazenados 289"/>
                <p:cNvSpPr/>
                <p:nvPr/>
              </p:nvSpPr>
              <p:spPr>
                <a:xfrm rot="5400000">
                  <a:off x="7812544" y="2717280"/>
                  <a:ext cx="900000" cy="468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1" name="Fluxograma: Atraso 290"/>
                <p:cNvSpPr/>
                <p:nvPr/>
              </p:nvSpPr>
              <p:spPr>
                <a:xfrm rot="16200000">
                  <a:off x="7794560" y="1835296"/>
                  <a:ext cx="936000" cy="684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2" name="Fluxograma: Atraso 291"/>
                <p:cNvSpPr/>
                <p:nvPr/>
              </p:nvSpPr>
              <p:spPr>
                <a:xfrm rot="5400000">
                  <a:off x="7956488" y="1180380"/>
                  <a:ext cx="612000" cy="540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3" name="Elipse 292"/>
                <p:cNvSpPr/>
                <p:nvPr/>
              </p:nvSpPr>
              <p:spPr>
                <a:xfrm>
                  <a:off x="8136512"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94" name="Elipse 293"/>
                <p:cNvSpPr/>
                <p:nvPr/>
              </p:nvSpPr>
              <p:spPr>
                <a:xfrm>
                  <a:off x="8288912" y="1349152"/>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95" name="Explosão 1 294"/>
                <p:cNvSpPr/>
                <p:nvPr/>
              </p:nvSpPr>
              <p:spPr>
                <a:xfrm>
                  <a:off x="7776464" y="917104"/>
                  <a:ext cx="972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89" name="Conector reto 288"/>
              <p:cNvCxnSpPr/>
              <p:nvPr/>
            </p:nvCxnSpPr>
            <p:spPr>
              <a:xfrm>
                <a:off x="68356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79" name="Grupo 278"/>
            <p:cNvGrpSpPr/>
            <p:nvPr/>
          </p:nvGrpSpPr>
          <p:grpSpPr>
            <a:xfrm>
              <a:off x="7380312" y="1628800"/>
              <a:ext cx="972000" cy="2484176"/>
              <a:chOff x="251520" y="332656"/>
              <a:chExt cx="972000" cy="2484176"/>
            </a:xfrm>
          </p:grpSpPr>
          <p:grpSp>
            <p:nvGrpSpPr>
              <p:cNvPr id="280" name="Grupo 279"/>
              <p:cNvGrpSpPr/>
              <p:nvPr/>
            </p:nvGrpSpPr>
            <p:grpSpPr>
              <a:xfrm>
                <a:off x="251520" y="332656"/>
                <a:ext cx="972000" cy="2484176"/>
                <a:chOff x="7776464" y="917104"/>
                <a:chExt cx="972000" cy="2484176"/>
              </a:xfrm>
            </p:grpSpPr>
            <p:sp>
              <p:nvSpPr>
                <p:cNvPr id="282" name="Fluxograma: Dados armazenados 281"/>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3" name="Fluxograma: Atraso 282"/>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4" name="Fluxograma: Atraso 283"/>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5" name="Elipse 284"/>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86" name="Elipse 285"/>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87" name="Explosão 1 286"/>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81" name="Conector reto 280"/>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843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56" name="Texto explicativo retangular com cantos arredondados 255"/>
          <p:cNvSpPr/>
          <p:nvPr/>
        </p:nvSpPr>
        <p:spPr>
          <a:xfrm>
            <a:off x="1501402" y="3005563"/>
            <a:ext cx="2170355" cy="846968"/>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Então para fixar o que estamos dizendo, o </a:t>
            </a:r>
            <a:r>
              <a:rPr kumimoji="0" lang="pt-BR" sz="1029" b="1" i="0" u="none" strike="noStrike" kern="0" cap="none" spc="0" normalizeH="0" baseline="0" noProof="0" dirty="0">
                <a:ln>
                  <a:noFill/>
                </a:ln>
                <a:solidFill>
                  <a:prstClr val="black"/>
                </a:solidFill>
                <a:effectLst/>
                <a:uLnTx/>
                <a:uFillTx/>
                <a:latin typeface="Calibri"/>
                <a:ea typeface="+mn-ea"/>
                <a:cs typeface="+mn-cs"/>
              </a:rPr>
              <a:t>sonâmbulo</a:t>
            </a:r>
            <a:r>
              <a:rPr kumimoji="0" lang="pt-BR" sz="1029" b="0" i="0" u="none" strike="noStrike" kern="0" cap="none" spc="0" normalizeH="0" baseline="0" noProof="0" dirty="0">
                <a:ln>
                  <a:noFill/>
                </a:ln>
                <a:solidFill>
                  <a:prstClr val="black"/>
                </a:solidFill>
                <a:effectLst/>
                <a:uLnTx/>
                <a:uFillTx/>
                <a:latin typeface="Calibri"/>
                <a:ea typeface="+mn-ea"/>
                <a:cs typeface="+mn-cs"/>
              </a:rPr>
              <a:t> é aquele que não consegue lembrar dos fatos ocorridos durante este período!</a:t>
            </a:r>
          </a:p>
        </p:txBody>
      </p:sp>
      <p:grpSp>
        <p:nvGrpSpPr>
          <p:cNvPr id="257" name="Grupo 256"/>
          <p:cNvGrpSpPr/>
          <p:nvPr/>
        </p:nvGrpSpPr>
        <p:grpSpPr>
          <a:xfrm>
            <a:off x="5233960" y="1470170"/>
            <a:ext cx="1720403" cy="2646775"/>
            <a:chOff x="2411760" y="3069360"/>
            <a:chExt cx="2340000" cy="3600000"/>
          </a:xfrm>
        </p:grpSpPr>
        <p:sp>
          <p:nvSpPr>
            <p:cNvPr id="258" name="Elipse 257"/>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59" name="Grupo 258"/>
            <p:cNvGrpSpPr/>
            <p:nvPr/>
          </p:nvGrpSpPr>
          <p:grpSpPr>
            <a:xfrm>
              <a:off x="2987824" y="3501312"/>
              <a:ext cx="1260000" cy="2736000"/>
              <a:chOff x="251520" y="332656"/>
              <a:chExt cx="972000" cy="2484176"/>
            </a:xfrm>
          </p:grpSpPr>
          <p:grpSp>
            <p:nvGrpSpPr>
              <p:cNvPr id="260" name="Grupo 259"/>
              <p:cNvGrpSpPr/>
              <p:nvPr/>
            </p:nvGrpSpPr>
            <p:grpSpPr>
              <a:xfrm>
                <a:off x="251520" y="332656"/>
                <a:ext cx="972000" cy="2484176"/>
                <a:chOff x="7776464" y="917104"/>
                <a:chExt cx="972000" cy="2484176"/>
              </a:xfrm>
            </p:grpSpPr>
            <p:sp>
              <p:nvSpPr>
                <p:cNvPr id="262" name="Fluxograma: Dados armazenados 261"/>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3" name="Fluxograma: Atraso 262"/>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4" name="Fluxograma: Atraso 263"/>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5" name="Elipse 264"/>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66" name="Elipse 265"/>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67" name="Explosão 1 266"/>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61" name="Conector reto 260"/>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8" name="Grupo 267"/>
          <p:cNvGrpSpPr/>
          <p:nvPr/>
        </p:nvGrpSpPr>
        <p:grpSpPr>
          <a:xfrm>
            <a:off x="5842736" y="2438748"/>
            <a:ext cx="555823" cy="1349961"/>
            <a:chOff x="6840336" y="2118616"/>
            <a:chExt cx="756000" cy="1836144"/>
          </a:xfrm>
        </p:grpSpPr>
        <p:grpSp>
          <p:nvGrpSpPr>
            <p:cNvPr id="269" name="Grupo 268"/>
            <p:cNvGrpSpPr/>
            <p:nvPr/>
          </p:nvGrpSpPr>
          <p:grpSpPr>
            <a:xfrm>
              <a:off x="6912256" y="2118616"/>
              <a:ext cx="648000" cy="1836144"/>
              <a:chOff x="2987824" y="4041128"/>
              <a:chExt cx="648000" cy="1836144"/>
            </a:xfrm>
          </p:grpSpPr>
          <p:cxnSp>
            <p:nvCxnSpPr>
              <p:cNvPr id="271" name="Conector reto 270"/>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Conector reto 271"/>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Conector reto 272"/>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Conector reto 273"/>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Conector reto 274"/>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Conector reto 275"/>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Retângulo de cantos arredondados 276"/>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70" name="Trapezoide 269"/>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78" name="Grupo 277"/>
          <p:cNvGrpSpPr/>
          <p:nvPr/>
        </p:nvGrpSpPr>
        <p:grpSpPr>
          <a:xfrm>
            <a:off x="5710331" y="1893407"/>
            <a:ext cx="820500" cy="1905678"/>
            <a:chOff x="7308304" y="1556792"/>
            <a:chExt cx="1116000" cy="2592000"/>
          </a:xfrm>
        </p:grpSpPr>
        <p:grpSp>
          <p:nvGrpSpPr>
            <p:cNvPr id="279" name="Grupo 278"/>
            <p:cNvGrpSpPr/>
            <p:nvPr/>
          </p:nvGrpSpPr>
          <p:grpSpPr>
            <a:xfrm>
              <a:off x="7308304" y="1556792"/>
              <a:ext cx="1116000" cy="2592000"/>
              <a:chOff x="251520" y="332656"/>
              <a:chExt cx="972000" cy="2484176"/>
            </a:xfrm>
          </p:grpSpPr>
          <p:grpSp>
            <p:nvGrpSpPr>
              <p:cNvPr id="289" name="Grupo 288"/>
              <p:cNvGrpSpPr/>
              <p:nvPr/>
            </p:nvGrpSpPr>
            <p:grpSpPr>
              <a:xfrm>
                <a:off x="251520" y="332656"/>
                <a:ext cx="972000" cy="2484176"/>
                <a:chOff x="7776464" y="917104"/>
                <a:chExt cx="972000" cy="2484176"/>
              </a:xfrm>
            </p:grpSpPr>
            <p:sp>
              <p:nvSpPr>
                <p:cNvPr id="291" name="Fluxograma: Dados armazenados 290"/>
                <p:cNvSpPr/>
                <p:nvPr/>
              </p:nvSpPr>
              <p:spPr>
                <a:xfrm rot="5400000">
                  <a:off x="7812544" y="2717280"/>
                  <a:ext cx="900000" cy="468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2" name="Fluxograma: Atraso 291"/>
                <p:cNvSpPr/>
                <p:nvPr/>
              </p:nvSpPr>
              <p:spPr>
                <a:xfrm rot="16200000">
                  <a:off x="7794560" y="1835296"/>
                  <a:ext cx="936000" cy="684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3" name="Fluxograma: Atraso 292"/>
                <p:cNvSpPr/>
                <p:nvPr/>
              </p:nvSpPr>
              <p:spPr>
                <a:xfrm rot="5400000">
                  <a:off x="7956488" y="1180380"/>
                  <a:ext cx="612000" cy="540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4" name="Elipse 293"/>
                <p:cNvSpPr/>
                <p:nvPr/>
              </p:nvSpPr>
              <p:spPr>
                <a:xfrm>
                  <a:off x="8136512"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95" name="Elipse 294"/>
                <p:cNvSpPr/>
                <p:nvPr/>
              </p:nvSpPr>
              <p:spPr>
                <a:xfrm>
                  <a:off x="8288912" y="1349152"/>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96" name="Explosão 1 295"/>
                <p:cNvSpPr/>
                <p:nvPr/>
              </p:nvSpPr>
              <p:spPr>
                <a:xfrm>
                  <a:off x="7776464" y="917104"/>
                  <a:ext cx="972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90" name="Conector reto 289"/>
              <p:cNvCxnSpPr/>
              <p:nvPr/>
            </p:nvCxnSpPr>
            <p:spPr>
              <a:xfrm>
                <a:off x="68356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80" name="Grupo 279"/>
            <p:cNvGrpSpPr/>
            <p:nvPr/>
          </p:nvGrpSpPr>
          <p:grpSpPr>
            <a:xfrm>
              <a:off x="7380312" y="1628800"/>
              <a:ext cx="972000" cy="2484176"/>
              <a:chOff x="251520" y="332656"/>
              <a:chExt cx="972000" cy="2484176"/>
            </a:xfrm>
          </p:grpSpPr>
          <p:grpSp>
            <p:nvGrpSpPr>
              <p:cNvPr id="281" name="Grupo 280"/>
              <p:cNvGrpSpPr/>
              <p:nvPr/>
            </p:nvGrpSpPr>
            <p:grpSpPr>
              <a:xfrm>
                <a:off x="251520" y="332656"/>
                <a:ext cx="972000" cy="2484176"/>
                <a:chOff x="7776464" y="917104"/>
                <a:chExt cx="972000" cy="2484176"/>
              </a:xfrm>
            </p:grpSpPr>
            <p:sp>
              <p:nvSpPr>
                <p:cNvPr id="283" name="Fluxograma: Dados armazenados 282"/>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4" name="Fluxograma: Atraso 283"/>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5" name="Fluxograma: Atraso 284"/>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6" name="Elipse 285"/>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87" name="Elipse 286"/>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88" name="Explosão 1 287"/>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82" name="Conector reto 281"/>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8095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dissolve">
                                      <p:cBhvr>
                                        <p:cTn id="7"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56" name="Texto explicativo retangular com cantos arredondados 255"/>
          <p:cNvSpPr/>
          <p:nvPr/>
        </p:nvSpPr>
        <p:spPr>
          <a:xfrm>
            <a:off x="1581034" y="3243781"/>
            <a:ext cx="1985081" cy="661694"/>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Espero que, até aqui, você tenha compreendido o que chamamos de </a:t>
            </a:r>
            <a:r>
              <a:rPr kumimoji="0" lang="pt-BR" sz="1029" b="1" i="0" u="none" strike="noStrike" kern="0" cap="none" spc="0" normalizeH="0" baseline="0" noProof="0" dirty="0">
                <a:ln>
                  <a:noFill/>
                </a:ln>
                <a:solidFill>
                  <a:prstClr val="black"/>
                </a:solidFill>
                <a:effectLst/>
                <a:uLnTx/>
                <a:uFillTx/>
                <a:latin typeface="Calibri"/>
                <a:ea typeface="+mn-ea"/>
                <a:cs typeface="+mn-cs"/>
              </a:rPr>
              <a:t>sonambulismo</a:t>
            </a:r>
            <a:r>
              <a:rPr kumimoji="0" lang="pt-BR" sz="1029" b="0" i="0" u="none" strike="noStrike" kern="0" cap="none" spc="0" normalizeH="0" baseline="0" noProof="0" dirty="0">
                <a:ln>
                  <a:noFill/>
                </a:ln>
                <a:solidFill>
                  <a:prstClr val="black"/>
                </a:solidFill>
                <a:effectLst/>
                <a:uLnTx/>
                <a:uFillTx/>
                <a:latin typeface="Calibri"/>
                <a:ea typeface="+mn-ea"/>
                <a:cs typeface="+mn-cs"/>
              </a:rPr>
              <a:t>!</a:t>
            </a:r>
          </a:p>
        </p:txBody>
      </p:sp>
      <p:pic>
        <p:nvPicPr>
          <p:cNvPr id="216" name="Imagem 2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983" y="1513341"/>
            <a:ext cx="803033" cy="2567613"/>
          </a:xfrm>
          <a:prstGeom prst="rect">
            <a:avLst/>
          </a:prstGeom>
        </p:spPr>
      </p:pic>
    </p:spTree>
    <p:extLst>
      <p:ext uri="{BB962C8B-B14F-4D97-AF65-F5344CB8AC3E}">
        <p14:creationId xmlns:p14="http://schemas.microsoft.com/office/powerpoint/2010/main" val="41562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dissolve">
                                      <p:cBhvr>
                                        <p:cTn id="7" dur="500"/>
                                        <p:tgtEl>
                                          <p:spTgt spid="2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 calcmode="lin" valueType="num">
                                      <p:cBhvr additive="base">
                                        <p:cTn id="12" dur="500" fill="hold"/>
                                        <p:tgtEl>
                                          <p:spTgt spid="216"/>
                                        </p:tgtEl>
                                        <p:attrNameLst>
                                          <p:attrName>ppt_x</p:attrName>
                                        </p:attrNameLst>
                                      </p:cBhvr>
                                      <p:tavLst>
                                        <p:tav tm="0">
                                          <p:val>
                                            <p:strVal val="#ppt_x"/>
                                          </p:val>
                                        </p:tav>
                                        <p:tav tm="100000">
                                          <p:val>
                                            <p:strVal val="#ppt_x"/>
                                          </p:val>
                                        </p:tav>
                                      </p:tavLst>
                                    </p:anim>
                                    <p:anim calcmode="lin" valueType="num">
                                      <p:cBhvr additive="base">
                                        <p:cTn id="13"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3" name="Grupo 162"/>
          <p:cNvGrpSpPr/>
          <p:nvPr/>
        </p:nvGrpSpPr>
        <p:grpSpPr>
          <a:xfrm>
            <a:off x="1788726" y="4033917"/>
            <a:ext cx="506795" cy="1724506"/>
            <a:chOff x="2051800" y="3387676"/>
            <a:chExt cx="689316" cy="2345580"/>
          </a:xfrm>
        </p:grpSpPr>
        <p:sp>
          <p:nvSpPr>
            <p:cNvPr id="164" name="Nuvem 163"/>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Nuvem 166"/>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Retângulo de cantos arredondados 167"/>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Dados armazenados 168"/>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Fluxograma: Atraso 169"/>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Triângulo isósceles 170"/>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Fluxograma: Atraso 171"/>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3" name="Elipse 172"/>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Elipse 173"/>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5" name="Nuvem 174"/>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Nuvem 208"/>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Elipse 209"/>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1" name="Semicírculos 210"/>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2" name="Lua 211"/>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Lua 212"/>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4" name="Elipse 213"/>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6"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
        <p:nvSpPr>
          <p:cNvPr id="217" name="Texto explicativo retangular com cantos arredondados 216"/>
          <p:cNvSpPr/>
          <p:nvPr/>
        </p:nvSpPr>
        <p:spPr>
          <a:xfrm>
            <a:off x="1448460" y="3243781"/>
            <a:ext cx="2646775" cy="661694"/>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E será a partir do </a:t>
            </a:r>
            <a:r>
              <a:rPr kumimoji="0" lang="pt-BR" sz="1029" b="1" i="0" u="none" strike="noStrike" kern="0" cap="none" spc="0" normalizeH="0" baseline="0" noProof="0" dirty="0">
                <a:ln>
                  <a:noFill/>
                </a:ln>
                <a:solidFill>
                  <a:prstClr val="black"/>
                </a:solidFill>
                <a:effectLst/>
                <a:uLnTx/>
                <a:uFillTx/>
                <a:latin typeface="Calibri"/>
                <a:ea typeface="+mn-ea"/>
                <a:cs typeface="+mn-cs"/>
              </a:rPr>
              <a:t>sonambulismo</a:t>
            </a:r>
            <a:r>
              <a:rPr kumimoji="0" lang="pt-BR" sz="1029" b="0" i="0" u="none" strike="noStrike" kern="0" cap="none" spc="0" normalizeH="0" baseline="0" noProof="0" dirty="0">
                <a:ln>
                  <a:noFill/>
                </a:ln>
                <a:solidFill>
                  <a:prstClr val="black"/>
                </a:solidFill>
                <a:effectLst/>
                <a:uLnTx/>
                <a:uFillTx/>
                <a:latin typeface="Calibri"/>
                <a:ea typeface="+mn-ea"/>
                <a:cs typeface="+mn-cs"/>
              </a:rPr>
              <a:t> que começaremos a mostrar o que chamamos fenômeno de </a:t>
            </a:r>
            <a:r>
              <a:rPr kumimoji="0" lang="pt-BR" sz="1029" b="1" i="0" u="none" strike="noStrike" kern="0" cap="none" spc="0" normalizeH="0" baseline="0" noProof="0" dirty="0">
                <a:ln>
                  <a:noFill/>
                </a:ln>
                <a:solidFill>
                  <a:prstClr val="black"/>
                </a:solidFill>
                <a:effectLst/>
                <a:uLnTx/>
                <a:uFillTx/>
                <a:latin typeface="Calibri"/>
                <a:ea typeface="+mn-ea"/>
                <a:cs typeface="+mn-cs"/>
              </a:rPr>
              <a:t>animismo</a:t>
            </a:r>
            <a:r>
              <a:rPr kumimoji="0" lang="pt-BR" sz="1029" b="0" i="0" u="none" strike="noStrike" kern="0" cap="none" spc="0" normalizeH="0" baseline="0" noProof="0" dirty="0">
                <a:ln>
                  <a:noFill/>
                </a:ln>
                <a:solidFill>
                  <a:prstClr val="black"/>
                </a:solidFill>
                <a:effectLst/>
                <a:uLnTx/>
                <a:uFillTx/>
                <a:latin typeface="Calibri"/>
                <a:ea typeface="+mn-ea"/>
                <a:cs typeface="+mn-cs"/>
              </a:rPr>
              <a:t> e de </a:t>
            </a:r>
            <a:r>
              <a:rPr kumimoji="0" lang="pt-BR" sz="1029" b="1" i="0" u="none" strike="noStrike" kern="0" cap="none" spc="0" normalizeH="0" baseline="0" noProof="0" dirty="0">
                <a:ln>
                  <a:noFill/>
                </a:ln>
                <a:solidFill>
                  <a:prstClr val="black"/>
                </a:solidFill>
                <a:effectLst/>
                <a:uLnTx/>
                <a:uFillTx/>
                <a:latin typeface="Calibri"/>
                <a:ea typeface="+mn-ea"/>
                <a:cs typeface="+mn-cs"/>
              </a:rPr>
              <a:t>mediunismo</a:t>
            </a:r>
            <a:r>
              <a:rPr kumimoji="0" lang="pt-BR" sz="1029" b="0" i="0" u="none" strike="noStrike" kern="0" cap="none" spc="0" normalizeH="0" baseline="0" noProof="0" dirty="0">
                <a:ln>
                  <a:noFill/>
                </a:ln>
                <a:solidFill>
                  <a:prstClr val="black"/>
                </a:solidFill>
                <a:effectLst/>
                <a:uLnTx/>
                <a:uFillTx/>
                <a:latin typeface="Calibri"/>
                <a:ea typeface="+mn-ea"/>
                <a:cs typeface="+mn-cs"/>
              </a:rPr>
              <a:t>!</a:t>
            </a:r>
          </a:p>
        </p:txBody>
      </p:sp>
      <p:pic>
        <p:nvPicPr>
          <p:cNvPr id="218" name="Imagem 2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983" y="1513341"/>
            <a:ext cx="803033" cy="2567613"/>
          </a:xfrm>
          <a:prstGeom prst="rect">
            <a:avLst/>
          </a:prstGeom>
        </p:spPr>
      </p:pic>
    </p:spTree>
    <p:extLst>
      <p:ext uri="{BB962C8B-B14F-4D97-AF65-F5344CB8AC3E}">
        <p14:creationId xmlns:p14="http://schemas.microsoft.com/office/powerpoint/2010/main" val="1554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dissolve">
                                      <p:cBhvr>
                                        <p:cTn id="7" dur="500"/>
                                        <p:tgtEl>
                                          <p:spTgt spid="217"/>
                                        </p:tgtEl>
                                      </p:cBhvr>
                                    </p:animEffect>
                                  </p:childTnLst>
                                </p:cTn>
                              </p:par>
                            </p:childTnLst>
                          </p:cTn>
                        </p:par>
                        <p:par>
                          <p:cTn id="8" fill="hold">
                            <p:stCondLst>
                              <p:cond delay="500"/>
                            </p:stCondLst>
                            <p:childTnLst>
                              <p:par>
                                <p:cTn id="9" presetID="9" presetClass="entr" presetSubtype="0" fill="hold" grpId="0" nodeType="afterEffect">
                                  <p:stCondLst>
                                    <p:cond delay="0"/>
                                  </p:stCondLst>
                                  <p:iterate type="lt">
                                    <p:tmPct val="30000"/>
                                  </p:iterate>
                                  <p:childTnLst>
                                    <p:set>
                                      <p:cBhvr>
                                        <p:cTn id="10" dur="1" fill="hold">
                                          <p:stCondLst>
                                            <p:cond delay="0"/>
                                          </p:stCondLst>
                                        </p:cTn>
                                        <p:tgtEl>
                                          <p:spTgt spid="216"/>
                                        </p:tgtEl>
                                        <p:attrNameLst>
                                          <p:attrName>style.visibility</p:attrName>
                                        </p:attrNameLst>
                                      </p:cBhvr>
                                      <p:to>
                                        <p:strVal val="visible"/>
                                      </p:to>
                                    </p:set>
                                    <p:animEffect transition="in" filter="dissolve">
                                      <p:cBhvr>
                                        <p:cTn id="11" dur="500"/>
                                        <p:tgtEl>
                                          <p:spTgt spid="2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18"/>
                                        </p:tgtEl>
                                        <p:attrNameLst>
                                          <p:attrName>style.visibility</p:attrName>
                                        </p:attrNameLst>
                                      </p:cBhvr>
                                      <p:to>
                                        <p:strVal val="visible"/>
                                      </p:to>
                                    </p:set>
                                    <p:anim calcmode="lin" valueType="num">
                                      <p:cBhvr additive="base">
                                        <p:cTn id="16" dur="500" fill="hold"/>
                                        <p:tgtEl>
                                          <p:spTgt spid="218"/>
                                        </p:tgtEl>
                                        <p:attrNameLst>
                                          <p:attrName>ppt_x</p:attrName>
                                        </p:attrNameLst>
                                      </p:cBhvr>
                                      <p:tavLst>
                                        <p:tav tm="0">
                                          <p:val>
                                            <p:strVal val="#ppt_x"/>
                                          </p:val>
                                        </p:tav>
                                        <p:tav tm="100000">
                                          <p:val>
                                            <p:strVal val="#ppt_x"/>
                                          </p:val>
                                        </p:tav>
                                      </p:tavLst>
                                    </p:anim>
                                    <p:anim calcmode="lin" valueType="num">
                                      <p:cBhvr additive="base">
                                        <p:cTn id="17"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21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
        <p:nvSpPr>
          <p:cNvPr id="216" name="Texto explicativo retangular com cantos arredondados 215"/>
          <p:cNvSpPr/>
          <p:nvPr/>
        </p:nvSpPr>
        <p:spPr>
          <a:xfrm>
            <a:off x="1395518" y="3084973"/>
            <a:ext cx="3176130" cy="820500"/>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Voltando ao nosso desenho ao lado, vemos que Lego está, supostamente, no </a:t>
            </a:r>
            <a:r>
              <a:rPr kumimoji="0" lang="pt-BR" sz="1029" b="1" i="0" u="none" strike="noStrike" kern="0" cap="none" spc="0" normalizeH="0" baseline="0" noProof="0" dirty="0">
                <a:ln>
                  <a:noFill/>
                </a:ln>
                <a:solidFill>
                  <a:prstClr val="black"/>
                </a:solidFill>
                <a:effectLst/>
                <a:uLnTx/>
                <a:uFillTx/>
                <a:latin typeface="Calibri"/>
                <a:ea typeface="+mn-ea"/>
                <a:cs typeface="+mn-cs"/>
              </a:rPr>
              <a:t>estado sonambúlico</a:t>
            </a:r>
            <a:r>
              <a:rPr kumimoji="0" lang="pt-BR" sz="1029" b="0" i="0" u="none" strike="noStrike" kern="0" cap="none" spc="0" normalizeH="0" baseline="0" noProof="0" dirty="0">
                <a:ln>
                  <a:noFill/>
                </a:ln>
                <a:solidFill>
                  <a:prstClr val="black"/>
                </a:solidFill>
                <a:effectLst/>
                <a:uLnTx/>
                <a:uFillTx/>
                <a:latin typeface="Calibri"/>
                <a:ea typeface="+mn-ea"/>
                <a:cs typeface="+mn-cs"/>
              </a:rPr>
              <a:t>, ou também conhecido como em “</a:t>
            </a:r>
            <a:r>
              <a:rPr kumimoji="0" lang="pt-BR" sz="1029" b="1" i="0" u="sng" strike="noStrike" kern="0" cap="none" spc="0" normalizeH="0" baseline="0" noProof="0" dirty="0">
                <a:ln>
                  <a:noFill/>
                </a:ln>
                <a:solidFill>
                  <a:prstClr val="black"/>
                </a:solidFill>
                <a:effectLst/>
                <a:uLnTx/>
                <a:uFillTx/>
                <a:latin typeface="Calibri"/>
                <a:ea typeface="+mn-ea"/>
                <a:cs typeface="+mn-cs"/>
              </a:rPr>
              <a:t>Transe</a:t>
            </a:r>
            <a:r>
              <a:rPr kumimoji="0" lang="pt-BR" sz="1029" b="0" i="0" u="none" strike="noStrike" kern="0" cap="none" spc="0" normalizeH="0" baseline="0" noProof="0" dirty="0">
                <a:ln>
                  <a:noFill/>
                </a:ln>
                <a:solidFill>
                  <a:prstClr val="black"/>
                </a:solidFill>
                <a:effectLst/>
                <a:uLnTx/>
                <a:uFillTx/>
                <a:latin typeface="Calibri"/>
                <a:ea typeface="+mn-ea"/>
                <a:cs typeface="+mn-cs"/>
              </a:rPr>
              <a:t>” e, atualmente, conhecido como </a:t>
            </a:r>
            <a:r>
              <a:rPr kumimoji="0" lang="pt-BR" sz="1029" b="1" i="0" u="sng" strike="noStrike" kern="0" cap="none" spc="0" normalizeH="0" baseline="0" noProof="0" dirty="0">
                <a:ln>
                  <a:noFill/>
                </a:ln>
                <a:solidFill>
                  <a:prstClr val="black"/>
                </a:solidFill>
                <a:effectLst/>
                <a:uLnTx/>
                <a:uFillTx/>
                <a:latin typeface="Calibri"/>
                <a:ea typeface="+mn-ea"/>
                <a:cs typeface="+mn-cs"/>
              </a:rPr>
              <a:t>Estado Alterado de Consciência</a:t>
            </a:r>
            <a:r>
              <a:rPr kumimoji="0" lang="pt-BR" sz="1029" b="0" i="0" u="none" strike="noStrike" kern="0" cap="none" spc="0" normalizeH="0" baseline="0" noProof="0" dirty="0">
                <a:ln>
                  <a:noFill/>
                </a:ln>
                <a:solidFill>
                  <a:prstClr val="black"/>
                </a:solidFill>
                <a:effectLst/>
                <a:uLnTx/>
                <a:uFillTx/>
                <a:latin typeface="Calibri"/>
                <a:ea typeface="+mn-ea"/>
                <a:cs typeface="+mn-cs"/>
              </a:rPr>
              <a:t>!</a:t>
            </a:r>
          </a:p>
        </p:txBody>
      </p:sp>
      <p:grpSp>
        <p:nvGrpSpPr>
          <p:cNvPr id="257" name="Grupo 256"/>
          <p:cNvGrpSpPr/>
          <p:nvPr/>
        </p:nvGrpSpPr>
        <p:grpSpPr>
          <a:xfrm>
            <a:off x="5233960" y="1470170"/>
            <a:ext cx="1720403" cy="2646775"/>
            <a:chOff x="5472360" y="764704"/>
            <a:chExt cx="2340000" cy="3600000"/>
          </a:xfrm>
        </p:grpSpPr>
        <p:grpSp>
          <p:nvGrpSpPr>
            <p:cNvPr id="217" name="Grupo 216"/>
            <p:cNvGrpSpPr/>
            <p:nvPr/>
          </p:nvGrpSpPr>
          <p:grpSpPr>
            <a:xfrm>
              <a:off x="5472360" y="764704"/>
              <a:ext cx="2340000" cy="3600000"/>
              <a:chOff x="2411760" y="3069360"/>
              <a:chExt cx="2340000" cy="3600000"/>
            </a:xfrm>
          </p:grpSpPr>
          <p:sp>
            <p:nvSpPr>
              <p:cNvPr id="218" name="Elipse 217"/>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9" name="Grupo 218"/>
              <p:cNvGrpSpPr/>
              <p:nvPr/>
            </p:nvGrpSpPr>
            <p:grpSpPr>
              <a:xfrm>
                <a:off x="2987824" y="3501312"/>
                <a:ext cx="1260000" cy="2736000"/>
                <a:chOff x="251520" y="332656"/>
                <a:chExt cx="972000" cy="2484176"/>
              </a:xfrm>
            </p:grpSpPr>
            <p:grpSp>
              <p:nvGrpSpPr>
                <p:cNvPr id="220" name="Grupo 219"/>
                <p:cNvGrpSpPr/>
                <p:nvPr/>
              </p:nvGrpSpPr>
              <p:grpSpPr>
                <a:xfrm>
                  <a:off x="251520" y="332656"/>
                  <a:ext cx="972000" cy="2484176"/>
                  <a:chOff x="7776464" y="917104"/>
                  <a:chExt cx="972000" cy="2484176"/>
                </a:xfrm>
              </p:grpSpPr>
              <p:sp>
                <p:nvSpPr>
                  <p:cNvPr id="222" name="Fluxograma: Dados armazenados 221"/>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Fluxograma: Atraso 223"/>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Elipse 224"/>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lipse 225"/>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7" name="Explosão 1 226"/>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1" name="Conector reto 220"/>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8" name="Grupo 227"/>
            <p:cNvGrpSpPr/>
            <p:nvPr/>
          </p:nvGrpSpPr>
          <p:grpSpPr>
            <a:xfrm>
              <a:off x="6300384" y="2082112"/>
              <a:ext cx="756000" cy="1836144"/>
              <a:chOff x="6840336" y="2118616"/>
              <a:chExt cx="756000" cy="1836144"/>
            </a:xfrm>
          </p:grpSpPr>
          <p:grpSp>
            <p:nvGrpSpPr>
              <p:cNvPr id="229" name="Grupo 228"/>
              <p:cNvGrpSpPr/>
              <p:nvPr/>
            </p:nvGrpSpPr>
            <p:grpSpPr>
              <a:xfrm>
                <a:off x="6912256" y="2118616"/>
                <a:ext cx="648000" cy="1836144"/>
                <a:chOff x="2987824" y="4041128"/>
                <a:chExt cx="648000" cy="1836144"/>
              </a:xfrm>
            </p:grpSpPr>
            <p:cxnSp>
              <p:nvCxnSpPr>
                <p:cNvPr id="231" name="Conector reto 230"/>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Conector reto 231"/>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Conector reto 232"/>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Conector reto 233"/>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Conector reto 234"/>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Conector reto 235"/>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Retângulo de cantos arredondados 236"/>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30" name="Trapezoide 229"/>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38" name="Grupo 237"/>
            <p:cNvGrpSpPr/>
            <p:nvPr/>
          </p:nvGrpSpPr>
          <p:grpSpPr>
            <a:xfrm>
              <a:off x="6120296" y="1340368"/>
              <a:ext cx="1116000" cy="2592000"/>
              <a:chOff x="7308304" y="1556792"/>
              <a:chExt cx="1116000" cy="2592000"/>
            </a:xfrm>
          </p:grpSpPr>
          <p:grpSp>
            <p:nvGrpSpPr>
              <p:cNvPr id="239" name="Grupo 238"/>
              <p:cNvGrpSpPr/>
              <p:nvPr/>
            </p:nvGrpSpPr>
            <p:grpSpPr>
              <a:xfrm>
                <a:off x="7308304" y="1556792"/>
                <a:ext cx="1116000" cy="2592000"/>
                <a:chOff x="251520" y="332656"/>
                <a:chExt cx="972000" cy="2484176"/>
              </a:xfrm>
            </p:grpSpPr>
            <p:grpSp>
              <p:nvGrpSpPr>
                <p:cNvPr id="249" name="Grupo 248"/>
                <p:cNvGrpSpPr/>
                <p:nvPr/>
              </p:nvGrpSpPr>
              <p:grpSpPr>
                <a:xfrm>
                  <a:off x="251520" y="332656"/>
                  <a:ext cx="972000" cy="2484176"/>
                  <a:chOff x="7776464" y="917104"/>
                  <a:chExt cx="972000" cy="2484176"/>
                </a:xfrm>
              </p:grpSpPr>
              <p:sp>
                <p:nvSpPr>
                  <p:cNvPr id="251" name="Fluxograma: Dados armazenados 250"/>
                  <p:cNvSpPr/>
                  <p:nvPr/>
                </p:nvSpPr>
                <p:spPr>
                  <a:xfrm rot="5400000">
                    <a:off x="7812544" y="2717280"/>
                    <a:ext cx="900000" cy="468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Fluxograma: Atraso 251"/>
                  <p:cNvSpPr/>
                  <p:nvPr/>
                </p:nvSpPr>
                <p:spPr>
                  <a:xfrm rot="16200000">
                    <a:off x="7794560" y="1835296"/>
                    <a:ext cx="936000" cy="684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3" name="Fluxograma: Atraso 252"/>
                  <p:cNvSpPr/>
                  <p:nvPr/>
                </p:nvSpPr>
                <p:spPr>
                  <a:xfrm rot="5400000">
                    <a:off x="7956488" y="1180380"/>
                    <a:ext cx="612000" cy="540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4" name="Elipse 253"/>
                  <p:cNvSpPr/>
                  <p:nvPr/>
                </p:nvSpPr>
                <p:spPr>
                  <a:xfrm>
                    <a:off x="8136512"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5" name="Elipse 254"/>
                  <p:cNvSpPr/>
                  <p:nvPr/>
                </p:nvSpPr>
                <p:spPr>
                  <a:xfrm>
                    <a:off x="8288912" y="1349152"/>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6" name="Explosão 1 255"/>
                  <p:cNvSpPr/>
                  <p:nvPr/>
                </p:nvSpPr>
                <p:spPr>
                  <a:xfrm>
                    <a:off x="7776464" y="917104"/>
                    <a:ext cx="972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50" name="Conector reto 249"/>
                <p:cNvCxnSpPr/>
                <p:nvPr/>
              </p:nvCxnSpPr>
              <p:spPr>
                <a:xfrm>
                  <a:off x="68356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0" name="Grupo 239"/>
              <p:cNvGrpSpPr/>
              <p:nvPr/>
            </p:nvGrpSpPr>
            <p:grpSpPr>
              <a:xfrm>
                <a:off x="7380312" y="1628800"/>
                <a:ext cx="972000" cy="2484176"/>
                <a:chOff x="251520" y="332656"/>
                <a:chExt cx="972000" cy="2484176"/>
              </a:xfrm>
            </p:grpSpPr>
            <p:grpSp>
              <p:nvGrpSpPr>
                <p:cNvPr id="241" name="Grupo 240"/>
                <p:cNvGrpSpPr/>
                <p:nvPr/>
              </p:nvGrpSpPr>
              <p:grpSpPr>
                <a:xfrm>
                  <a:off x="251520" y="332656"/>
                  <a:ext cx="972000" cy="2484176"/>
                  <a:chOff x="7776464" y="917104"/>
                  <a:chExt cx="972000" cy="2484176"/>
                </a:xfrm>
              </p:grpSpPr>
              <p:sp>
                <p:nvSpPr>
                  <p:cNvPr id="243" name="Fluxograma: Dados armazenados 242"/>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4" name="Fluxograma: Atraso 243"/>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5" name="Fluxograma: Atraso 244"/>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6" name="Elipse 245"/>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7" name="Elipse 246"/>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8" name="Explosão 1 247"/>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42" name="Conector reto 241"/>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7588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dissolve">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
        <p:nvSpPr>
          <p:cNvPr id="215" name="Texto explicativo retangular com cantos arredondados 214"/>
          <p:cNvSpPr/>
          <p:nvPr/>
        </p:nvSpPr>
        <p:spPr>
          <a:xfrm>
            <a:off x="1395518" y="3190844"/>
            <a:ext cx="2752646" cy="714629"/>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Neste estado ele começará a falar o que está vendo, sentindo, e acontecendo. Ou seja, ele poderá transmitir o que ocorre em sua volta!</a:t>
            </a:r>
          </a:p>
        </p:txBody>
      </p:sp>
      <p:grpSp>
        <p:nvGrpSpPr>
          <p:cNvPr id="216" name="Grupo 215"/>
          <p:cNvGrpSpPr/>
          <p:nvPr/>
        </p:nvGrpSpPr>
        <p:grpSpPr>
          <a:xfrm>
            <a:off x="5233960" y="1470170"/>
            <a:ext cx="1720403" cy="2646775"/>
            <a:chOff x="5472360" y="764704"/>
            <a:chExt cx="2340000" cy="3600000"/>
          </a:xfrm>
        </p:grpSpPr>
        <p:grpSp>
          <p:nvGrpSpPr>
            <p:cNvPr id="217" name="Grupo 216"/>
            <p:cNvGrpSpPr/>
            <p:nvPr/>
          </p:nvGrpSpPr>
          <p:grpSpPr>
            <a:xfrm>
              <a:off x="5472360" y="764704"/>
              <a:ext cx="2340000" cy="3600000"/>
              <a:chOff x="2411760" y="3069360"/>
              <a:chExt cx="2340000" cy="3600000"/>
            </a:xfrm>
          </p:grpSpPr>
          <p:sp>
            <p:nvSpPr>
              <p:cNvPr id="247" name="Elipse 24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8" name="Grupo 247"/>
              <p:cNvGrpSpPr/>
              <p:nvPr/>
            </p:nvGrpSpPr>
            <p:grpSpPr>
              <a:xfrm>
                <a:off x="2987824" y="3501312"/>
                <a:ext cx="1260000" cy="2736000"/>
                <a:chOff x="251520" y="332656"/>
                <a:chExt cx="972000" cy="2484176"/>
              </a:xfrm>
            </p:grpSpPr>
            <p:grpSp>
              <p:nvGrpSpPr>
                <p:cNvPr id="249" name="Grupo 248"/>
                <p:cNvGrpSpPr/>
                <p:nvPr/>
              </p:nvGrpSpPr>
              <p:grpSpPr>
                <a:xfrm>
                  <a:off x="251520" y="332656"/>
                  <a:ext cx="972000" cy="2484176"/>
                  <a:chOff x="7776464" y="917104"/>
                  <a:chExt cx="972000" cy="2484176"/>
                </a:xfrm>
              </p:grpSpPr>
              <p:sp>
                <p:nvSpPr>
                  <p:cNvPr id="251" name="Fluxograma: Dados armazenados 25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Fluxograma: Atraso 25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3" name="Fluxograma: Atraso 25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4" name="Elipse 25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5" name="Elipse 25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6" name="Explosão 1 25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50" name="Conector reto 24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8" name="Grupo 217"/>
            <p:cNvGrpSpPr/>
            <p:nvPr/>
          </p:nvGrpSpPr>
          <p:grpSpPr>
            <a:xfrm>
              <a:off x="6300384" y="2082112"/>
              <a:ext cx="756000" cy="1836144"/>
              <a:chOff x="6840336" y="2118616"/>
              <a:chExt cx="756000" cy="1836144"/>
            </a:xfrm>
          </p:grpSpPr>
          <p:grpSp>
            <p:nvGrpSpPr>
              <p:cNvPr id="238" name="Grupo 237"/>
              <p:cNvGrpSpPr/>
              <p:nvPr/>
            </p:nvGrpSpPr>
            <p:grpSpPr>
              <a:xfrm>
                <a:off x="6912256" y="2118616"/>
                <a:ext cx="648000" cy="1836144"/>
                <a:chOff x="2987824" y="4041128"/>
                <a:chExt cx="648000" cy="1836144"/>
              </a:xfrm>
            </p:grpSpPr>
            <p:cxnSp>
              <p:nvCxnSpPr>
                <p:cNvPr id="240" name="Conector reto 239"/>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Conector reto 240"/>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Conector reto 241"/>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Conector reto 242"/>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Conector reto 243"/>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Conector reto 244"/>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etângulo de cantos arredondados 245"/>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39" name="Trapezoide 238"/>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19" name="Grupo 218"/>
            <p:cNvGrpSpPr/>
            <p:nvPr/>
          </p:nvGrpSpPr>
          <p:grpSpPr>
            <a:xfrm>
              <a:off x="6120296" y="1340368"/>
              <a:ext cx="1116000" cy="2592000"/>
              <a:chOff x="7308304" y="1556792"/>
              <a:chExt cx="1116000" cy="2592000"/>
            </a:xfrm>
          </p:grpSpPr>
          <p:grpSp>
            <p:nvGrpSpPr>
              <p:cNvPr id="220" name="Grupo 219"/>
              <p:cNvGrpSpPr/>
              <p:nvPr/>
            </p:nvGrpSpPr>
            <p:grpSpPr>
              <a:xfrm>
                <a:off x="7308304" y="1556792"/>
                <a:ext cx="1116000" cy="2592000"/>
                <a:chOff x="251520" y="332656"/>
                <a:chExt cx="972000" cy="2484176"/>
              </a:xfrm>
            </p:grpSpPr>
            <p:grpSp>
              <p:nvGrpSpPr>
                <p:cNvPr id="230" name="Grupo 229"/>
                <p:cNvGrpSpPr/>
                <p:nvPr/>
              </p:nvGrpSpPr>
              <p:grpSpPr>
                <a:xfrm>
                  <a:off x="251520" y="332656"/>
                  <a:ext cx="972000" cy="2484176"/>
                  <a:chOff x="7776464" y="917104"/>
                  <a:chExt cx="972000" cy="2484176"/>
                </a:xfrm>
              </p:grpSpPr>
              <p:sp>
                <p:nvSpPr>
                  <p:cNvPr id="232" name="Fluxograma: Dados armazenados 231"/>
                  <p:cNvSpPr/>
                  <p:nvPr/>
                </p:nvSpPr>
                <p:spPr>
                  <a:xfrm rot="5400000">
                    <a:off x="7812544" y="2717280"/>
                    <a:ext cx="900000" cy="468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16200000">
                    <a:off x="7794560" y="1835296"/>
                    <a:ext cx="936000" cy="684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5400000">
                    <a:off x="7956488" y="1180380"/>
                    <a:ext cx="612000" cy="540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Elipse 234"/>
                  <p:cNvSpPr/>
                  <p:nvPr/>
                </p:nvSpPr>
                <p:spPr>
                  <a:xfrm>
                    <a:off x="8136512"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6" name="Elipse 235"/>
                  <p:cNvSpPr/>
                  <p:nvPr/>
                </p:nvSpPr>
                <p:spPr>
                  <a:xfrm>
                    <a:off x="8288912" y="1349152"/>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776464" y="917104"/>
                    <a:ext cx="972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1" name="Conector reto 230"/>
                <p:cNvCxnSpPr/>
                <p:nvPr/>
              </p:nvCxnSpPr>
              <p:spPr>
                <a:xfrm>
                  <a:off x="68356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1" name="Grupo 220"/>
              <p:cNvGrpSpPr/>
              <p:nvPr/>
            </p:nvGrpSpPr>
            <p:grpSpPr>
              <a:xfrm>
                <a:off x="7380312" y="1628800"/>
                <a:ext cx="972000" cy="2484176"/>
                <a:chOff x="251520" y="332656"/>
                <a:chExt cx="972000" cy="2484176"/>
              </a:xfrm>
            </p:grpSpPr>
            <p:grpSp>
              <p:nvGrpSpPr>
                <p:cNvPr id="222" name="Grupo 221"/>
                <p:cNvGrpSpPr/>
                <p:nvPr/>
              </p:nvGrpSpPr>
              <p:grpSpPr>
                <a:xfrm>
                  <a:off x="251520" y="332656"/>
                  <a:ext cx="972000" cy="2484176"/>
                  <a:chOff x="7776464" y="917104"/>
                  <a:chExt cx="972000" cy="2484176"/>
                </a:xfrm>
              </p:grpSpPr>
              <p:sp>
                <p:nvSpPr>
                  <p:cNvPr id="224" name="Fluxograma: Dados armazenados 223"/>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Fluxograma: Atraso 224"/>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6" name="Fluxograma: Atraso 225"/>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7" name="Elipse 226"/>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8" name="Elipse 227"/>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9" name="Explosão 1 228"/>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3" name="Conector reto 222"/>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4806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
        <p:nvSpPr>
          <p:cNvPr id="215" name="Texto explicativo retangular com cantos arredondados 214"/>
          <p:cNvSpPr/>
          <p:nvPr/>
        </p:nvSpPr>
        <p:spPr>
          <a:xfrm>
            <a:off x="1448459" y="3270178"/>
            <a:ext cx="2355630" cy="661694"/>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Porém, ao retornar ao estado normal, de vigília, poderá lembrar, </a:t>
            </a:r>
            <a:r>
              <a:rPr kumimoji="0" lang="pt-BR" sz="1029" b="1" i="0" u="sng" strike="noStrike" kern="0" cap="none" spc="0" normalizeH="0" baseline="0" noProof="0" dirty="0">
                <a:ln>
                  <a:noFill/>
                </a:ln>
                <a:solidFill>
                  <a:prstClr val="black"/>
                </a:solidFill>
                <a:effectLst/>
                <a:uLnTx/>
                <a:uFillTx/>
                <a:latin typeface="Calibri"/>
                <a:ea typeface="+mn-ea"/>
                <a:cs typeface="+mn-cs"/>
              </a:rPr>
              <a:t>ou não</a:t>
            </a:r>
            <a:r>
              <a:rPr kumimoji="0" lang="pt-BR" sz="1029" b="1" i="0" u="none" strike="noStrike" kern="0" cap="none" spc="0" normalizeH="0" baseline="0" noProof="0" dirty="0">
                <a:ln>
                  <a:noFill/>
                </a:ln>
                <a:solidFill>
                  <a:prstClr val="black"/>
                </a:solidFill>
                <a:effectLst/>
                <a:uLnTx/>
                <a:uFillTx/>
                <a:latin typeface="Calibri"/>
                <a:ea typeface="+mn-ea"/>
                <a:cs typeface="+mn-cs"/>
              </a:rPr>
              <a:t>, do que aconteceu durante este período.</a:t>
            </a:r>
          </a:p>
        </p:txBody>
      </p:sp>
      <p:grpSp>
        <p:nvGrpSpPr>
          <p:cNvPr id="216" name="Grupo 215"/>
          <p:cNvGrpSpPr/>
          <p:nvPr/>
        </p:nvGrpSpPr>
        <p:grpSpPr>
          <a:xfrm>
            <a:off x="5789653" y="1999582"/>
            <a:ext cx="714629" cy="1826405"/>
            <a:chOff x="6732240" y="1520888"/>
            <a:chExt cx="972000" cy="2484176"/>
          </a:xfrm>
        </p:grpSpPr>
        <p:grpSp>
          <p:nvGrpSpPr>
            <p:cNvPr id="217" name="Grupo 216"/>
            <p:cNvGrpSpPr/>
            <p:nvPr/>
          </p:nvGrpSpPr>
          <p:grpSpPr>
            <a:xfrm>
              <a:off x="6840336" y="2118616"/>
              <a:ext cx="756000" cy="1836144"/>
              <a:chOff x="6840336" y="2118616"/>
              <a:chExt cx="756000" cy="1836144"/>
            </a:xfrm>
          </p:grpSpPr>
          <p:grpSp>
            <p:nvGrpSpPr>
              <p:cNvPr id="227" name="Grupo 226"/>
              <p:cNvGrpSpPr/>
              <p:nvPr/>
            </p:nvGrpSpPr>
            <p:grpSpPr>
              <a:xfrm>
                <a:off x="6912256" y="2118616"/>
                <a:ext cx="648000" cy="1836144"/>
                <a:chOff x="2987824" y="4041128"/>
                <a:chExt cx="648000" cy="1836144"/>
              </a:xfrm>
            </p:grpSpPr>
            <p:cxnSp>
              <p:nvCxnSpPr>
                <p:cNvPr id="229" name="Conector reto 228"/>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Conector reto 229"/>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Conector reto 230"/>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Conector reto 231"/>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Conector reto 232"/>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Conector reto 233"/>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Retângulo de cantos arredondados 234"/>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28" name="Trapezoide 227"/>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18" name="Grupo 217"/>
            <p:cNvGrpSpPr/>
            <p:nvPr/>
          </p:nvGrpSpPr>
          <p:grpSpPr>
            <a:xfrm>
              <a:off x="6732240" y="1520888"/>
              <a:ext cx="972000" cy="2484176"/>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6" name="CaixaDeTexto 235"/>
          <p:cNvSpPr txBox="1"/>
          <p:nvPr/>
        </p:nvSpPr>
        <p:spPr>
          <a:xfrm>
            <a:off x="6054359" y="1694536"/>
            <a:ext cx="260008" cy="3186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Berlin Sans FB" pitchFamily="34" charset="0"/>
                <a:ea typeface="+mn-ea"/>
                <a:cs typeface="+mn-cs"/>
              </a:rPr>
              <a:t>?</a:t>
            </a:r>
          </a:p>
        </p:txBody>
      </p:sp>
      <p:sp>
        <p:nvSpPr>
          <p:cNvPr id="237" name="CaixaDeTexto 236"/>
          <p:cNvSpPr txBox="1"/>
          <p:nvPr/>
        </p:nvSpPr>
        <p:spPr>
          <a:xfrm rot="1620201">
            <a:off x="6239958" y="1714193"/>
            <a:ext cx="260008" cy="3186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Berlin Sans FB" pitchFamily="34" charset="0"/>
                <a:ea typeface="+mn-ea"/>
                <a:cs typeface="+mn-cs"/>
              </a:rPr>
              <a:t>?</a:t>
            </a:r>
          </a:p>
        </p:txBody>
      </p:sp>
      <p:sp>
        <p:nvSpPr>
          <p:cNvPr id="238" name="CaixaDeTexto 237"/>
          <p:cNvSpPr txBox="1"/>
          <p:nvPr/>
        </p:nvSpPr>
        <p:spPr>
          <a:xfrm rot="19999816">
            <a:off x="5816914" y="1714032"/>
            <a:ext cx="260008" cy="3186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Berlin Sans FB" pitchFamily="34" charset="0"/>
                <a:ea typeface="+mn-ea"/>
                <a:cs typeface="+mn-cs"/>
              </a:rPr>
              <a:t>?</a:t>
            </a:r>
          </a:p>
        </p:txBody>
      </p:sp>
    </p:spTree>
    <p:extLst>
      <p:ext uri="{BB962C8B-B14F-4D97-AF65-F5344CB8AC3E}">
        <p14:creationId xmlns:p14="http://schemas.microsoft.com/office/powerpoint/2010/main" val="147352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6"/>
                                        </p:tgtEl>
                                        <p:attrNameLst>
                                          <p:attrName>style.visibility</p:attrName>
                                        </p:attrNameLst>
                                      </p:cBhvr>
                                      <p:to>
                                        <p:strVal val="visible"/>
                                      </p:to>
                                    </p:set>
                                    <p:animEffect transition="in" filter="dissolve">
                                      <p:cBhvr>
                                        <p:cTn id="11" dur="1750"/>
                                        <p:tgtEl>
                                          <p:spTgt spid="23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dissolve">
                                      <p:cBhvr>
                                        <p:cTn id="14" dur="500"/>
                                        <p:tgtEl>
                                          <p:spTgt spid="23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dissolve">
                                      <p:cBhvr>
                                        <p:cTn id="17"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36" grpId="0"/>
      <p:bldP spid="237" grpId="0"/>
      <p:bldP spid="23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
        <p:nvSpPr>
          <p:cNvPr id="215" name="Texto explicativo retangular com cantos arredondados 214"/>
          <p:cNvSpPr/>
          <p:nvPr/>
        </p:nvSpPr>
        <p:spPr>
          <a:xfrm>
            <a:off x="1395517" y="3217311"/>
            <a:ext cx="3070259" cy="688161"/>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Podemos classificar então este estado em duas situações. A primeira é </a:t>
            </a:r>
            <a:r>
              <a:rPr kumimoji="0" lang="pt-BR" sz="1029" b="1" i="0" u="none" strike="noStrike" kern="0" cap="none" spc="0" normalizeH="0" baseline="0" noProof="0" dirty="0">
                <a:ln>
                  <a:noFill/>
                </a:ln>
                <a:solidFill>
                  <a:prstClr val="black"/>
                </a:solidFill>
                <a:effectLst/>
                <a:uLnTx/>
                <a:uFillTx/>
                <a:latin typeface="Calibri"/>
                <a:ea typeface="+mn-ea"/>
                <a:cs typeface="+mn-cs"/>
              </a:rPr>
              <a:t>Consciente</a:t>
            </a:r>
            <a:r>
              <a:rPr kumimoji="0" lang="pt-BR" sz="1029" b="0" i="0" u="none" strike="noStrike" kern="0" cap="none" spc="0" normalizeH="0" baseline="0" noProof="0" dirty="0">
                <a:ln>
                  <a:noFill/>
                </a:ln>
                <a:solidFill>
                  <a:prstClr val="black"/>
                </a:solidFill>
                <a:effectLst/>
                <a:uLnTx/>
                <a:uFillTx/>
                <a:latin typeface="Calibri"/>
                <a:ea typeface="+mn-ea"/>
                <a:cs typeface="+mn-cs"/>
              </a:rPr>
              <a:t>, quando </a:t>
            </a:r>
            <a:r>
              <a:rPr kumimoji="0" lang="pt-BR" sz="1029" b="0" i="0" u="sng" strike="noStrike" kern="0" cap="none" spc="0" normalizeH="0" baseline="0" noProof="0" dirty="0">
                <a:ln>
                  <a:noFill/>
                </a:ln>
                <a:solidFill>
                  <a:prstClr val="black"/>
                </a:solidFill>
                <a:effectLst/>
                <a:uLnTx/>
                <a:uFillTx/>
                <a:latin typeface="Calibri"/>
                <a:ea typeface="+mn-ea"/>
                <a:cs typeface="+mn-cs"/>
              </a:rPr>
              <a:t>consegue lembrar o que aconteceu neste estado de transe</a:t>
            </a:r>
            <a:r>
              <a:rPr kumimoji="0" lang="pt-BR" sz="1029" b="0" i="0" u="none" strike="noStrike" kern="0" cap="none" spc="0" normalizeH="0" baseline="0" noProof="0" dirty="0">
                <a:ln>
                  <a:noFill/>
                </a:ln>
                <a:solidFill>
                  <a:prstClr val="black"/>
                </a:solidFill>
                <a:effectLst/>
                <a:uLnTx/>
                <a:uFillTx/>
                <a:latin typeface="Calibri"/>
                <a:ea typeface="+mn-ea"/>
                <a:cs typeface="+mn-cs"/>
              </a:rPr>
              <a:t>.</a:t>
            </a:r>
          </a:p>
        </p:txBody>
      </p:sp>
      <p:grpSp>
        <p:nvGrpSpPr>
          <p:cNvPr id="216" name="Grupo 215"/>
          <p:cNvGrpSpPr/>
          <p:nvPr/>
        </p:nvGrpSpPr>
        <p:grpSpPr>
          <a:xfrm>
            <a:off x="5789653" y="1999582"/>
            <a:ext cx="714629" cy="1826405"/>
            <a:chOff x="6732240" y="1520888"/>
            <a:chExt cx="972000" cy="2484176"/>
          </a:xfrm>
        </p:grpSpPr>
        <p:grpSp>
          <p:nvGrpSpPr>
            <p:cNvPr id="217" name="Grupo 216"/>
            <p:cNvGrpSpPr/>
            <p:nvPr/>
          </p:nvGrpSpPr>
          <p:grpSpPr>
            <a:xfrm>
              <a:off x="6840336" y="2118616"/>
              <a:ext cx="756000" cy="1836144"/>
              <a:chOff x="6840336" y="2118616"/>
              <a:chExt cx="756000" cy="1836144"/>
            </a:xfrm>
          </p:grpSpPr>
          <p:grpSp>
            <p:nvGrpSpPr>
              <p:cNvPr id="227" name="Grupo 226"/>
              <p:cNvGrpSpPr/>
              <p:nvPr/>
            </p:nvGrpSpPr>
            <p:grpSpPr>
              <a:xfrm>
                <a:off x="6912256" y="2118616"/>
                <a:ext cx="648000" cy="1836144"/>
                <a:chOff x="2987824" y="4041128"/>
                <a:chExt cx="648000" cy="1836144"/>
              </a:xfrm>
            </p:grpSpPr>
            <p:cxnSp>
              <p:nvCxnSpPr>
                <p:cNvPr id="229" name="Conector reto 228"/>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Conector reto 229"/>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Conector reto 230"/>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Conector reto 231"/>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Conector reto 232"/>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Conector reto 233"/>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Retângulo de cantos arredondados 234"/>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28" name="Trapezoide 227"/>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18" name="Grupo 217"/>
            <p:cNvGrpSpPr/>
            <p:nvPr/>
          </p:nvGrpSpPr>
          <p:grpSpPr>
            <a:xfrm>
              <a:off x="6732240" y="1520888"/>
              <a:ext cx="972000" cy="2484176"/>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3599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448955" y="1070101"/>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
        <p:nvSpPr>
          <p:cNvPr id="215" name="Texto explicativo retangular com cantos arredondados 214"/>
          <p:cNvSpPr/>
          <p:nvPr/>
        </p:nvSpPr>
        <p:spPr>
          <a:xfrm>
            <a:off x="1369431" y="2926165"/>
            <a:ext cx="3467276" cy="979307"/>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O segundo é o </a:t>
            </a:r>
            <a:r>
              <a:rPr kumimoji="0" lang="pt-BR" sz="1029" b="1" i="0" u="none" strike="noStrike" kern="0" cap="none" spc="0" normalizeH="0" baseline="0" noProof="0" dirty="0">
                <a:ln>
                  <a:noFill/>
                </a:ln>
                <a:solidFill>
                  <a:prstClr val="black"/>
                </a:solidFill>
                <a:effectLst/>
                <a:uLnTx/>
                <a:uFillTx/>
                <a:latin typeface="Calibri"/>
                <a:ea typeface="+mn-ea"/>
                <a:cs typeface="+mn-cs"/>
              </a:rPr>
              <a:t>Inconsciente</a:t>
            </a:r>
            <a:r>
              <a:rPr kumimoji="0" lang="pt-BR" sz="1029" b="0" i="0" u="none" strike="noStrike" kern="0" cap="none" spc="0" normalizeH="0" baseline="0" noProof="0" dirty="0">
                <a:ln>
                  <a:noFill/>
                </a:ln>
                <a:solidFill>
                  <a:prstClr val="black"/>
                </a:solidFill>
                <a:effectLst/>
                <a:uLnTx/>
                <a:uFillTx/>
                <a:latin typeface="Calibri"/>
                <a:ea typeface="+mn-ea"/>
                <a:cs typeface="+mn-cs"/>
              </a:rPr>
              <a:t>, quando </a:t>
            </a:r>
            <a:r>
              <a:rPr kumimoji="0" lang="pt-BR" sz="1029" b="1" i="0" u="sng" strike="noStrike" kern="0" cap="none" spc="0" normalizeH="0" baseline="0" noProof="0" dirty="0">
                <a:ln>
                  <a:noFill/>
                </a:ln>
                <a:solidFill>
                  <a:prstClr val="black"/>
                </a:solidFill>
                <a:effectLst/>
                <a:uLnTx/>
                <a:uFillTx/>
                <a:latin typeface="Calibri"/>
                <a:ea typeface="+mn-ea"/>
                <a:cs typeface="+mn-cs"/>
              </a:rPr>
              <a:t>NÃO</a:t>
            </a:r>
            <a:r>
              <a:rPr kumimoji="0" lang="pt-BR" sz="1029" b="0" i="0" u="none" strike="noStrike" kern="0" cap="none" spc="0" normalizeH="0" baseline="0" noProof="0" dirty="0">
                <a:ln>
                  <a:noFill/>
                </a:ln>
                <a:solidFill>
                  <a:prstClr val="black"/>
                </a:solidFill>
                <a:effectLst/>
                <a:uLnTx/>
                <a:uFillTx/>
                <a:latin typeface="Calibri"/>
                <a:ea typeface="+mn-ea"/>
                <a:cs typeface="+mn-cs"/>
              </a:rPr>
              <a:t> </a:t>
            </a:r>
            <a:r>
              <a:rPr kumimoji="0" lang="pt-BR" sz="1029" b="0" i="0" u="sng" strike="noStrike" kern="0" cap="none" spc="0" normalizeH="0" baseline="0" noProof="0" dirty="0">
                <a:ln>
                  <a:noFill/>
                </a:ln>
                <a:solidFill>
                  <a:prstClr val="black"/>
                </a:solidFill>
                <a:effectLst/>
                <a:uLnTx/>
                <a:uFillTx/>
                <a:latin typeface="Calibri"/>
                <a:ea typeface="+mn-ea"/>
                <a:cs typeface="+mn-cs"/>
              </a:rPr>
              <a:t>consegue lembrar o que aconteceu</a:t>
            </a:r>
            <a:r>
              <a:rPr kumimoji="0" lang="pt-BR" sz="1029" b="0" i="0" u="none" strike="noStrike" kern="0" cap="none" spc="0" normalizeH="0" baseline="0" noProof="0" dirty="0">
                <a:ln>
                  <a:noFill/>
                </a:ln>
                <a:solidFill>
                  <a:prstClr val="black"/>
                </a:solidFill>
                <a:effectLst/>
                <a:uLnTx/>
                <a:uFillTx/>
                <a:latin typeface="Calibri"/>
                <a:ea typeface="+mn-ea"/>
                <a:cs typeface="+mn-cs"/>
              </a:rPr>
              <a:t>. Ele ao “retornar” questiona o que aconteceu e o que falou durante esse tempo todo que permaneceu </a:t>
            </a:r>
            <a:r>
              <a:rPr kumimoji="0" lang="pt-BR" sz="1029" b="0" i="0" u="sng" strike="noStrike" kern="0" cap="none" spc="0" normalizeH="0" baseline="0" noProof="0" dirty="0">
                <a:ln>
                  <a:noFill/>
                </a:ln>
                <a:solidFill>
                  <a:prstClr val="black"/>
                </a:solidFill>
                <a:effectLst/>
                <a:uLnTx/>
                <a:uFillTx/>
                <a:latin typeface="Calibri"/>
                <a:ea typeface="+mn-ea"/>
                <a:cs typeface="+mn-cs"/>
              </a:rPr>
              <a:t>“inconsciente”</a:t>
            </a:r>
            <a:r>
              <a:rPr kumimoji="0" lang="pt-BR" sz="1029" b="0" i="0" u="none" strike="noStrike" kern="0" cap="none" spc="0" normalizeH="0" baseline="0" noProof="0" dirty="0">
                <a:ln>
                  <a:noFill/>
                </a:ln>
                <a:solidFill>
                  <a:prstClr val="black"/>
                </a:solidFill>
                <a:effectLst/>
                <a:uLnTx/>
                <a:uFillTx/>
                <a:latin typeface="Calibri"/>
                <a:ea typeface="+mn-ea"/>
                <a:cs typeface="+mn-cs"/>
              </a:rPr>
              <a:t>! Por isso podemos dizer que ele estava em um </a:t>
            </a:r>
            <a:r>
              <a:rPr kumimoji="0" lang="pt-BR" sz="1029" b="1" i="0" u="sng" strike="noStrike" kern="0" cap="none" spc="0" normalizeH="0" baseline="0" noProof="0" dirty="0">
                <a:ln>
                  <a:noFill/>
                </a:ln>
                <a:solidFill>
                  <a:prstClr val="black"/>
                </a:solidFill>
                <a:effectLst/>
                <a:uLnTx/>
                <a:uFillTx/>
                <a:latin typeface="Calibri"/>
                <a:ea typeface="+mn-ea"/>
                <a:cs typeface="+mn-cs"/>
              </a:rPr>
              <a:t>estado sonambúlico</a:t>
            </a:r>
            <a:r>
              <a:rPr kumimoji="0" lang="pt-BR" sz="1029" b="0" i="0" u="none" strike="noStrike" kern="0" cap="none" spc="0" normalizeH="0" baseline="0" noProof="0" dirty="0">
                <a:ln>
                  <a:noFill/>
                </a:ln>
                <a:solidFill>
                  <a:prstClr val="black"/>
                </a:solidFill>
                <a:effectLst/>
                <a:uLnTx/>
                <a:uFillTx/>
                <a:latin typeface="Calibri"/>
                <a:ea typeface="+mn-ea"/>
                <a:cs typeface="+mn-cs"/>
              </a:rPr>
              <a:t>!</a:t>
            </a:r>
          </a:p>
        </p:txBody>
      </p:sp>
      <p:sp>
        <p:nvSpPr>
          <p:cNvPr id="246" name="CaixaDeTexto 245"/>
          <p:cNvSpPr txBox="1"/>
          <p:nvPr/>
        </p:nvSpPr>
        <p:spPr>
          <a:xfrm>
            <a:off x="6054359" y="1694536"/>
            <a:ext cx="260008" cy="3186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Berlin Sans FB" pitchFamily="34" charset="0"/>
                <a:ea typeface="+mn-ea"/>
                <a:cs typeface="+mn-cs"/>
              </a:rPr>
              <a:t>?</a:t>
            </a:r>
          </a:p>
        </p:txBody>
      </p:sp>
      <p:sp>
        <p:nvSpPr>
          <p:cNvPr id="247" name="CaixaDeTexto 246"/>
          <p:cNvSpPr txBox="1"/>
          <p:nvPr/>
        </p:nvSpPr>
        <p:spPr>
          <a:xfrm rot="1620201">
            <a:off x="6239958" y="1714193"/>
            <a:ext cx="260008" cy="3186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Berlin Sans FB" pitchFamily="34" charset="0"/>
                <a:ea typeface="+mn-ea"/>
                <a:cs typeface="+mn-cs"/>
              </a:rPr>
              <a:t>?</a:t>
            </a:r>
          </a:p>
        </p:txBody>
      </p:sp>
      <p:sp>
        <p:nvSpPr>
          <p:cNvPr id="248" name="CaixaDeTexto 247"/>
          <p:cNvSpPr txBox="1"/>
          <p:nvPr/>
        </p:nvSpPr>
        <p:spPr>
          <a:xfrm rot="19999816">
            <a:off x="5816914" y="1714032"/>
            <a:ext cx="260008" cy="3186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Berlin Sans FB" pitchFamily="34" charset="0"/>
                <a:ea typeface="+mn-ea"/>
                <a:cs typeface="+mn-cs"/>
              </a:rPr>
              <a:t>?</a:t>
            </a:r>
          </a:p>
        </p:txBody>
      </p:sp>
      <p:grpSp>
        <p:nvGrpSpPr>
          <p:cNvPr id="249" name="Grupo 248"/>
          <p:cNvGrpSpPr/>
          <p:nvPr/>
        </p:nvGrpSpPr>
        <p:grpSpPr>
          <a:xfrm>
            <a:off x="5789653" y="1999582"/>
            <a:ext cx="714629" cy="1826405"/>
            <a:chOff x="6732240" y="1520888"/>
            <a:chExt cx="972000" cy="2484176"/>
          </a:xfrm>
        </p:grpSpPr>
        <p:grpSp>
          <p:nvGrpSpPr>
            <p:cNvPr id="250" name="Grupo 249"/>
            <p:cNvGrpSpPr/>
            <p:nvPr/>
          </p:nvGrpSpPr>
          <p:grpSpPr>
            <a:xfrm>
              <a:off x="6840336" y="2118616"/>
              <a:ext cx="756000" cy="1836144"/>
              <a:chOff x="6840336" y="2118616"/>
              <a:chExt cx="756000" cy="1836144"/>
            </a:xfrm>
          </p:grpSpPr>
          <p:grpSp>
            <p:nvGrpSpPr>
              <p:cNvPr id="260" name="Grupo 259"/>
              <p:cNvGrpSpPr/>
              <p:nvPr/>
            </p:nvGrpSpPr>
            <p:grpSpPr>
              <a:xfrm>
                <a:off x="6912256" y="2118616"/>
                <a:ext cx="648000" cy="1836144"/>
                <a:chOff x="2987824" y="4041128"/>
                <a:chExt cx="648000" cy="1836144"/>
              </a:xfrm>
            </p:grpSpPr>
            <p:cxnSp>
              <p:nvCxnSpPr>
                <p:cNvPr id="262" name="Conector reto 261"/>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Conector reto 262"/>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Conector reto 263"/>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Conector reto 264"/>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Conector reto 265"/>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Conector reto 266"/>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Retângulo de cantos arredondados 267"/>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61" name="Trapezoide 260"/>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51" name="Grupo 250"/>
            <p:cNvGrpSpPr/>
            <p:nvPr/>
          </p:nvGrpSpPr>
          <p:grpSpPr>
            <a:xfrm>
              <a:off x="6732240" y="1520888"/>
              <a:ext cx="972000" cy="2484176"/>
              <a:chOff x="251520" y="332656"/>
              <a:chExt cx="972000" cy="2484176"/>
            </a:xfrm>
          </p:grpSpPr>
          <p:grpSp>
            <p:nvGrpSpPr>
              <p:cNvPr id="252" name="Grupo 251"/>
              <p:cNvGrpSpPr/>
              <p:nvPr/>
            </p:nvGrpSpPr>
            <p:grpSpPr>
              <a:xfrm>
                <a:off x="251520" y="332656"/>
                <a:ext cx="972000" cy="2484176"/>
                <a:chOff x="7776464" y="917104"/>
                <a:chExt cx="972000" cy="2484176"/>
              </a:xfrm>
            </p:grpSpPr>
            <p:sp>
              <p:nvSpPr>
                <p:cNvPr id="254" name="Fluxograma: Dados armazenados 253"/>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5" name="Fluxograma: Atraso 254"/>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6" name="Fluxograma: Atraso 255"/>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7" name="Elipse 256"/>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8" name="Elipse 257"/>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9" name="Explosão 1 258"/>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53" name="Conector reto 252"/>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0280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
        <p:nvSpPr>
          <p:cNvPr id="215" name="Texto explicativo retangular com cantos arredondados 214"/>
          <p:cNvSpPr/>
          <p:nvPr/>
        </p:nvSpPr>
        <p:spPr>
          <a:xfrm>
            <a:off x="1448458" y="3137903"/>
            <a:ext cx="2699711" cy="714629"/>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Então temos duas situações que podem ocorrer: </a:t>
            </a:r>
            <a:r>
              <a:rPr kumimoji="0" lang="pt-BR" sz="1029" b="1" i="0" u="none" strike="noStrike" kern="0" cap="none" spc="0" normalizeH="0" baseline="0" noProof="0" dirty="0">
                <a:ln>
                  <a:noFill/>
                </a:ln>
                <a:solidFill>
                  <a:prstClr val="black"/>
                </a:solidFill>
                <a:effectLst/>
                <a:uLnTx/>
                <a:uFillTx/>
                <a:latin typeface="Calibri"/>
                <a:ea typeface="+mn-ea"/>
                <a:cs typeface="+mn-cs"/>
              </a:rPr>
              <a:t>Consciente</a:t>
            </a:r>
            <a:r>
              <a:rPr kumimoji="0" lang="pt-BR" sz="1029" b="0" i="0" u="none" strike="noStrike" kern="0" cap="none" spc="0" normalizeH="0" baseline="0" noProof="0" dirty="0">
                <a:ln>
                  <a:noFill/>
                </a:ln>
                <a:solidFill>
                  <a:prstClr val="black"/>
                </a:solidFill>
                <a:effectLst/>
                <a:uLnTx/>
                <a:uFillTx/>
                <a:latin typeface="Calibri"/>
                <a:ea typeface="+mn-ea"/>
                <a:cs typeface="+mn-cs"/>
              </a:rPr>
              <a:t> (</a:t>
            </a:r>
            <a:r>
              <a:rPr kumimoji="0" lang="pt-BR" sz="1029" b="0" i="0" u="sng" strike="noStrike" kern="0" cap="none" spc="0" normalizeH="0" baseline="0" noProof="0" dirty="0">
                <a:ln>
                  <a:noFill/>
                </a:ln>
                <a:solidFill>
                  <a:prstClr val="black"/>
                </a:solidFill>
                <a:effectLst/>
                <a:uLnTx/>
                <a:uFillTx/>
                <a:latin typeface="Calibri"/>
                <a:ea typeface="+mn-ea"/>
                <a:cs typeface="+mn-cs"/>
              </a:rPr>
              <a:t>lembra</a:t>
            </a:r>
            <a:r>
              <a:rPr kumimoji="0" lang="pt-BR" sz="1029" b="0" i="0" u="none" strike="noStrike" kern="0" cap="none" spc="0" normalizeH="0" baseline="0" noProof="0" dirty="0">
                <a:ln>
                  <a:noFill/>
                </a:ln>
                <a:solidFill>
                  <a:prstClr val="black"/>
                </a:solidFill>
                <a:effectLst/>
                <a:uLnTx/>
                <a:uFillTx/>
                <a:latin typeface="Calibri"/>
                <a:ea typeface="+mn-ea"/>
                <a:cs typeface="+mn-cs"/>
              </a:rPr>
              <a:t>) e o </a:t>
            </a:r>
            <a:r>
              <a:rPr kumimoji="0" lang="pt-BR" sz="1029" b="1" i="0" u="none" strike="noStrike" kern="0" cap="none" spc="0" normalizeH="0" baseline="0" noProof="0" dirty="0">
                <a:ln>
                  <a:noFill/>
                </a:ln>
                <a:solidFill>
                  <a:prstClr val="black"/>
                </a:solidFill>
                <a:effectLst/>
                <a:uLnTx/>
                <a:uFillTx/>
                <a:latin typeface="Calibri"/>
                <a:ea typeface="+mn-ea"/>
                <a:cs typeface="+mn-cs"/>
              </a:rPr>
              <a:t>Inconsciente</a:t>
            </a:r>
            <a:r>
              <a:rPr kumimoji="0" lang="pt-BR" sz="1029" b="0" i="0" u="none" strike="noStrike" kern="0" cap="none" spc="0" normalizeH="0" baseline="0" noProof="0" dirty="0">
                <a:ln>
                  <a:noFill/>
                </a:ln>
                <a:solidFill>
                  <a:prstClr val="black"/>
                </a:solidFill>
                <a:effectLst/>
                <a:uLnTx/>
                <a:uFillTx/>
                <a:latin typeface="Calibri"/>
                <a:ea typeface="+mn-ea"/>
                <a:cs typeface="+mn-cs"/>
              </a:rPr>
              <a:t> ou </a:t>
            </a:r>
            <a:r>
              <a:rPr kumimoji="0" lang="pt-BR" sz="1029" b="1" i="0" u="none" strike="noStrike" kern="0" cap="none" spc="0" normalizeH="0" baseline="0" noProof="0" dirty="0">
                <a:ln>
                  <a:noFill/>
                </a:ln>
                <a:solidFill>
                  <a:prstClr val="black"/>
                </a:solidFill>
                <a:effectLst/>
                <a:uLnTx/>
                <a:uFillTx/>
                <a:latin typeface="Calibri"/>
                <a:ea typeface="+mn-ea"/>
                <a:cs typeface="+mn-cs"/>
              </a:rPr>
              <a:t>Estado Sonambúlico</a:t>
            </a:r>
            <a:r>
              <a:rPr kumimoji="0" lang="pt-BR" sz="1029" b="0" i="0" u="none" strike="noStrike" kern="0" cap="none" spc="0" normalizeH="0" baseline="0" noProof="0" dirty="0">
                <a:ln>
                  <a:noFill/>
                </a:ln>
                <a:solidFill>
                  <a:prstClr val="black"/>
                </a:solidFill>
                <a:effectLst/>
                <a:uLnTx/>
                <a:uFillTx/>
                <a:latin typeface="Calibri"/>
                <a:ea typeface="+mn-ea"/>
                <a:cs typeface="+mn-cs"/>
              </a:rPr>
              <a:t> (</a:t>
            </a:r>
            <a:r>
              <a:rPr kumimoji="0" lang="pt-BR" sz="1029" b="0" i="0" u="sng" strike="noStrike" kern="0" cap="none" spc="0" normalizeH="0" baseline="0" noProof="0" dirty="0">
                <a:ln>
                  <a:noFill/>
                </a:ln>
                <a:solidFill>
                  <a:prstClr val="black"/>
                </a:solidFill>
                <a:effectLst/>
                <a:uLnTx/>
                <a:uFillTx/>
                <a:latin typeface="Calibri"/>
                <a:ea typeface="+mn-ea"/>
                <a:cs typeface="+mn-cs"/>
              </a:rPr>
              <a:t>não lembra</a:t>
            </a:r>
            <a:r>
              <a:rPr kumimoji="0" lang="pt-BR" sz="1029" b="0" i="0" u="none" strike="noStrike" kern="0" cap="none" spc="0" normalizeH="0" baseline="0" noProof="0" dirty="0">
                <a:ln>
                  <a:noFill/>
                </a:ln>
                <a:solidFill>
                  <a:prstClr val="black"/>
                </a:solidFill>
                <a:effectLst/>
                <a:uLnTx/>
                <a:uFillTx/>
                <a:latin typeface="Calibri"/>
                <a:ea typeface="+mn-ea"/>
                <a:cs typeface="+mn-cs"/>
              </a:rPr>
              <a:t>).</a:t>
            </a:r>
          </a:p>
        </p:txBody>
      </p:sp>
      <p:grpSp>
        <p:nvGrpSpPr>
          <p:cNvPr id="216" name="Grupo 215"/>
          <p:cNvGrpSpPr/>
          <p:nvPr/>
        </p:nvGrpSpPr>
        <p:grpSpPr>
          <a:xfrm>
            <a:off x="5789653" y="1999582"/>
            <a:ext cx="714629" cy="1826405"/>
            <a:chOff x="6732240" y="1520888"/>
            <a:chExt cx="972000" cy="2484176"/>
          </a:xfrm>
        </p:grpSpPr>
        <p:grpSp>
          <p:nvGrpSpPr>
            <p:cNvPr id="217" name="Grupo 216"/>
            <p:cNvGrpSpPr/>
            <p:nvPr/>
          </p:nvGrpSpPr>
          <p:grpSpPr>
            <a:xfrm>
              <a:off x="6840336" y="2118616"/>
              <a:ext cx="756000" cy="1836144"/>
              <a:chOff x="6840336" y="2118616"/>
              <a:chExt cx="756000" cy="1836144"/>
            </a:xfrm>
          </p:grpSpPr>
          <p:grpSp>
            <p:nvGrpSpPr>
              <p:cNvPr id="227" name="Grupo 226"/>
              <p:cNvGrpSpPr/>
              <p:nvPr/>
            </p:nvGrpSpPr>
            <p:grpSpPr>
              <a:xfrm>
                <a:off x="6912256" y="2118616"/>
                <a:ext cx="648000" cy="1836144"/>
                <a:chOff x="2987824" y="4041128"/>
                <a:chExt cx="648000" cy="1836144"/>
              </a:xfrm>
            </p:grpSpPr>
            <p:cxnSp>
              <p:nvCxnSpPr>
                <p:cNvPr id="229" name="Conector reto 228"/>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Conector reto 229"/>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Conector reto 230"/>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Conector reto 231"/>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Conector reto 232"/>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Conector reto 233"/>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Retângulo de cantos arredondados 234"/>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28" name="Trapezoide 227"/>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18" name="Grupo 217"/>
            <p:cNvGrpSpPr/>
            <p:nvPr/>
          </p:nvGrpSpPr>
          <p:grpSpPr>
            <a:xfrm>
              <a:off x="6732240" y="1520888"/>
              <a:ext cx="972000" cy="2484176"/>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341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83420" y="1481727"/>
          <a:ext cx="7857461" cy="3749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749040">
                <a:tc>
                  <a:txBody>
                    <a:bodyPr/>
                    <a:lstStyle/>
                    <a:p>
                      <a:pPr algn="just"/>
                      <a:r>
                        <a:rPr lang="pt-BR" sz="2000" dirty="0"/>
                        <a:t>Os sonhos são o produto da emancipação da alma, que se torna mais independente pela suspensão da vida ativa e de relação. Daí uma espécie de clarividência indefinida, que se estende aos lugares, os mais distantes ou que jamais se viu, e algumas vezes mesmo a outros mundos. Daí também a lembrança que retraça na memória os acontecimentos verificados na existência presente ou nas existências anteriores. A extravagância das imagens referentes ao que se passa ou se passou em mundos desconhecidos, entremeadas de coisas do mundo atual, formam esses conjuntos bizarros e confusos que parecem não ter nem senso, nem nexo.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19749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8" name="Texto explicativo retangular com cantos arredondados 217"/>
          <p:cNvSpPr/>
          <p:nvPr/>
        </p:nvSpPr>
        <p:spPr>
          <a:xfrm>
            <a:off x="1501401" y="3323183"/>
            <a:ext cx="2249759" cy="582290"/>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Vamos continuar para que você possa analisar sobre este assunto, bastante interessante!</a:t>
            </a:r>
          </a:p>
        </p:txBody>
      </p:sp>
      <p:sp>
        <p:nvSpPr>
          <p:cNvPr id="219"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pic>
        <p:nvPicPr>
          <p:cNvPr id="216" name="Imagem 2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983" y="1513341"/>
            <a:ext cx="803033" cy="2567613"/>
          </a:xfrm>
          <a:prstGeom prst="rect">
            <a:avLst/>
          </a:prstGeom>
        </p:spPr>
      </p:pic>
    </p:spTree>
    <p:extLst>
      <p:ext uri="{BB962C8B-B14F-4D97-AF65-F5344CB8AC3E}">
        <p14:creationId xmlns:p14="http://schemas.microsoft.com/office/powerpoint/2010/main" val="289853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dissolve">
                                      <p:cBhvr>
                                        <p:cTn id="7" dur="5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 calcmode="lin" valueType="num">
                                      <p:cBhvr additive="base">
                                        <p:cTn id="12" dur="500" fill="hold"/>
                                        <p:tgtEl>
                                          <p:spTgt spid="216"/>
                                        </p:tgtEl>
                                        <p:attrNameLst>
                                          <p:attrName>ppt_x</p:attrName>
                                        </p:attrNameLst>
                                      </p:cBhvr>
                                      <p:tavLst>
                                        <p:tav tm="0">
                                          <p:val>
                                            <p:strVal val="#ppt_x"/>
                                          </p:val>
                                        </p:tav>
                                        <p:tav tm="100000">
                                          <p:val>
                                            <p:strVal val="#ppt_x"/>
                                          </p:val>
                                        </p:tav>
                                      </p:tavLst>
                                    </p:anim>
                                    <p:anim calcmode="lin" valueType="num">
                                      <p:cBhvr additive="base">
                                        <p:cTn id="13"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8" name="Grupo 927"/>
          <p:cNvGrpSpPr/>
          <p:nvPr/>
        </p:nvGrpSpPr>
        <p:grpSpPr>
          <a:xfrm>
            <a:off x="1183752" y="887815"/>
            <a:ext cx="6776497" cy="5082373"/>
            <a:chOff x="-36512" y="-27384"/>
            <a:chExt cx="9217024" cy="6912768"/>
          </a:xfrm>
        </p:grpSpPr>
        <p:grpSp>
          <p:nvGrpSpPr>
            <p:cNvPr id="891" name="Grupo 890"/>
            <p:cNvGrpSpPr/>
            <p:nvPr/>
          </p:nvGrpSpPr>
          <p:grpSpPr>
            <a:xfrm>
              <a:off x="-36512" y="-27384"/>
              <a:ext cx="9217024" cy="6912000"/>
              <a:chOff x="-36512" y="-27384"/>
              <a:chExt cx="9217024" cy="6912000"/>
            </a:xfrm>
          </p:grpSpPr>
          <p:grpSp>
            <p:nvGrpSpPr>
              <p:cNvPr id="841" name="Grupo 840"/>
              <p:cNvGrpSpPr/>
              <p:nvPr/>
            </p:nvGrpSpPr>
            <p:grpSpPr>
              <a:xfrm>
                <a:off x="107504" y="-27384"/>
                <a:ext cx="8937376" cy="6912000"/>
                <a:chOff x="107504" y="-27384"/>
                <a:chExt cx="8937376" cy="6912000"/>
              </a:xfrm>
            </p:grpSpPr>
            <p:cxnSp>
              <p:nvCxnSpPr>
                <p:cNvPr id="769" name="Conector reto 768"/>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0" name="Conector reto 769"/>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1" name="Conector reto 770"/>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2" name="Conector reto 771"/>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3" name="Conector reto 772"/>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4" name="Conector reto 773"/>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5" name="Conector reto 774"/>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6" name="Conector reto 775"/>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7" name="Conector reto 776"/>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8" name="Conector reto 777"/>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9" name="Conector reto 778"/>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0" name="Conector reto 779"/>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1" name="Conector reto 780"/>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2" name="Conector reto 781"/>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3" name="Conector reto 782"/>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4" name="Conector reto 783"/>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5" name="Conector reto 784"/>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6" name="Conector reto 785"/>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7" name="Conector reto 786"/>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8" name="Conector reto 787"/>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9" name="Conector reto 788"/>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0" name="Conector reto 789"/>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1" name="Conector reto 790"/>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2" name="Conector reto 791"/>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3" name="Conector reto 792"/>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4" name="Conector reto 793"/>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5" name="Conector reto 794"/>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6" name="Conector reto 795"/>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7" name="Conector reto 796"/>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8" name="Conector reto 797"/>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9" name="Conector reto 798"/>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0" name="Conector reto 799"/>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1" name="Conector reto 800"/>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2" name="Conector reto 801"/>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3" name="Conector reto 802"/>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4" name="Conector reto 803"/>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5" name="Conector reto 804"/>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6" name="Conector reto 805"/>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7" name="Conector reto 806"/>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8" name="Conector reto 807"/>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9" name="Conector reto 808"/>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0" name="Conector reto 809"/>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1" name="Conector reto 810"/>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2" name="Conector reto 811"/>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3" name="Conector reto 812"/>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4" name="Conector reto 813"/>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5" name="Conector reto 814"/>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6" name="Conector reto 815"/>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7" name="Conector reto 816"/>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8" name="Conector reto 817"/>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9" name="Conector reto 818"/>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0" name="Conector reto 819"/>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1" name="Conector reto 820"/>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2" name="Conector reto 821"/>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3" name="Conector reto 822"/>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4" name="Conector reto 823"/>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5" name="Conector reto 824"/>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6" name="Conector reto 825"/>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7" name="Conector reto 826"/>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8" name="Conector reto 827"/>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9" name="Conector reto 828"/>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0" name="Conector reto 829"/>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1" name="Conector reto 830"/>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843" name="Conector reto 842"/>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4" name="Conector reto 843"/>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5" name="Conector reto 844"/>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6" name="Conector reto 845"/>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7" name="Conector reto 846"/>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8" name="Conector reto 847"/>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9" name="Conector reto 848"/>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0" name="Conector reto 849"/>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1" name="Conector reto 850"/>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2" name="Conector reto 851"/>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3" name="Conector reto 852"/>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4" name="Conector reto 853"/>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5" name="Conector reto 854"/>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6" name="Conector reto 855"/>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7" name="Conector reto 856"/>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8" name="Conector reto 857"/>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9" name="Conector reto 858"/>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0" name="Conector reto 859"/>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1" name="Conector reto 860"/>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2" name="Conector reto 861"/>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3" name="Conector reto 862"/>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4" name="Conector reto 863"/>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5" name="Conector reto 864"/>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6" name="Conector reto 865"/>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7" name="Conector reto 866"/>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8" name="Conector reto 867"/>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9" name="Conector reto 868"/>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0" name="Conector reto 869"/>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1" name="Conector reto 870"/>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2" name="Conector reto 871"/>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3" name="Conector reto 872"/>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4" name="Conector reto 873"/>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5" name="Conector reto 874"/>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6" name="Conector reto 875"/>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7" name="Conector reto 876"/>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8" name="Conector reto 877"/>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9" name="Conector reto 878"/>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0" name="Conector reto 879"/>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1" name="Conector reto 880"/>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2" name="Conector reto 881"/>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3" name="Conector reto 882"/>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4" name="Conector reto 883"/>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5" name="Conector reto 884"/>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6" name="Conector reto 885"/>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7" name="Conector reto 886"/>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8" name="Conector reto 887"/>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9" name="Conector reto 888"/>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892" name="Retângulo 891"/>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93" name="Retângulo 892"/>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0" name="Retângulo 929"/>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1" name="Retângulo 930"/>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2" name="Retângulo 931"/>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3" name="Retângulo 932"/>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4" name="Retângulo 933"/>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5" name="Retângulo 934"/>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6" name="Retângulo 935"/>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7" name="Retângulo 936"/>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8" name="Retângulo 937"/>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9" name="Retângulo 938"/>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40" name="Retângulo 939"/>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41" name="Retângulo 940"/>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43" name="Retângulo 942"/>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53" name="Retângulo 952"/>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54" name="Retângulo 953"/>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55" name="Retângulo 954"/>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56" name="Retângulo 955"/>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57" name="Retângulo 956"/>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58" name="Retângulo 957"/>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59" name="Retângulo 958"/>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057" name="Retângulo 105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058" name="Grupo 1057"/>
          <p:cNvGrpSpPr/>
          <p:nvPr/>
        </p:nvGrpSpPr>
        <p:grpSpPr>
          <a:xfrm>
            <a:off x="3195730" y="4381945"/>
            <a:ext cx="1852743" cy="1482359"/>
            <a:chOff x="2124008" y="4077072"/>
            <a:chExt cx="2520000" cy="2016224"/>
          </a:xfrm>
        </p:grpSpPr>
        <p:grpSp>
          <p:nvGrpSpPr>
            <p:cNvPr id="1059" name="Grupo 1058"/>
            <p:cNvGrpSpPr/>
            <p:nvPr/>
          </p:nvGrpSpPr>
          <p:grpSpPr>
            <a:xfrm>
              <a:off x="2987824" y="4077072"/>
              <a:ext cx="648000" cy="1836144"/>
              <a:chOff x="2987824" y="4041128"/>
              <a:chExt cx="648000" cy="1836144"/>
            </a:xfrm>
          </p:grpSpPr>
          <p:cxnSp>
            <p:nvCxnSpPr>
              <p:cNvPr id="1075" name="Conector reto 107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6" name="Conector reto 107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Conector reto 107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Conector reto 107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Conector reto 107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Conector reto 107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1" name="Retângulo de cantos arredondados 108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060" name="Grupo 1059"/>
            <p:cNvGrpSpPr/>
            <p:nvPr/>
          </p:nvGrpSpPr>
          <p:grpSpPr>
            <a:xfrm>
              <a:off x="2124008" y="4509120"/>
              <a:ext cx="2520000" cy="1584176"/>
              <a:chOff x="2123728" y="4437112"/>
              <a:chExt cx="2520000" cy="1584176"/>
            </a:xfrm>
          </p:grpSpPr>
          <p:grpSp>
            <p:nvGrpSpPr>
              <p:cNvPr id="1061" name="Grupo 40"/>
              <p:cNvGrpSpPr/>
              <p:nvPr/>
            </p:nvGrpSpPr>
            <p:grpSpPr>
              <a:xfrm>
                <a:off x="2123728" y="4437112"/>
                <a:ext cx="2520000" cy="1584176"/>
                <a:chOff x="2051720" y="4365104"/>
                <a:chExt cx="2520000" cy="1584176"/>
              </a:xfrm>
            </p:grpSpPr>
            <p:sp>
              <p:nvSpPr>
                <p:cNvPr id="1068" name="Retângulo 106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69" name="Retângulo 106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70" name="Retângulo 106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7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72" name="Retângulo 107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73" name="Retângulo 107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74" name="Retângulo 107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062" name="Retângulo 106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063" name="Grupo 60"/>
              <p:cNvGrpSpPr/>
              <p:nvPr/>
            </p:nvGrpSpPr>
            <p:grpSpPr>
              <a:xfrm>
                <a:off x="2591783" y="4545136"/>
                <a:ext cx="36001" cy="324024"/>
                <a:chOff x="5868144" y="4049464"/>
                <a:chExt cx="36001" cy="324024"/>
              </a:xfrm>
            </p:grpSpPr>
            <p:sp>
              <p:nvSpPr>
                <p:cNvPr id="1066" name="Retângulo 106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67" name="Triângulo isósceles 106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064" name="Retângulo 106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65" name="Retângulo 106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4" name="Grupo 163"/>
          <p:cNvGrpSpPr/>
          <p:nvPr/>
        </p:nvGrpSpPr>
        <p:grpSpPr>
          <a:xfrm>
            <a:off x="1788726" y="4033917"/>
            <a:ext cx="506795" cy="1724506"/>
            <a:chOff x="2051800" y="3387676"/>
            <a:chExt cx="689316" cy="2345580"/>
          </a:xfrm>
        </p:grpSpPr>
        <p:sp>
          <p:nvSpPr>
            <p:cNvPr id="165" name="Nuvem 164"/>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Nuvem 166"/>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Nuvem 167"/>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Retângulo de cantos arredondados 168"/>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Fluxograma: Dados armazenados 169"/>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Triângulo isósceles 171"/>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3" name="Fluxograma: Atraso 172"/>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4" name="Elipse 173"/>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5" name="Elipse 174"/>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6" name="Nuvem 175"/>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Nuvem 208"/>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Nuvem 209"/>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1" name="Elipse 210"/>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Semicírculos 211"/>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3" name="Lua 212"/>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4" name="Lua 213"/>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5" name="Elipse 214"/>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7" name="Texto explicativo retangular com cantos arredondados 216"/>
          <p:cNvSpPr/>
          <p:nvPr/>
        </p:nvSpPr>
        <p:spPr>
          <a:xfrm>
            <a:off x="1633947" y="3376117"/>
            <a:ext cx="1720403" cy="529355"/>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Vejamos então o nosso assunto... </a:t>
            </a:r>
          </a:p>
        </p:txBody>
      </p:sp>
      <p:sp>
        <p:nvSpPr>
          <p:cNvPr id="218"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pic>
        <p:nvPicPr>
          <p:cNvPr id="216" name="Imagem 2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983" y="1513341"/>
            <a:ext cx="803033" cy="2567613"/>
          </a:xfrm>
          <a:prstGeom prst="rect">
            <a:avLst/>
          </a:prstGeom>
        </p:spPr>
      </p:pic>
    </p:spTree>
    <p:extLst>
      <p:ext uri="{BB962C8B-B14F-4D97-AF65-F5344CB8AC3E}">
        <p14:creationId xmlns:p14="http://schemas.microsoft.com/office/powerpoint/2010/main" val="178696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dissolve">
                                      <p:cBhvr>
                                        <p:cTn id="7" dur="500"/>
                                        <p:tgtEl>
                                          <p:spTgt spid="217"/>
                                        </p:tgtEl>
                                      </p:cBhvr>
                                    </p:animEffect>
                                  </p:childTnLst>
                                </p:cTn>
                              </p:par>
                            </p:childTnLst>
                          </p:cTn>
                        </p:par>
                        <p:par>
                          <p:cTn id="8" fill="hold">
                            <p:stCondLst>
                              <p:cond delay="500"/>
                            </p:stCondLst>
                            <p:childTnLst>
                              <p:par>
                                <p:cTn id="9" presetID="9" presetClass="entr" presetSubtype="0" fill="hold" grpId="0" nodeType="afterEffect">
                                  <p:stCondLst>
                                    <p:cond delay="0"/>
                                  </p:stCondLst>
                                  <p:iterate type="lt">
                                    <p:tmPct val="30000"/>
                                  </p:iterate>
                                  <p:childTnLst>
                                    <p:set>
                                      <p:cBhvr>
                                        <p:cTn id="10" dur="1" fill="hold">
                                          <p:stCondLst>
                                            <p:cond delay="0"/>
                                          </p:stCondLst>
                                        </p:cTn>
                                        <p:tgtEl>
                                          <p:spTgt spid="218"/>
                                        </p:tgtEl>
                                        <p:attrNameLst>
                                          <p:attrName>style.visibility</p:attrName>
                                        </p:attrNameLst>
                                      </p:cBhvr>
                                      <p:to>
                                        <p:strVal val="visible"/>
                                      </p:to>
                                    </p:set>
                                    <p:animEffect transition="in" filter="dissolve">
                                      <p:cBhvr>
                                        <p:cTn id="11" dur="500"/>
                                        <p:tgtEl>
                                          <p:spTgt spid="2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16"/>
                                        </p:tgtEl>
                                        <p:attrNameLst>
                                          <p:attrName>style.visibility</p:attrName>
                                        </p:attrNameLst>
                                      </p:cBhvr>
                                      <p:to>
                                        <p:strVal val="visible"/>
                                      </p:to>
                                    </p:set>
                                    <p:anim calcmode="lin" valueType="num">
                                      <p:cBhvr additive="base">
                                        <p:cTn id="16" dur="500" fill="hold"/>
                                        <p:tgtEl>
                                          <p:spTgt spid="216"/>
                                        </p:tgtEl>
                                        <p:attrNameLst>
                                          <p:attrName>ppt_x</p:attrName>
                                        </p:attrNameLst>
                                      </p:cBhvr>
                                      <p:tavLst>
                                        <p:tav tm="0">
                                          <p:val>
                                            <p:strVal val="#ppt_x"/>
                                          </p:val>
                                        </p:tav>
                                        <p:tav tm="100000">
                                          <p:val>
                                            <p:strVal val="#ppt_x"/>
                                          </p:val>
                                        </p:tav>
                                      </p:tavLst>
                                    </p:anim>
                                    <p:anim calcmode="lin" valueType="num">
                                      <p:cBhvr additive="base">
                                        <p:cTn id="17"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1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Texto explicativo retangular com cantos arredondados 213"/>
          <p:cNvSpPr/>
          <p:nvPr/>
        </p:nvSpPr>
        <p:spPr>
          <a:xfrm>
            <a:off x="1395518" y="3111440"/>
            <a:ext cx="2567372" cy="794033"/>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Queremos lembrar e enfatizar contudo, mostrando novamente Lego desdobrado, e que </a:t>
            </a:r>
            <a:r>
              <a:rPr kumimoji="0" lang="pt-BR" sz="1029" b="1" i="0" u="sng" strike="noStrike" kern="0" cap="none" spc="0" normalizeH="0" baseline="0" noProof="0" dirty="0">
                <a:ln>
                  <a:noFill/>
                </a:ln>
                <a:solidFill>
                  <a:prstClr val="black"/>
                </a:solidFill>
                <a:effectLst/>
                <a:uLnTx/>
                <a:uFillTx/>
                <a:latin typeface="Calibri"/>
                <a:ea typeface="+mn-ea"/>
                <a:cs typeface="+mn-cs"/>
              </a:rPr>
              <a:t>ele assim, está consciente plenamente deste plano espiritual</a:t>
            </a:r>
            <a:r>
              <a:rPr kumimoji="0" lang="pt-BR" sz="1029" b="1" i="0" u="none" strike="noStrike" kern="0" cap="none" spc="0" normalizeH="0" baseline="0" noProof="0" dirty="0">
                <a:ln>
                  <a:noFill/>
                </a:ln>
                <a:solidFill>
                  <a:prstClr val="black"/>
                </a:solidFill>
                <a:effectLst/>
                <a:uLnTx/>
                <a:uFillTx/>
                <a:latin typeface="Calibri"/>
                <a:ea typeface="+mn-ea"/>
                <a:cs typeface="+mn-cs"/>
              </a:rPr>
              <a:t> (astral).</a:t>
            </a:r>
          </a:p>
        </p:txBody>
      </p:sp>
      <p:sp>
        <p:nvSpPr>
          <p:cNvPr id="215" name="CaixaDeTexto 782"/>
          <p:cNvSpPr txBox="1"/>
          <p:nvPr/>
        </p:nvSpPr>
        <p:spPr>
          <a:xfrm>
            <a:off x="1353033" y="1202001"/>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grpSp>
        <p:nvGrpSpPr>
          <p:cNvPr id="216" name="Grupo 215"/>
          <p:cNvGrpSpPr/>
          <p:nvPr/>
        </p:nvGrpSpPr>
        <p:grpSpPr>
          <a:xfrm>
            <a:off x="5233960" y="1470170"/>
            <a:ext cx="1720403" cy="2646775"/>
            <a:chOff x="5472360" y="764704"/>
            <a:chExt cx="2340000" cy="3600000"/>
          </a:xfrm>
        </p:grpSpPr>
        <p:grpSp>
          <p:nvGrpSpPr>
            <p:cNvPr id="217" name="Grupo 216"/>
            <p:cNvGrpSpPr/>
            <p:nvPr/>
          </p:nvGrpSpPr>
          <p:grpSpPr>
            <a:xfrm>
              <a:off x="5472360" y="764704"/>
              <a:ext cx="2340000" cy="3600000"/>
              <a:chOff x="2411760" y="3069360"/>
              <a:chExt cx="2340000" cy="3600000"/>
            </a:xfrm>
          </p:grpSpPr>
          <p:sp>
            <p:nvSpPr>
              <p:cNvPr id="247" name="Elipse 24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8" name="Grupo 247"/>
              <p:cNvGrpSpPr/>
              <p:nvPr/>
            </p:nvGrpSpPr>
            <p:grpSpPr>
              <a:xfrm>
                <a:off x="2987824" y="3501312"/>
                <a:ext cx="1260000" cy="2736000"/>
                <a:chOff x="251520" y="332656"/>
                <a:chExt cx="972000" cy="2484176"/>
              </a:xfrm>
            </p:grpSpPr>
            <p:grpSp>
              <p:nvGrpSpPr>
                <p:cNvPr id="249" name="Grupo 248"/>
                <p:cNvGrpSpPr/>
                <p:nvPr/>
              </p:nvGrpSpPr>
              <p:grpSpPr>
                <a:xfrm>
                  <a:off x="251520" y="332656"/>
                  <a:ext cx="972000" cy="2484176"/>
                  <a:chOff x="7776464" y="917104"/>
                  <a:chExt cx="972000" cy="2484176"/>
                </a:xfrm>
              </p:grpSpPr>
              <p:sp>
                <p:nvSpPr>
                  <p:cNvPr id="251" name="Fluxograma: Dados armazenados 25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Fluxograma: Atraso 25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3" name="Fluxograma: Atraso 25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4" name="Elipse 25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5" name="Elipse 25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6" name="Explosão 1 25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50" name="Conector reto 24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8" name="Grupo 217"/>
            <p:cNvGrpSpPr/>
            <p:nvPr/>
          </p:nvGrpSpPr>
          <p:grpSpPr>
            <a:xfrm>
              <a:off x="6300384" y="2082112"/>
              <a:ext cx="756000" cy="1836144"/>
              <a:chOff x="6840336" y="2118616"/>
              <a:chExt cx="756000" cy="1836144"/>
            </a:xfrm>
          </p:grpSpPr>
          <p:grpSp>
            <p:nvGrpSpPr>
              <p:cNvPr id="238" name="Grupo 237"/>
              <p:cNvGrpSpPr/>
              <p:nvPr/>
            </p:nvGrpSpPr>
            <p:grpSpPr>
              <a:xfrm>
                <a:off x="6912256" y="2118616"/>
                <a:ext cx="648000" cy="1836144"/>
                <a:chOff x="2987824" y="4041128"/>
                <a:chExt cx="648000" cy="1836144"/>
              </a:xfrm>
            </p:grpSpPr>
            <p:cxnSp>
              <p:nvCxnSpPr>
                <p:cNvPr id="240" name="Conector reto 239"/>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Conector reto 240"/>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Conector reto 241"/>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Conector reto 242"/>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Conector reto 243"/>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Conector reto 244"/>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etângulo de cantos arredondados 245"/>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39" name="Trapezoide 238"/>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19" name="Grupo 218"/>
            <p:cNvGrpSpPr/>
            <p:nvPr/>
          </p:nvGrpSpPr>
          <p:grpSpPr>
            <a:xfrm>
              <a:off x="6120296" y="1340368"/>
              <a:ext cx="1116000" cy="2592000"/>
              <a:chOff x="7308304" y="1556792"/>
              <a:chExt cx="1116000" cy="2592000"/>
            </a:xfrm>
          </p:grpSpPr>
          <p:grpSp>
            <p:nvGrpSpPr>
              <p:cNvPr id="220" name="Grupo 219"/>
              <p:cNvGrpSpPr/>
              <p:nvPr/>
            </p:nvGrpSpPr>
            <p:grpSpPr>
              <a:xfrm>
                <a:off x="7308304" y="1556792"/>
                <a:ext cx="1116000" cy="2592000"/>
                <a:chOff x="251520" y="332656"/>
                <a:chExt cx="972000" cy="2484176"/>
              </a:xfrm>
            </p:grpSpPr>
            <p:grpSp>
              <p:nvGrpSpPr>
                <p:cNvPr id="230" name="Grupo 229"/>
                <p:cNvGrpSpPr/>
                <p:nvPr/>
              </p:nvGrpSpPr>
              <p:grpSpPr>
                <a:xfrm>
                  <a:off x="251520" y="332656"/>
                  <a:ext cx="972000" cy="2484176"/>
                  <a:chOff x="7776464" y="917104"/>
                  <a:chExt cx="972000" cy="2484176"/>
                </a:xfrm>
              </p:grpSpPr>
              <p:sp>
                <p:nvSpPr>
                  <p:cNvPr id="232" name="Fluxograma: Dados armazenados 231"/>
                  <p:cNvSpPr/>
                  <p:nvPr/>
                </p:nvSpPr>
                <p:spPr>
                  <a:xfrm rot="5400000">
                    <a:off x="7812544" y="2717280"/>
                    <a:ext cx="900000" cy="468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16200000">
                    <a:off x="7794560" y="1835296"/>
                    <a:ext cx="936000" cy="684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5400000">
                    <a:off x="7956488" y="1180380"/>
                    <a:ext cx="612000" cy="540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Elipse 234"/>
                  <p:cNvSpPr/>
                  <p:nvPr/>
                </p:nvSpPr>
                <p:spPr>
                  <a:xfrm>
                    <a:off x="8136512"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6" name="Elipse 235"/>
                  <p:cNvSpPr/>
                  <p:nvPr/>
                </p:nvSpPr>
                <p:spPr>
                  <a:xfrm>
                    <a:off x="8288912" y="1349152"/>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776464" y="917104"/>
                    <a:ext cx="972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1" name="Conector reto 230"/>
                <p:cNvCxnSpPr/>
                <p:nvPr/>
              </p:nvCxnSpPr>
              <p:spPr>
                <a:xfrm>
                  <a:off x="68356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1" name="Grupo 220"/>
              <p:cNvGrpSpPr/>
              <p:nvPr/>
            </p:nvGrpSpPr>
            <p:grpSpPr>
              <a:xfrm>
                <a:off x="7380312" y="1628800"/>
                <a:ext cx="972000" cy="2484176"/>
                <a:chOff x="251520" y="332656"/>
                <a:chExt cx="972000" cy="2484176"/>
              </a:xfrm>
            </p:grpSpPr>
            <p:grpSp>
              <p:nvGrpSpPr>
                <p:cNvPr id="222" name="Grupo 221"/>
                <p:cNvGrpSpPr/>
                <p:nvPr/>
              </p:nvGrpSpPr>
              <p:grpSpPr>
                <a:xfrm>
                  <a:off x="251520" y="332656"/>
                  <a:ext cx="972000" cy="2484176"/>
                  <a:chOff x="7776464" y="917104"/>
                  <a:chExt cx="972000" cy="2484176"/>
                </a:xfrm>
              </p:grpSpPr>
              <p:sp>
                <p:nvSpPr>
                  <p:cNvPr id="224" name="Fluxograma: Dados armazenados 223"/>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Fluxograma: Atraso 224"/>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6" name="Fluxograma: Atraso 225"/>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7" name="Elipse 226"/>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8" name="Elipse 227"/>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9" name="Explosão 1 228"/>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3" name="Conector reto 222"/>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30082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dissolve">
                                      <p:cBhvr>
                                        <p:cTn id="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Texto explicativo retangular com cantos arredondados 213"/>
          <p:cNvSpPr/>
          <p:nvPr/>
        </p:nvSpPr>
        <p:spPr>
          <a:xfrm>
            <a:off x="1395518" y="3111440"/>
            <a:ext cx="2329162" cy="794033"/>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E estamos falando daquelas pessoas que já possuem uma certa consciência de estarem neste outro plano (outra dimensão, ou nível).</a:t>
            </a:r>
          </a:p>
        </p:txBody>
      </p:sp>
      <p:grpSp>
        <p:nvGrpSpPr>
          <p:cNvPr id="216" name="Grupo 215"/>
          <p:cNvGrpSpPr/>
          <p:nvPr/>
        </p:nvGrpSpPr>
        <p:grpSpPr>
          <a:xfrm>
            <a:off x="5233960" y="1470170"/>
            <a:ext cx="1720403" cy="2646775"/>
            <a:chOff x="5472360" y="764704"/>
            <a:chExt cx="2340000" cy="3600000"/>
          </a:xfrm>
        </p:grpSpPr>
        <p:grpSp>
          <p:nvGrpSpPr>
            <p:cNvPr id="217" name="Grupo 216"/>
            <p:cNvGrpSpPr/>
            <p:nvPr/>
          </p:nvGrpSpPr>
          <p:grpSpPr>
            <a:xfrm>
              <a:off x="5472360" y="764704"/>
              <a:ext cx="2340000" cy="3600000"/>
              <a:chOff x="2411760" y="3069360"/>
              <a:chExt cx="2340000" cy="3600000"/>
            </a:xfrm>
          </p:grpSpPr>
          <p:sp>
            <p:nvSpPr>
              <p:cNvPr id="247" name="Elipse 24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8" name="Grupo 247"/>
              <p:cNvGrpSpPr/>
              <p:nvPr/>
            </p:nvGrpSpPr>
            <p:grpSpPr>
              <a:xfrm>
                <a:off x="2987824" y="3501312"/>
                <a:ext cx="1260000" cy="2736000"/>
                <a:chOff x="251520" y="332656"/>
                <a:chExt cx="972000" cy="2484176"/>
              </a:xfrm>
            </p:grpSpPr>
            <p:grpSp>
              <p:nvGrpSpPr>
                <p:cNvPr id="249" name="Grupo 248"/>
                <p:cNvGrpSpPr/>
                <p:nvPr/>
              </p:nvGrpSpPr>
              <p:grpSpPr>
                <a:xfrm>
                  <a:off x="251520" y="332656"/>
                  <a:ext cx="972000" cy="2484176"/>
                  <a:chOff x="7776464" y="917104"/>
                  <a:chExt cx="972000" cy="2484176"/>
                </a:xfrm>
              </p:grpSpPr>
              <p:sp>
                <p:nvSpPr>
                  <p:cNvPr id="251" name="Fluxograma: Dados armazenados 25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Fluxograma: Atraso 25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3" name="Fluxograma: Atraso 25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4" name="Elipse 25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5" name="Elipse 25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6" name="Explosão 1 25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50" name="Conector reto 24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8" name="Grupo 217"/>
            <p:cNvGrpSpPr/>
            <p:nvPr/>
          </p:nvGrpSpPr>
          <p:grpSpPr>
            <a:xfrm>
              <a:off x="6300384" y="2082112"/>
              <a:ext cx="756000" cy="1836144"/>
              <a:chOff x="6840336" y="2118616"/>
              <a:chExt cx="756000" cy="1836144"/>
            </a:xfrm>
          </p:grpSpPr>
          <p:grpSp>
            <p:nvGrpSpPr>
              <p:cNvPr id="238" name="Grupo 237"/>
              <p:cNvGrpSpPr/>
              <p:nvPr/>
            </p:nvGrpSpPr>
            <p:grpSpPr>
              <a:xfrm>
                <a:off x="6912256" y="2118616"/>
                <a:ext cx="648000" cy="1836144"/>
                <a:chOff x="2987824" y="4041128"/>
                <a:chExt cx="648000" cy="1836144"/>
              </a:xfrm>
            </p:grpSpPr>
            <p:cxnSp>
              <p:nvCxnSpPr>
                <p:cNvPr id="240" name="Conector reto 239"/>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Conector reto 240"/>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Conector reto 241"/>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Conector reto 242"/>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Conector reto 243"/>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Conector reto 244"/>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etângulo de cantos arredondados 245"/>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39" name="Trapezoide 238"/>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19" name="Grupo 218"/>
            <p:cNvGrpSpPr/>
            <p:nvPr/>
          </p:nvGrpSpPr>
          <p:grpSpPr>
            <a:xfrm>
              <a:off x="6120296" y="1340368"/>
              <a:ext cx="1116000" cy="2592000"/>
              <a:chOff x="7308304" y="1556792"/>
              <a:chExt cx="1116000" cy="2592000"/>
            </a:xfrm>
          </p:grpSpPr>
          <p:grpSp>
            <p:nvGrpSpPr>
              <p:cNvPr id="220" name="Grupo 219"/>
              <p:cNvGrpSpPr/>
              <p:nvPr/>
            </p:nvGrpSpPr>
            <p:grpSpPr>
              <a:xfrm>
                <a:off x="7308304" y="1556792"/>
                <a:ext cx="1116000" cy="2592000"/>
                <a:chOff x="251520" y="332656"/>
                <a:chExt cx="972000" cy="2484176"/>
              </a:xfrm>
            </p:grpSpPr>
            <p:grpSp>
              <p:nvGrpSpPr>
                <p:cNvPr id="230" name="Grupo 229"/>
                <p:cNvGrpSpPr/>
                <p:nvPr/>
              </p:nvGrpSpPr>
              <p:grpSpPr>
                <a:xfrm>
                  <a:off x="251520" y="332656"/>
                  <a:ext cx="972000" cy="2484176"/>
                  <a:chOff x="7776464" y="917104"/>
                  <a:chExt cx="972000" cy="2484176"/>
                </a:xfrm>
              </p:grpSpPr>
              <p:sp>
                <p:nvSpPr>
                  <p:cNvPr id="232" name="Fluxograma: Dados armazenados 231"/>
                  <p:cNvSpPr/>
                  <p:nvPr/>
                </p:nvSpPr>
                <p:spPr>
                  <a:xfrm rot="5400000">
                    <a:off x="7812544" y="2717280"/>
                    <a:ext cx="900000" cy="468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16200000">
                    <a:off x="7794560" y="1835296"/>
                    <a:ext cx="936000" cy="684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5400000">
                    <a:off x="7956488" y="1180380"/>
                    <a:ext cx="612000" cy="540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Elipse 234"/>
                  <p:cNvSpPr/>
                  <p:nvPr/>
                </p:nvSpPr>
                <p:spPr>
                  <a:xfrm>
                    <a:off x="8136512"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6" name="Elipse 235"/>
                  <p:cNvSpPr/>
                  <p:nvPr/>
                </p:nvSpPr>
                <p:spPr>
                  <a:xfrm>
                    <a:off x="8288912" y="1349152"/>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776464" y="917104"/>
                    <a:ext cx="972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1" name="Conector reto 230"/>
                <p:cNvCxnSpPr/>
                <p:nvPr/>
              </p:nvCxnSpPr>
              <p:spPr>
                <a:xfrm>
                  <a:off x="68356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1" name="Grupo 220"/>
              <p:cNvGrpSpPr/>
              <p:nvPr/>
            </p:nvGrpSpPr>
            <p:grpSpPr>
              <a:xfrm>
                <a:off x="7380312" y="1628800"/>
                <a:ext cx="972000" cy="2484176"/>
                <a:chOff x="251520" y="332656"/>
                <a:chExt cx="972000" cy="2484176"/>
              </a:xfrm>
            </p:grpSpPr>
            <p:grpSp>
              <p:nvGrpSpPr>
                <p:cNvPr id="222" name="Grupo 221"/>
                <p:cNvGrpSpPr/>
                <p:nvPr/>
              </p:nvGrpSpPr>
              <p:grpSpPr>
                <a:xfrm>
                  <a:off x="251520" y="332656"/>
                  <a:ext cx="972000" cy="2484176"/>
                  <a:chOff x="7776464" y="917104"/>
                  <a:chExt cx="972000" cy="2484176"/>
                </a:xfrm>
              </p:grpSpPr>
              <p:sp>
                <p:nvSpPr>
                  <p:cNvPr id="224" name="Fluxograma: Dados armazenados 223"/>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Fluxograma: Atraso 224"/>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6" name="Fluxograma: Atraso 225"/>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7" name="Elipse 226"/>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8" name="Elipse 227"/>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9" name="Explosão 1 228"/>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3" name="Conector reto 222"/>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57"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Tree>
    <p:extLst>
      <p:ext uri="{BB962C8B-B14F-4D97-AF65-F5344CB8AC3E}">
        <p14:creationId xmlns:p14="http://schemas.microsoft.com/office/powerpoint/2010/main" val="10205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dissolve">
                                      <p:cBhvr>
                                        <p:cTn id="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Texto explicativo retangular com cantos arredondados 213"/>
          <p:cNvSpPr/>
          <p:nvPr/>
        </p:nvSpPr>
        <p:spPr>
          <a:xfrm>
            <a:off x="1501400" y="3190839"/>
            <a:ext cx="2090952" cy="661694"/>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A lembrança do que ocorreu, ou não, o após é que vai caracterizar se foi consciente ou inconsciente!</a:t>
            </a:r>
          </a:p>
        </p:txBody>
      </p:sp>
      <p:grpSp>
        <p:nvGrpSpPr>
          <p:cNvPr id="216" name="Grupo 215"/>
          <p:cNvGrpSpPr/>
          <p:nvPr/>
        </p:nvGrpSpPr>
        <p:grpSpPr>
          <a:xfrm>
            <a:off x="5233960" y="1470170"/>
            <a:ext cx="1720403" cy="2646775"/>
            <a:chOff x="5472360" y="764704"/>
            <a:chExt cx="2340000" cy="3600000"/>
          </a:xfrm>
        </p:grpSpPr>
        <p:grpSp>
          <p:nvGrpSpPr>
            <p:cNvPr id="217" name="Grupo 216"/>
            <p:cNvGrpSpPr/>
            <p:nvPr/>
          </p:nvGrpSpPr>
          <p:grpSpPr>
            <a:xfrm>
              <a:off x="5472360" y="764704"/>
              <a:ext cx="2340000" cy="3600000"/>
              <a:chOff x="2411760" y="3069360"/>
              <a:chExt cx="2340000" cy="3600000"/>
            </a:xfrm>
          </p:grpSpPr>
          <p:sp>
            <p:nvSpPr>
              <p:cNvPr id="247" name="Elipse 24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8" name="Grupo 247"/>
              <p:cNvGrpSpPr/>
              <p:nvPr/>
            </p:nvGrpSpPr>
            <p:grpSpPr>
              <a:xfrm>
                <a:off x="2987824" y="3501312"/>
                <a:ext cx="1260000" cy="2736000"/>
                <a:chOff x="251520" y="332656"/>
                <a:chExt cx="972000" cy="2484176"/>
              </a:xfrm>
            </p:grpSpPr>
            <p:grpSp>
              <p:nvGrpSpPr>
                <p:cNvPr id="249" name="Grupo 248"/>
                <p:cNvGrpSpPr/>
                <p:nvPr/>
              </p:nvGrpSpPr>
              <p:grpSpPr>
                <a:xfrm>
                  <a:off x="251520" y="332656"/>
                  <a:ext cx="972000" cy="2484176"/>
                  <a:chOff x="7776464" y="917104"/>
                  <a:chExt cx="972000" cy="2484176"/>
                </a:xfrm>
              </p:grpSpPr>
              <p:sp>
                <p:nvSpPr>
                  <p:cNvPr id="251" name="Fluxograma: Dados armazenados 25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Fluxograma: Atraso 25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3" name="Fluxograma: Atraso 25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4" name="Elipse 25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5" name="Elipse 25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6" name="Explosão 1 25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50" name="Conector reto 24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8" name="Grupo 217"/>
            <p:cNvGrpSpPr/>
            <p:nvPr/>
          </p:nvGrpSpPr>
          <p:grpSpPr>
            <a:xfrm>
              <a:off x="6300384" y="2082112"/>
              <a:ext cx="756000" cy="1836144"/>
              <a:chOff x="6840336" y="2118616"/>
              <a:chExt cx="756000" cy="1836144"/>
            </a:xfrm>
          </p:grpSpPr>
          <p:grpSp>
            <p:nvGrpSpPr>
              <p:cNvPr id="238" name="Grupo 237"/>
              <p:cNvGrpSpPr/>
              <p:nvPr/>
            </p:nvGrpSpPr>
            <p:grpSpPr>
              <a:xfrm>
                <a:off x="6912256" y="2118616"/>
                <a:ext cx="648000" cy="1836144"/>
                <a:chOff x="2987824" y="4041128"/>
                <a:chExt cx="648000" cy="1836144"/>
              </a:xfrm>
            </p:grpSpPr>
            <p:cxnSp>
              <p:nvCxnSpPr>
                <p:cNvPr id="240" name="Conector reto 239"/>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Conector reto 240"/>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Conector reto 241"/>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Conector reto 242"/>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Conector reto 243"/>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Conector reto 244"/>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etângulo de cantos arredondados 245"/>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39" name="Trapezoide 238"/>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19" name="Grupo 218"/>
            <p:cNvGrpSpPr/>
            <p:nvPr/>
          </p:nvGrpSpPr>
          <p:grpSpPr>
            <a:xfrm>
              <a:off x="6120296" y="1340368"/>
              <a:ext cx="1116000" cy="2592000"/>
              <a:chOff x="7308304" y="1556792"/>
              <a:chExt cx="1116000" cy="2592000"/>
            </a:xfrm>
          </p:grpSpPr>
          <p:grpSp>
            <p:nvGrpSpPr>
              <p:cNvPr id="220" name="Grupo 219"/>
              <p:cNvGrpSpPr/>
              <p:nvPr/>
            </p:nvGrpSpPr>
            <p:grpSpPr>
              <a:xfrm>
                <a:off x="7308304" y="1556792"/>
                <a:ext cx="1116000" cy="2592000"/>
                <a:chOff x="251520" y="332656"/>
                <a:chExt cx="972000" cy="2484176"/>
              </a:xfrm>
            </p:grpSpPr>
            <p:grpSp>
              <p:nvGrpSpPr>
                <p:cNvPr id="230" name="Grupo 229"/>
                <p:cNvGrpSpPr/>
                <p:nvPr/>
              </p:nvGrpSpPr>
              <p:grpSpPr>
                <a:xfrm>
                  <a:off x="251520" y="332656"/>
                  <a:ext cx="972000" cy="2484176"/>
                  <a:chOff x="7776464" y="917104"/>
                  <a:chExt cx="972000" cy="2484176"/>
                </a:xfrm>
              </p:grpSpPr>
              <p:sp>
                <p:nvSpPr>
                  <p:cNvPr id="232" name="Fluxograma: Dados armazenados 231"/>
                  <p:cNvSpPr/>
                  <p:nvPr/>
                </p:nvSpPr>
                <p:spPr>
                  <a:xfrm rot="5400000">
                    <a:off x="7812544" y="2717280"/>
                    <a:ext cx="900000" cy="468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16200000">
                    <a:off x="7794560" y="1835296"/>
                    <a:ext cx="936000" cy="684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5400000">
                    <a:off x="7956488" y="1180380"/>
                    <a:ext cx="612000" cy="540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Elipse 234"/>
                  <p:cNvSpPr/>
                  <p:nvPr/>
                </p:nvSpPr>
                <p:spPr>
                  <a:xfrm>
                    <a:off x="8136512"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6" name="Elipse 235"/>
                  <p:cNvSpPr/>
                  <p:nvPr/>
                </p:nvSpPr>
                <p:spPr>
                  <a:xfrm>
                    <a:off x="8288912" y="1349152"/>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776464" y="917104"/>
                    <a:ext cx="972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1" name="Conector reto 230"/>
                <p:cNvCxnSpPr/>
                <p:nvPr/>
              </p:nvCxnSpPr>
              <p:spPr>
                <a:xfrm>
                  <a:off x="68356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1" name="Grupo 220"/>
              <p:cNvGrpSpPr/>
              <p:nvPr/>
            </p:nvGrpSpPr>
            <p:grpSpPr>
              <a:xfrm>
                <a:off x="7380312" y="1628800"/>
                <a:ext cx="972000" cy="2484176"/>
                <a:chOff x="251520" y="332656"/>
                <a:chExt cx="972000" cy="2484176"/>
              </a:xfrm>
            </p:grpSpPr>
            <p:grpSp>
              <p:nvGrpSpPr>
                <p:cNvPr id="222" name="Grupo 221"/>
                <p:cNvGrpSpPr/>
                <p:nvPr/>
              </p:nvGrpSpPr>
              <p:grpSpPr>
                <a:xfrm>
                  <a:off x="251520" y="332656"/>
                  <a:ext cx="972000" cy="2484176"/>
                  <a:chOff x="7776464" y="917104"/>
                  <a:chExt cx="972000" cy="2484176"/>
                </a:xfrm>
              </p:grpSpPr>
              <p:sp>
                <p:nvSpPr>
                  <p:cNvPr id="224" name="Fluxograma: Dados armazenados 223"/>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Fluxograma: Atraso 224"/>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6" name="Fluxograma: Atraso 225"/>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7" name="Elipse 226"/>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8" name="Elipse 227"/>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9" name="Explosão 1 228"/>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3" name="Conector reto 222"/>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57"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Tree>
    <p:extLst>
      <p:ext uri="{BB962C8B-B14F-4D97-AF65-F5344CB8AC3E}">
        <p14:creationId xmlns:p14="http://schemas.microsoft.com/office/powerpoint/2010/main" val="12516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dissolve">
                                      <p:cBhvr>
                                        <p:cTn id="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Texto explicativo retangular com cantos arredondados 213"/>
          <p:cNvSpPr/>
          <p:nvPr/>
        </p:nvSpPr>
        <p:spPr>
          <a:xfrm>
            <a:off x="1395518" y="3084973"/>
            <a:ext cx="3292992" cy="820500"/>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E é outra observação muito importante! É que Lego, neste estado, pode se expressar de uma forma não muito comum a seu comportamento normal, quando no estado de vigília!</a:t>
            </a:r>
          </a:p>
        </p:txBody>
      </p:sp>
      <p:grpSp>
        <p:nvGrpSpPr>
          <p:cNvPr id="216" name="Grupo 215"/>
          <p:cNvGrpSpPr/>
          <p:nvPr/>
        </p:nvGrpSpPr>
        <p:grpSpPr>
          <a:xfrm>
            <a:off x="5233960" y="1470170"/>
            <a:ext cx="1720403" cy="2646775"/>
            <a:chOff x="5472360" y="764704"/>
            <a:chExt cx="2340000" cy="3600000"/>
          </a:xfrm>
        </p:grpSpPr>
        <p:grpSp>
          <p:nvGrpSpPr>
            <p:cNvPr id="217" name="Grupo 216"/>
            <p:cNvGrpSpPr/>
            <p:nvPr/>
          </p:nvGrpSpPr>
          <p:grpSpPr>
            <a:xfrm>
              <a:off x="5472360" y="764704"/>
              <a:ext cx="2340000" cy="3600000"/>
              <a:chOff x="2411760" y="3069360"/>
              <a:chExt cx="2340000" cy="3600000"/>
            </a:xfrm>
          </p:grpSpPr>
          <p:sp>
            <p:nvSpPr>
              <p:cNvPr id="247" name="Elipse 24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8" name="Grupo 247"/>
              <p:cNvGrpSpPr/>
              <p:nvPr/>
            </p:nvGrpSpPr>
            <p:grpSpPr>
              <a:xfrm>
                <a:off x="2987824" y="3501312"/>
                <a:ext cx="1260000" cy="2736000"/>
                <a:chOff x="251520" y="332656"/>
                <a:chExt cx="972000" cy="2484176"/>
              </a:xfrm>
            </p:grpSpPr>
            <p:grpSp>
              <p:nvGrpSpPr>
                <p:cNvPr id="249" name="Grupo 248"/>
                <p:cNvGrpSpPr/>
                <p:nvPr/>
              </p:nvGrpSpPr>
              <p:grpSpPr>
                <a:xfrm>
                  <a:off x="251520" y="332656"/>
                  <a:ext cx="972000" cy="2484176"/>
                  <a:chOff x="7776464" y="917104"/>
                  <a:chExt cx="972000" cy="2484176"/>
                </a:xfrm>
              </p:grpSpPr>
              <p:sp>
                <p:nvSpPr>
                  <p:cNvPr id="251" name="Fluxograma: Dados armazenados 25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Fluxograma: Atraso 25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3" name="Fluxograma: Atraso 25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4" name="Elipse 25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5" name="Elipse 25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6" name="Explosão 1 25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50" name="Conector reto 24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8" name="Grupo 217"/>
            <p:cNvGrpSpPr/>
            <p:nvPr/>
          </p:nvGrpSpPr>
          <p:grpSpPr>
            <a:xfrm>
              <a:off x="6300384" y="2082112"/>
              <a:ext cx="756000" cy="1836144"/>
              <a:chOff x="6840336" y="2118616"/>
              <a:chExt cx="756000" cy="1836144"/>
            </a:xfrm>
          </p:grpSpPr>
          <p:grpSp>
            <p:nvGrpSpPr>
              <p:cNvPr id="238" name="Grupo 237"/>
              <p:cNvGrpSpPr/>
              <p:nvPr/>
            </p:nvGrpSpPr>
            <p:grpSpPr>
              <a:xfrm>
                <a:off x="6912256" y="2118616"/>
                <a:ext cx="648000" cy="1836144"/>
                <a:chOff x="2987824" y="4041128"/>
                <a:chExt cx="648000" cy="1836144"/>
              </a:xfrm>
            </p:grpSpPr>
            <p:cxnSp>
              <p:nvCxnSpPr>
                <p:cNvPr id="240" name="Conector reto 239"/>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Conector reto 240"/>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Conector reto 241"/>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Conector reto 242"/>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Conector reto 243"/>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Conector reto 244"/>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etângulo de cantos arredondados 245"/>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39" name="Trapezoide 238"/>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19" name="Grupo 218"/>
            <p:cNvGrpSpPr/>
            <p:nvPr/>
          </p:nvGrpSpPr>
          <p:grpSpPr>
            <a:xfrm>
              <a:off x="6120296" y="1340368"/>
              <a:ext cx="1116000" cy="2592000"/>
              <a:chOff x="7308304" y="1556792"/>
              <a:chExt cx="1116000" cy="2592000"/>
            </a:xfrm>
          </p:grpSpPr>
          <p:grpSp>
            <p:nvGrpSpPr>
              <p:cNvPr id="220" name="Grupo 219"/>
              <p:cNvGrpSpPr/>
              <p:nvPr/>
            </p:nvGrpSpPr>
            <p:grpSpPr>
              <a:xfrm>
                <a:off x="7308304" y="1556792"/>
                <a:ext cx="1116000" cy="2592000"/>
                <a:chOff x="251520" y="332656"/>
                <a:chExt cx="972000" cy="2484176"/>
              </a:xfrm>
            </p:grpSpPr>
            <p:grpSp>
              <p:nvGrpSpPr>
                <p:cNvPr id="230" name="Grupo 229"/>
                <p:cNvGrpSpPr/>
                <p:nvPr/>
              </p:nvGrpSpPr>
              <p:grpSpPr>
                <a:xfrm>
                  <a:off x="251520" y="332656"/>
                  <a:ext cx="972000" cy="2484176"/>
                  <a:chOff x="7776464" y="917104"/>
                  <a:chExt cx="972000" cy="2484176"/>
                </a:xfrm>
              </p:grpSpPr>
              <p:sp>
                <p:nvSpPr>
                  <p:cNvPr id="232" name="Fluxograma: Dados armazenados 231"/>
                  <p:cNvSpPr/>
                  <p:nvPr/>
                </p:nvSpPr>
                <p:spPr>
                  <a:xfrm rot="5400000">
                    <a:off x="7812544" y="2717280"/>
                    <a:ext cx="900000" cy="468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16200000">
                    <a:off x="7794560" y="1835296"/>
                    <a:ext cx="936000" cy="684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5400000">
                    <a:off x="7956488" y="1180380"/>
                    <a:ext cx="612000" cy="540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Elipse 234"/>
                  <p:cNvSpPr/>
                  <p:nvPr/>
                </p:nvSpPr>
                <p:spPr>
                  <a:xfrm>
                    <a:off x="8136512"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6" name="Elipse 235"/>
                  <p:cNvSpPr/>
                  <p:nvPr/>
                </p:nvSpPr>
                <p:spPr>
                  <a:xfrm>
                    <a:off x="8288912" y="1349152"/>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776464" y="917104"/>
                    <a:ext cx="972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1" name="Conector reto 230"/>
                <p:cNvCxnSpPr/>
                <p:nvPr/>
              </p:nvCxnSpPr>
              <p:spPr>
                <a:xfrm>
                  <a:off x="68356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1" name="Grupo 220"/>
              <p:cNvGrpSpPr/>
              <p:nvPr/>
            </p:nvGrpSpPr>
            <p:grpSpPr>
              <a:xfrm>
                <a:off x="7380312" y="1628800"/>
                <a:ext cx="972000" cy="2484176"/>
                <a:chOff x="251520" y="332656"/>
                <a:chExt cx="972000" cy="2484176"/>
              </a:xfrm>
            </p:grpSpPr>
            <p:grpSp>
              <p:nvGrpSpPr>
                <p:cNvPr id="222" name="Grupo 221"/>
                <p:cNvGrpSpPr/>
                <p:nvPr/>
              </p:nvGrpSpPr>
              <p:grpSpPr>
                <a:xfrm>
                  <a:off x="251520" y="332656"/>
                  <a:ext cx="972000" cy="2484176"/>
                  <a:chOff x="7776464" y="917104"/>
                  <a:chExt cx="972000" cy="2484176"/>
                </a:xfrm>
              </p:grpSpPr>
              <p:sp>
                <p:nvSpPr>
                  <p:cNvPr id="224" name="Fluxograma: Dados armazenados 223"/>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Fluxograma: Atraso 224"/>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6" name="Fluxograma: Atraso 225"/>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7" name="Elipse 226"/>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8" name="Elipse 227"/>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9" name="Explosão 1 228"/>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3" name="Conector reto 222"/>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57" name="CaixaDeTexto 782"/>
          <p:cNvSpPr txBox="1"/>
          <p:nvPr/>
        </p:nvSpPr>
        <p:spPr>
          <a:xfrm>
            <a:off x="1370107" y="1311347"/>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Tree>
    <p:extLst>
      <p:ext uri="{BB962C8B-B14F-4D97-AF65-F5344CB8AC3E}">
        <p14:creationId xmlns:p14="http://schemas.microsoft.com/office/powerpoint/2010/main" val="113108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dissolve">
                                      <p:cBhvr>
                                        <p:cTn id="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Texto explicativo retangular com cantos arredondados 213"/>
          <p:cNvSpPr/>
          <p:nvPr/>
        </p:nvSpPr>
        <p:spPr>
          <a:xfrm>
            <a:off x="1395518" y="3111440"/>
            <a:ext cx="2779114" cy="794033"/>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Ou seja, ele poderá se expressar de uma forma bem mais livre. Poderá se comportar também de forma diferente, e até mesmo falar sobre assuntos diferentes! Mas é ele mesmo! Entenderam?</a:t>
            </a:r>
          </a:p>
        </p:txBody>
      </p:sp>
      <p:grpSp>
        <p:nvGrpSpPr>
          <p:cNvPr id="216" name="Grupo 215"/>
          <p:cNvGrpSpPr/>
          <p:nvPr/>
        </p:nvGrpSpPr>
        <p:grpSpPr>
          <a:xfrm>
            <a:off x="5233960" y="1470170"/>
            <a:ext cx="1720403" cy="2646775"/>
            <a:chOff x="5472360" y="764704"/>
            <a:chExt cx="2340000" cy="3600000"/>
          </a:xfrm>
        </p:grpSpPr>
        <p:grpSp>
          <p:nvGrpSpPr>
            <p:cNvPr id="217" name="Grupo 216"/>
            <p:cNvGrpSpPr/>
            <p:nvPr/>
          </p:nvGrpSpPr>
          <p:grpSpPr>
            <a:xfrm>
              <a:off x="5472360" y="764704"/>
              <a:ext cx="2340000" cy="3600000"/>
              <a:chOff x="2411760" y="3069360"/>
              <a:chExt cx="2340000" cy="3600000"/>
            </a:xfrm>
          </p:grpSpPr>
          <p:sp>
            <p:nvSpPr>
              <p:cNvPr id="247" name="Elipse 24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8" name="Grupo 247"/>
              <p:cNvGrpSpPr/>
              <p:nvPr/>
            </p:nvGrpSpPr>
            <p:grpSpPr>
              <a:xfrm>
                <a:off x="2987824" y="3501312"/>
                <a:ext cx="1260000" cy="2736000"/>
                <a:chOff x="251520" y="332656"/>
                <a:chExt cx="972000" cy="2484176"/>
              </a:xfrm>
            </p:grpSpPr>
            <p:grpSp>
              <p:nvGrpSpPr>
                <p:cNvPr id="249" name="Grupo 248"/>
                <p:cNvGrpSpPr/>
                <p:nvPr/>
              </p:nvGrpSpPr>
              <p:grpSpPr>
                <a:xfrm>
                  <a:off x="251520" y="332656"/>
                  <a:ext cx="972000" cy="2484176"/>
                  <a:chOff x="7776464" y="917104"/>
                  <a:chExt cx="972000" cy="2484176"/>
                </a:xfrm>
              </p:grpSpPr>
              <p:sp>
                <p:nvSpPr>
                  <p:cNvPr id="251" name="Fluxograma: Dados armazenados 25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Fluxograma: Atraso 25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3" name="Fluxograma: Atraso 25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4" name="Elipse 25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5" name="Elipse 25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6" name="Explosão 1 25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50" name="Conector reto 24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8" name="Grupo 217"/>
            <p:cNvGrpSpPr/>
            <p:nvPr/>
          </p:nvGrpSpPr>
          <p:grpSpPr>
            <a:xfrm>
              <a:off x="6300384" y="2082112"/>
              <a:ext cx="756000" cy="1836144"/>
              <a:chOff x="6840336" y="2118616"/>
              <a:chExt cx="756000" cy="1836144"/>
            </a:xfrm>
          </p:grpSpPr>
          <p:grpSp>
            <p:nvGrpSpPr>
              <p:cNvPr id="238" name="Grupo 237"/>
              <p:cNvGrpSpPr/>
              <p:nvPr/>
            </p:nvGrpSpPr>
            <p:grpSpPr>
              <a:xfrm>
                <a:off x="6912256" y="2118616"/>
                <a:ext cx="648000" cy="1836144"/>
                <a:chOff x="2987824" y="4041128"/>
                <a:chExt cx="648000" cy="1836144"/>
              </a:xfrm>
            </p:grpSpPr>
            <p:cxnSp>
              <p:nvCxnSpPr>
                <p:cNvPr id="240" name="Conector reto 239"/>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Conector reto 240"/>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Conector reto 241"/>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Conector reto 242"/>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Conector reto 243"/>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Conector reto 244"/>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etângulo de cantos arredondados 245"/>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39" name="Trapezoide 238"/>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19" name="Grupo 218"/>
            <p:cNvGrpSpPr/>
            <p:nvPr/>
          </p:nvGrpSpPr>
          <p:grpSpPr>
            <a:xfrm>
              <a:off x="6120296" y="1340368"/>
              <a:ext cx="1116000" cy="2592000"/>
              <a:chOff x="7308304" y="1556792"/>
              <a:chExt cx="1116000" cy="2592000"/>
            </a:xfrm>
          </p:grpSpPr>
          <p:grpSp>
            <p:nvGrpSpPr>
              <p:cNvPr id="220" name="Grupo 219"/>
              <p:cNvGrpSpPr/>
              <p:nvPr/>
            </p:nvGrpSpPr>
            <p:grpSpPr>
              <a:xfrm>
                <a:off x="7308304" y="1556792"/>
                <a:ext cx="1116000" cy="2592000"/>
                <a:chOff x="251520" y="332656"/>
                <a:chExt cx="972000" cy="2484176"/>
              </a:xfrm>
            </p:grpSpPr>
            <p:grpSp>
              <p:nvGrpSpPr>
                <p:cNvPr id="230" name="Grupo 229"/>
                <p:cNvGrpSpPr/>
                <p:nvPr/>
              </p:nvGrpSpPr>
              <p:grpSpPr>
                <a:xfrm>
                  <a:off x="251520" y="332656"/>
                  <a:ext cx="972000" cy="2484176"/>
                  <a:chOff x="7776464" y="917104"/>
                  <a:chExt cx="972000" cy="2484176"/>
                </a:xfrm>
              </p:grpSpPr>
              <p:sp>
                <p:nvSpPr>
                  <p:cNvPr id="232" name="Fluxograma: Dados armazenados 231"/>
                  <p:cNvSpPr/>
                  <p:nvPr/>
                </p:nvSpPr>
                <p:spPr>
                  <a:xfrm rot="5400000">
                    <a:off x="7812544" y="2717280"/>
                    <a:ext cx="900000" cy="468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16200000">
                    <a:off x="7794560" y="1835296"/>
                    <a:ext cx="936000" cy="684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5400000">
                    <a:off x="7956488" y="1180380"/>
                    <a:ext cx="612000" cy="540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Elipse 234"/>
                  <p:cNvSpPr/>
                  <p:nvPr/>
                </p:nvSpPr>
                <p:spPr>
                  <a:xfrm>
                    <a:off x="8136512"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6" name="Elipse 235"/>
                  <p:cNvSpPr/>
                  <p:nvPr/>
                </p:nvSpPr>
                <p:spPr>
                  <a:xfrm>
                    <a:off x="8288912" y="1349152"/>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776464" y="917104"/>
                    <a:ext cx="972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1" name="Conector reto 230"/>
                <p:cNvCxnSpPr/>
                <p:nvPr/>
              </p:nvCxnSpPr>
              <p:spPr>
                <a:xfrm>
                  <a:off x="68356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1" name="Grupo 220"/>
              <p:cNvGrpSpPr/>
              <p:nvPr/>
            </p:nvGrpSpPr>
            <p:grpSpPr>
              <a:xfrm>
                <a:off x="7380312" y="1628800"/>
                <a:ext cx="972000" cy="2484176"/>
                <a:chOff x="251520" y="332656"/>
                <a:chExt cx="972000" cy="2484176"/>
              </a:xfrm>
            </p:grpSpPr>
            <p:grpSp>
              <p:nvGrpSpPr>
                <p:cNvPr id="222" name="Grupo 221"/>
                <p:cNvGrpSpPr/>
                <p:nvPr/>
              </p:nvGrpSpPr>
              <p:grpSpPr>
                <a:xfrm>
                  <a:off x="251520" y="332656"/>
                  <a:ext cx="972000" cy="2484176"/>
                  <a:chOff x="7776464" y="917104"/>
                  <a:chExt cx="972000" cy="2484176"/>
                </a:xfrm>
              </p:grpSpPr>
              <p:sp>
                <p:nvSpPr>
                  <p:cNvPr id="224" name="Fluxograma: Dados armazenados 223"/>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Fluxograma: Atraso 224"/>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6" name="Fluxograma: Atraso 225"/>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7" name="Elipse 226"/>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8" name="Elipse 227"/>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9" name="Explosão 1 228"/>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3" name="Conector reto 222"/>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57" name="CaixaDeTexto 782"/>
          <p:cNvSpPr txBox="1"/>
          <p:nvPr/>
        </p:nvSpPr>
        <p:spPr>
          <a:xfrm>
            <a:off x="1371732" y="1176866"/>
            <a:ext cx="2733442" cy="1925142"/>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Animismo; 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Mediunismo.</a:t>
            </a:r>
          </a:p>
        </p:txBody>
      </p:sp>
    </p:spTree>
    <p:extLst>
      <p:ext uri="{BB962C8B-B14F-4D97-AF65-F5344CB8AC3E}">
        <p14:creationId xmlns:p14="http://schemas.microsoft.com/office/powerpoint/2010/main" val="88708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dissolve">
                                      <p:cBhvr>
                                        <p:cTn id="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952" y="1009341"/>
            <a:ext cx="6050528" cy="424334"/>
          </a:xfr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2647" b="1" dirty="0">
                <a:solidFill>
                  <a:srgbClr val="000000"/>
                </a:solidFill>
                <a:latin typeface="Calibri" pitchFamily="34" charset="0"/>
                <a:cs typeface="Calibri" pitchFamily="34" charset="0"/>
              </a:rPr>
              <a:t>FENÔMENOS DA EMANCIPAÇÃO</a:t>
            </a:r>
            <a:endParaRPr lang="en-US" sz="2647" b="1" dirty="0">
              <a:solidFill>
                <a:srgbClr val="000000"/>
              </a:solidFill>
            </a:endParaRPr>
          </a:p>
        </p:txBody>
      </p:sp>
      <p:sp>
        <p:nvSpPr>
          <p:cNvPr id="5" name="Rounded Rectangle 4"/>
          <p:cNvSpPr/>
          <p:nvPr/>
        </p:nvSpPr>
        <p:spPr bwMode="auto">
          <a:xfrm>
            <a:off x="2030814" y="2740763"/>
            <a:ext cx="5322224" cy="1839626"/>
          </a:xfrm>
          <a:prstGeom prst="roundRect">
            <a:avLst/>
          </a:prstGeom>
          <a:solidFill>
            <a:schemeClr val="accent1">
              <a:lumMod val="40000"/>
              <a:lumOff val="60000"/>
            </a:schemeClr>
          </a:solidFill>
          <a:ln w="38100"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u="none" strike="noStrike" kern="0" cap="none" spc="0" normalizeH="0" baseline="0" noProof="0" dirty="0">
                <a:ln>
                  <a:noFill/>
                </a:ln>
                <a:solidFill>
                  <a:srgbClr val="000000"/>
                </a:solidFill>
                <a:effectLst/>
                <a:uLnTx/>
                <a:uFillTx/>
                <a:latin typeface="Comic Sans MS" panose="030F0702030302020204" pitchFamily="66" charset="0"/>
                <a:cs typeface="Calibri" pitchFamily="34" charset="0"/>
              </a:rPr>
              <a:t>SONO/SONHO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200" b="1" u="none" strike="noStrike" kern="0" cap="none" spc="0" normalizeH="0" baseline="0" noProof="0" dirty="0">
              <a:ln>
                <a:noFill/>
              </a:ln>
              <a:solidFill>
                <a:srgbClr val="000000"/>
              </a:solidFill>
              <a:effectLst/>
              <a:uLnTx/>
              <a:uFillTx/>
              <a:latin typeface="Comic Sans MS" panose="030F0702030302020204" pitchFamily="66" charset="0"/>
              <a:cs typeface="Calibri"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u="none" strike="noStrike" kern="0" cap="none" spc="0" normalizeH="0" baseline="0" noProof="0" dirty="0">
                <a:ln>
                  <a:noFill/>
                </a:ln>
                <a:solidFill>
                  <a:srgbClr val="000000"/>
                </a:solidFill>
                <a:effectLst/>
                <a:uLnTx/>
                <a:uFillTx/>
                <a:latin typeface="Comic Sans MS" panose="030F0702030302020204" pitchFamily="66" charset="0"/>
                <a:cs typeface="Calibri" pitchFamily="34" charset="0"/>
              </a:rPr>
              <a:t>SONAMBULISMO</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200" b="1" u="none" strike="noStrike" kern="0" cap="none" spc="0" normalizeH="0" baseline="0" noProof="0" dirty="0">
              <a:ln>
                <a:noFill/>
              </a:ln>
              <a:solidFill>
                <a:srgbClr val="000000"/>
              </a:solidFill>
              <a:effectLst/>
              <a:uLnTx/>
              <a:uFillTx/>
              <a:latin typeface="Comic Sans MS" panose="030F0702030302020204" pitchFamily="66" charset="0"/>
              <a:cs typeface="Calibri"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u="none" strike="noStrike" kern="0" cap="none" spc="0" normalizeH="0" baseline="0" noProof="0" dirty="0">
                <a:ln>
                  <a:noFill/>
                </a:ln>
                <a:solidFill>
                  <a:srgbClr val="000000"/>
                </a:solidFill>
                <a:effectLst/>
                <a:uLnTx/>
                <a:uFillTx/>
                <a:latin typeface="Comic Sans MS" panose="030F0702030302020204" pitchFamily="66" charset="0"/>
                <a:cs typeface="Calibri" pitchFamily="34" charset="0"/>
              </a:rPr>
              <a:t> ÊXTASE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200" b="1" u="none" strike="noStrike" kern="0" cap="none" spc="0" normalizeH="0" baseline="0" noProof="0" dirty="0">
              <a:ln>
                <a:noFill/>
              </a:ln>
              <a:solidFill>
                <a:srgbClr val="000000"/>
              </a:solidFill>
              <a:effectLst/>
              <a:uLnTx/>
              <a:uFillTx/>
              <a:latin typeface="Comic Sans MS" panose="030F0702030302020204" pitchFamily="66" charset="0"/>
              <a:cs typeface="Calibri"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u="none" strike="noStrike" kern="0" cap="none" spc="0" normalizeH="0" baseline="0" noProof="0" dirty="0">
                <a:ln>
                  <a:noFill/>
                </a:ln>
                <a:solidFill>
                  <a:srgbClr val="000000"/>
                </a:solidFill>
                <a:effectLst/>
                <a:uLnTx/>
                <a:uFillTx/>
                <a:latin typeface="Comic Sans MS" panose="030F0702030302020204" pitchFamily="66" charset="0"/>
                <a:cs typeface="Calibri" pitchFamily="34" charset="0"/>
              </a:rPr>
              <a:t>DUPLA VISTA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200" b="1" u="none" strike="noStrike" kern="0" cap="none" spc="0" normalizeH="0" baseline="0" noProof="0" dirty="0">
              <a:ln>
                <a:noFill/>
              </a:ln>
              <a:solidFill>
                <a:srgbClr val="000000"/>
              </a:solidFill>
              <a:effectLst/>
              <a:uLnTx/>
              <a:uFillTx/>
              <a:latin typeface="Comic Sans MS" panose="030F0702030302020204" pitchFamily="66" charset="0"/>
              <a:cs typeface="Calibri"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u="none" strike="noStrike" kern="0" cap="none" spc="0" normalizeH="0" baseline="0" noProof="0" dirty="0">
                <a:ln>
                  <a:noFill/>
                </a:ln>
                <a:solidFill>
                  <a:srgbClr val="000000"/>
                </a:solidFill>
                <a:effectLst/>
                <a:uLnTx/>
                <a:uFillTx/>
                <a:latin typeface="Comic Sans MS" panose="030F0702030302020204" pitchFamily="66" charset="0"/>
                <a:cs typeface="Calibri" pitchFamily="34" charset="0"/>
              </a:rPr>
              <a:t>CATALEPSIA E LETARGIA</a:t>
            </a:r>
            <a:endParaRPr kumimoji="0" lang="en-US" sz="1200" b="1" u="none" strike="noStrike" kern="0" cap="none" spc="0" normalizeH="0" baseline="0" noProof="0" dirty="0">
              <a:ln>
                <a:noFill/>
              </a:ln>
              <a:solidFill>
                <a:srgbClr val="000000"/>
              </a:solidFill>
              <a:effectLst/>
              <a:uLnTx/>
              <a:uFillTx/>
              <a:latin typeface="Comic Sans MS" panose="030F0702030302020204" pitchFamily="66" charset="0"/>
            </a:endParaRPr>
          </a:p>
        </p:txBody>
      </p:sp>
    </p:spTree>
    <p:extLst>
      <p:ext uri="{BB962C8B-B14F-4D97-AF65-F5344CB8AC3E}">
        <p14:creationId xmlns:p14="http://schemas.microsoft.com/office/powerpoint/2010/main" val="42830740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339485" y="1860345"/>
            <a:ext cx="4369826" cy="84035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Acredite ou não, vamos passar cerca de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24 anos (!!!!) da nossa vida dormindo!</a:t>
            </a:r>
          </a:p>
        </p:txBody>
      </p:sp>
      <p:sp>
        <p:nvSpPr>
          <p:cNvPr id="8" name="Rounded Rectangle 7"/>
          <p:cNvSpPr/>
          <p:nvPr/>
        </p:nvSpPr>
        <p:spPr bwMode="auto">
          <a:xfrm>
            <a:off x="3283461" y="2980812"/>
            <a:ext cx="4537896" cy="106444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0" i="0" u="none" strike="noStrike" kern="0" cap="none" spc="0" normalizeH="0" baseline="0" noProof="0" dirty="0">
                <a:ln>
                  <a:noFill/>
                </a:ln>
                <a:solidFill>
                  <a:srgbClr val="FFCAAA">
                    <a:lumMod val="10000"/>
                  </a:srgbClr>
                </a:solidFill>
                <a:effectLst/>
                <a:uLnTx/>
                <a:uFillTx/>
                <a:latin typeface="Calibri" pitchFamily="34" charset="0"/>
                <a:ea typeface="+mn-ea"/>
                <a:cs typeface="Calibri" pitchFamily="34" charset="0"/>
              </a:rPr>
              <a:t> </a:t>
            </a:r>
            <a:r>
              <a:rPr kumimoji="0" lang="en-US" sz="1617"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t>A </a:t>
            </a:r>
            <a:r>
              <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conta</a:t>
            </a:r>
            <a:r>
              <a:rPr kumimoji="0" lang="en-US" sz="1617"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é a seguinte: se dormimos</a:t>
            </a:r>
            <a:r>
              <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8 horas por dia </a:t>
            </a:r>
            <a:r>
              <a:rPr kumimoji="0" lang="en-US" sz="1617"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t>e se a expectativa de vida do brasileiro hoje é de </a:t>
            </a:r>
            <a:r>
              <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73 anos</a:t>
            </a:r>
            <a:r>
              <a:rPr kumimoji="0" lang="en-US" sz="1617"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significa que passamos </a:t>
            </a:r>
            <a:r>
              <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uns 24 anos e 4 meses dormindo</a:t>
            </a:r>
            <a:r>
              <a:rPr kumimoji="0" lang="en-US" sz="1617" b="0"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p>
        </p:txBody>
      </p:sp>
      <p:sp>
        <p:nvSpPr>
          <p:cNvPr id="11" name="Rounded Rectangle 10"/>
          <p:cNvSpPr/>
          <p:nvPr/>
        </p:nvSpPr>
        <p:spPr bwMode="auto">
          <a:xfrm>
            <a:off x="3451532" y="4437421"/>
            <a:ext cx="4369826" cy="142688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O sono liberta parcialmente a alma do corpo.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Dormindo ficamos momentaneamente no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estado em que, de modo permanente, ficamos depois da morte</a:t>
            </a:r>
            <a:r>
              <a:rPr kumimoji="0" lang="en-US" sz="1029"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.”(LE Q - 402-cont.)</a:t>
            </a:r>
            <a:endParaRPr kumimoji="0" lang="en-US" sz="1029" b="1" i="0" u="none" strike="noStrike" kern="0" cap="none" spc="0" normalizeH="0" baseline="0" noProof="0" dirty="0">
              <a:ln>
                <a:noFill/>
              </a:ln>
              <a:solidFill>
                <a:srgbClr val="FEEC94"/>
              </a:solidFill>
              <a:effectLst>
                <a:outerShdw blurRad="38100" dist="38100" dir="2700000" algn="tl">
                  <a:srgbClr val="000000"/>
                </a:outerShdw>
              </a:effectLst>
              <a:uLnTx/>
              <a:uFillTx/>
              <a:latin typeface="Times New Roman"/>
              <a:ea typeface="+mn-ea"/>
              <a:cs typeface="+mn-cs"/>
            </a:endParaRPr>
          </a:p>
        </p:txBody>
      </p:sp>
      <p:pic>
        <p:nvPicPr>
          <p:cNvPr id="9" name="rg_hi" descr="http://t2.gstatic.com/images?q=tbn:ANd9GcQ5xRFuTOET7MuPTCvv18bmighl7Rk21a-NrtZas7f6vjOQNfir"/>
          <p:cNvPicPr/>
          <p:nvPr/>
        </p:nvPicPr>
        <p:blipFill>
          <a:blip r:embed="rId2" cstate="print"/>
          <a:srcRect/>
          <a:stretch>
            <a:fillRect/>
          </a:stretch>
        </p:blipFill>
        <p:spPr bwMode="auto">
          <a:xfrm>
            <a:off x="1322643" y="1972394"/>
            <a:ext cx="1680702" cy="2098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ounded Rectangular Callout 11"/>
          <p:cNvSpPr/>
          <p:nvPr/>
        </p:nvSpPr>
        <p:spPr bwMode="auto">
          <a:xfrm>
            <a:off x="1378667" y="1019994"/>
            <a:ext cx="3025264" cy="672281"/>
          </a:xfrm>
          <a:prstGeom prst="wedgeRoundRectCallout">
            <a:avLst>
              <a:gd name="adj1" fmla="val -32118"/>
              <a:gd name="adj2" fmla="val 82133"/>
              <a:gd name="adj3" fmla="val 16667"/>
            </a:avLst>
          </a:prstGeom>
          <a:solidFill>
            <a:schemeClr val="tx2"/>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Quanto tempo de vida nos passamos dormindo?</a:t>
            </a:r>
          </a:p>
        </p:txBody>
      </p:sp>
      <p:sp>
        <p:nvSpPr>
          <p:cNvPr id="10" name="Rounded Rectangle 9"/>
          <p:cNvSpPr/>
          <p:nvPr/>
        </p:nvSpPr>
        <p:spPr bwMode="auto">
          <a:xfrm>
            <a:off x="1434689" y="4381398"/>
            <a:ext cx="1680702" cy="1064445"/>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24" b="1" i="0" u="none" strike="noStrike" kern="0" cap="none" spc="0" normalizeH="0" baseline="0" noProof="0" dirty="0">
                <a:ln>
                  <a:noFill/>
                </a:ln>
                <a:solidFill>
                  <a:srgbClr val="000000"/>
                </a:solidFill>
                <a:effectLst/>
                <a:uLnTx/>
                <a:uFillTx/>
                <a:latin typeface="Calibri" pitchFamily="34" charset="0"/>
                <a:ea typeface="+mn-ea"/>
                <a:cs typeface="+mn-cs"/>
              </a:rPr>
              <a:t>“Morremos todos os dias”</a:t>
            </a:r>
          </a:p>
        </p:txBody>
      </p:sp>
    </p:spTree>
    <p:extLst>
      <p:ext uri="{BB962C8B-B14F-4D97-AF65-F5344CB8AC3E}">
        <p14:creationId xmlns:p14="http://schemas.microsoft.com/office/powerpoint/2010/main" val="201955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
                                        <p:tgtEl>
                                          <p:spTgt spid="4"/>
                                        </p:tgtEl>
                                      </p:cBhvr>
                                    </p:animEffect>
                                    <p:anim calcmode="lin" valueType="num">
                                      <p:cBhvr>
                                        <p:cTn id="20" dur="400" fill="hold"/>
                                        <p:tgtEl>
                                          <p:spTgt spid="4"/>
                                        </p:tgtEl>
                                        <p:attrNameLst>
                                          <p:attrName>ppt_x</p:attrName>
                                        </p:attrNameLst>
                                      </p:cBhvr>
                                      <p:tavLst>
                                        <p:tav tm="0">
                                          <p:val>
                                            <p:strVal val="#ppt_x"/>
                                          </p:val>
                                        </p:tav>
                                        <p:tav tm="100000">
                                          <p:val>
                                            <p:strVal val="#ppt_x"/>
                                          </p:val>
                                        </p:tav>
                                      </p:tavLst>
                                    </p:anim>
                                    <p:anim calcmode="lin" valueType="num">
                                      <p:cBhvr>
                                        <p:cTn id="21" dur="400" fill="hold"/>
                                        <p:tgtEl>
                                          <p:spTgt spid="4"/>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
                                        <p:tgtEl>
                                          <p:spTgt spid="11"/>
                                        </p:tgtEl>
                                      </p:cBhvr>
                                    </p:animEffect>
                                    <p:anim calcmode="lin" valueType="num">
                                      <p:cBhvr>
                                        <p:cTn id="38" dur="400" fill="hold"/>
                                        <p:tgtEl>
                                          <p:spTgt spid="11"/>
                                        </p:tgtEl>
                                        <p:attrNameLst>
                                          <p:attrName>ppt_x</p:attrName>
                                        </p:attrNameLst>
                                      </p:cBhvr>
                                      <p:tavLst>
                                        <p:tav tm="0">
                                          <p:val>
                                            <p:strVal val="#ppt_x"/>
                                          </p:val>
                                        </p:tav>
                                        <p:tav tm="100000">
                                          <p:val>
                                            <p:strVal val="#ppt_x"/>
                                          </p:val>
                                        </p:tav>
                                      </p:tavLst>
                                    </p:anim>
                                    <p:anim calcmode="lin" valueType="num">
                                      <p:cBhvr>
                                        <p:cTn id="39" dur="400" fill="hold"/>
                                        <p:tgtEl>
                                          <p:spTgt spid="11"/>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to="" calcmode="lin" valueType="num">
                                      <p:cBhvr>
                                        <p:cTn id="46"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955744" y="1916368"/>
            <a:ext cx="3809591" cy="162467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Estudando as propriedades do perispírito, notaremos que ele está em íntimo contato com o corpo físico, molécula-a-molécula, de tal forma que o Espírito terá liberdade completa apenas após a morte do envoltório material.</a:t>
            </a:r>
            <a:r>
              <a:rPr kumimoji="0" lang="en-US" sz="1324" b="1" i="0" u="none" strike="noStrike" kern="0" cap="none" spc="0" normalizeH="0" baseline="0" noProof="0" dirty="0">
                <a:ln>
                  <a:noFill/>
                </a:ln>
                <a:solidFill>
                  <a:srgbClr val="000000"/>
                </a:solidFill>
                <a:effectLst/>
                <a:uLnTx/>
                <a:uFillTx/>
                <a:latin typeface="Times New Roman"/>
                <a:ea typeface="+mn-ea"/>
                <a:cs typeface="+mn-cs"/>
              </a:rPr>
              <a:t> </a:t>
            </a:r>
            <a:endParaRPr kumimoji="0" lang="en-US" sz="1324" b="1"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4" name="Rounded Rectangle 3"/>
          <p:cNvSpPr/>
          <p:nvPr/>
        </p:nvSpPr>
        <p:spPr bwMode="auto">
          <a:xfrm>
            <a:off x="1378667" y="3765140"/>
            <a:ext cx="6442691" cy="201684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srgbClr val="000000"/>
                </a:solidFill>
                <a:effectLst/>
                <a:uLnTx/>
                <a:uFillTx/>
                <a:latin typeface="Calibri" pitchFamily="34" charset="0"/>
                <a:ea typeface="+mn-ea"/>
                <a:cs typeface="+mn-cs"/>
              </a:rPr>
              <a:t>Porém, quando o corpo entra num estado neurofisiológico alterado ("estados alterados de consciência"), como o sono físico, o sonambulismo, o êxtase, o coma, etc., o perispírito tem possibilidade de expandir-se, e o Espírito liberta-se parcialmente do corpo em repouso, mas ainda ligado a este por um "laço" fluídico. </a:t>
            </a:r>
            <a:r>
              <a:rPr kumimoji="0" lang="en-US" sz="1764" b="1" i="0" u="sng" strike="noStrike" kern="0" cap="none" spc="0" normalizeH="0" baseline="0" noProof="0" dirty="0">
                <a:ln>
                  <a:noFill/>
                </a:ln>
                <a:solidFill>
                  <a:srgbClr val="000000"/>
                </a:solidFill>
                <a:effectLst/>
                <a:uLnTx/>
                <a:uFillTx/>
                <a:latin typeface="Calibri" pitchFamily="34" charset="0"/>
                <a:ea typeface="+mn-ea"/>
                <a:cs typeface="+mn-cs"/>
              </a:rPr>
              <a:t>Isso acontece todas noites (ou manhãs), quando dormimos. </a:t>
            </a:r>
          </a:p>
        </p:txBody>
      </p:sp>
      <p:sp>
        <p:nvSpPr>
          <p:cNvPr id="5" name="Title 1"/>
          <p:cNvSpPr>
            <a:spLocks noGrp="1"/>
          </p:cNvSpPr>
          <p:nvPr>
            <p:ph type="title"/>
          </p:nvPr>
        </p:nvSpPr>
        <p:spPr>
          <a:xfrm>
            <a:off x="1490713" y="1076018"/>
            <a:ext cx="6274622" cy="616257"/>
          </a:xfrm>
        </p:spPr>
        <p:style>
          <a:lnRef idx="1">
            <a:schemeClr val="accent1"/>
          </a:lnRef>
          <a:fillRef idx="2">
            <a:schemeClr val="accent1"/>
          </a:fillRef>
          <a:effectRef idx="1">
            <a:schemeClr val="accent1"/>
          </a:effectRef>
          <a:fontRef idx="minor">
            <a:schemeClr val="dk1"/>
          </a:fontRef>
        </p:style>
        <p:txBody>
          <a:bodyPr/>
          <a:lstStyle/>
          <a:p>
            <a:br>
              <a:rPr lang="en-US" sz="2353" dirty="0">
                <a:solidFill>
                  <a:srgbClr val="FFFF99"/>
                </a:solidFill>
              </a:rPr>
            </a:br>
            <a:r>
              <a:rPr lang="en-US" sz="2353" dirty="0">
                <a:solidFill>
                  <a:schemeClr val="bg1">
                    <a:lumMod val="50000"/>
                  </a:schemeClr>
                </a:solidFill>
                <a:effectLst/>
                <a:latin typeface="Calibri" pitchFamily="34" charset="0"/>
                <a:cs typeface="Calibri" pitchFamily="34" charset="0"/>
              </a:rPr>
              <a:t>Fenômenos da Emancipação da Alma</a:t>
            </a:r>
            <a:br>
              <a:rPr lang="en-US" sz="2353" dirty="0">
                <a:solidFill>
                  <a:schemeClr val="bg1">
                    <a:lumMod val="50000"/>
                  </a:schemeClr>
                </a:solidFill>
                <a:effectLst/>
                <a:latin typeface="Calibri" pitchFamily="34" charset="0"/>
                <a:cs typeface="Calibri" pitchFamily="34" charset="0"/>
              </a:rPr>
            </a:br>
            <a:endParaRPr lang="en-US" sz="2353" dirty="0">
              <a:solidFill>
                <a:schemeClr val="bg1">
                  <a:lumMod val="50000"/>
                </a:schemeClr>
              </a:solidFill>
              <a:effectLst/>
              <a:latin typeface="Calibri" pitchFamily="34" charset="0"/>
              <a:cs typeface="Calibri" pitchFamily="34" charset="0"/>
            </a:endParaRPr>
          </a:p>
        </p:txBody>
      </p:sp>
      <p:pic>
        <p:nvPicPr>
          <p:cNvPr id="9" name="rg_hi" descr="http://t2.gstatic.com/images?q=tbn:ANd9GcSSSCWslGjguE16JfEyQiZ7heDUiU7C8lMFJ2URNO4z2t9yF4nP"/>
          <p:cNvPicPr/>
          <p:nvPr/>
        </p:nvPicPr>
        <p:blipFill>
          <a:blip r:embed="rId2" cstate="print"/>
          <a:srcRect/>
          <a:stretch>
            <a:fillRect/>
          </a:stretch>
        </p:blipFill>
        <p:spPr bwMode="auto">
          <a:xfrm>
            <a:off x="1322643" y="1804322"/>
            <a:ext cx="2577077" cy="17798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577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
                                        <p:tgtEl>
                                          <p:spTgt spid="4"/>
                                        </p:tgtEl>
                                      </p:cBhvr>
                                    </p:animEffect>
                                    <p:anim calcmode="lin" valueType="num">
                                      <p:cBhvr>
                                        <p:cTn id="18" dur="400" fill="hold"/>
                                        <p:tgtEl>
                                          <p:spTgt spid="4"/>
                                        </p:tgtEl>
                                        <p:attrNameLst>
                                          <p:attrName>ppt_x</p:attrName>
                                        </p:attrNameLst>
                                      </p:cBhvr>
                                      <p:tavLst>
                                        <p:tav tm="0">
                                          <p:val>
                                            <p:strVal val="#ppt_x"/>
                                          </p:val>
                                        </p:tav>
                                        <p:tav tm="100000">
                                          <p:val>
                                            <p:strVal val="#ppt_x"/>
                                          </p:val>
                                        </p:tav>
                                      </p:tavLst>
                                    </p:anim>
                                    <p:anim calcmode="lin" valueType="num">
                                      <p:cBhvr>
                                        <p:cTn id="19" dur="400" fill="hold"/>
                                        <p:tgtEl>
                                          <p:spTgt spid="4"/>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92547" y="2192396"/>
          <a:ext cx="7857461" cy="22860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86000">
                <a:tc>
                  <a:txBody>
                    <a:bodyPr/>
                    <a:lstStyle/>
                    <a:p>
                      <a:pPr algn="just"/>
                      <a:r>
                        <a:rPr lang="pt-BR" sz="2400" dirty="0"/>
                        <a:t>A incoerência dos sonhos ainda se explica pelas lacunas decorrentes da lembrança incompleta do que nos apareceu no sonho. Tal como um relato ao qual se tivessem truncado frases ou partes de frases ao acaso: os fragmentos restantes, sendo reunidos, perderiam toda significação racional.</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8334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imagesCA8O67HX.jpg"/>
          <p:cNvPicPr>
            <a:picLocks/>
          </p:cNvPicPr>
          <p:nvPr/>
        </p:nvPicPr>
        <p:blipFill>
          <a:blip r:embed="rId2" cstate="print"/>
          <a:stretch>
            <a:fillRect/>
          </a:stretch>
        </p:blipFill>
        <p:spPr>
          <a:xfrm>
            <a:off x="1210596" y="907947"/>
            <a:ext cx="6834856" cy="5154153"/>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pic>
      <p:sp>
        <p:nvSpPr>
          <p:cNvPr id="7" name="Rounded Rectangle 6"/>
          <p:cNvSpPr/>
          <p:nvPr/>
        </p:nvSpPr>
        <p:spPr bwMode="auto">
          <a:xfrm>
            <a:off x="1490712" y="1076017"/>
            <a:ext cx="6330645" cy="1120469"/>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tab pos="2396110" algn="l"/>
              </a:tabLst>
              <a:defRPr/>
            </a:pPr>
            <a:r>
              <a:rPr kumimoji="0" lang="en-US" sz="1617" b="1" i="0" u="none" strike="noStrike" kern="0" cap="none" spc="0" normalizeH="0" baseline="0" noProof="0" dirty="0">
                <a:ln>
                  <a:noFill/>
                </a:ln>
                <a:solidFill>
                  <a:srgbClr val="000000"/>
                </a:solidFill>
                <a:effectLst/>
                <a:uLnTx/>
                <a:uFillTx/>
                <a:latin typeface="Calibri" pitchFamily="34" charset="0"/>
                <a:ea typeface="+mn-ea"/>
                <a:cs typeface="+mn-cs"/>
              </a:rPr>
              <a:t>Nesse momento, o Espírito </a:t>
            </a:r>
            <a:r>
              <a:rPr kumimoji="0" lang="en-US" sz="1617" b="1" i="0" u="sng" strike="noStrike" kern="0" cap="none" spc="0" normalizeH="0" baseline="0" noProof="0" dirty="0">
                <a:ln>
                  <a:noFill/>
                </a:ln>
                <a:solidFill>
                  <a:srgbClr val="000000"/>
                </a:solidFill>
                <a:effectLst/>
                <a:uLnTx/>
                <a:uFillTx/>
                <a:latin typeface="Calibri" pitchFamily="34" charset="0"/>
                <a:ea typeface="+mn-ea"/>
                <a:cs typeface="+mn-cs"/>
              </a:rPr>
              <a:t>procura aquilo que é de seu real interesse</a:t>
            </a:r>
            <a:r>
              <a:rPr kumimoji="0" lang="en-US" sz="1617" b="1" i="0" u="sng" strike="noStrike" kern="0" cap="none" spc="0" normalizeH="0" baseline="0" noProof="0" dirty="0">
                <a:ln>
                  <a:noFill/>
                </a:ln>
                <a:solidFill>
                  <a:srgbClr val="C00000"/>
                </a:solidFill>
                <a:effectLst/>
                <a:uLnTx/>
                <a:uFillTx/>
                <a:latin typeface="Calibri" pitchFamily="34" charset="0"/>
                <a:ea typeface="+mn-ea"/>
                <a:cs typeface="+mn-cs"/>
              </a:rPr>
              <a:t>, com aquilo que mantém maior afinidade ,</a:t>
            </a:r>
            <a:r>
              <a:rPr kumimoji="0" lang="en-US" sz="1617" b="1" i="0" u="sng" strike="noStrike" kern="0" cap="none" spc="0" normalizeH="0" baseline="0" noProof="0" dirty="0">
                <a:ln>
                  <a:noFill/>
                </a:ln>
                <a:solidFill>
                  <a:srgbClr val="000000"/>
                </a:solidFill>
                <a:effectLst/>
                <a:uLnTx/>
                <a:uFillTx/>
                <a:latin typeface="Calibri" pitchFamily="34" charset="0"/>
                <a:ea typeface="+mn-ea"/>
                <a:cs typeface="+mn-cs"/>
              </a:rPr>
              <a:t> </a:t>
            </a:r>
            <a:r>
              <a:rPr kumimoji="0" lang="en-US" sz="1617" b="1" i="0" u="none" strike="noStrike" kern="0" cap="none" spc="0" normalizeH="0" baseline="0" noProof="0" dirty="0">
                <a:ln>
                  <a:noFill/>
                </a:ln>
                <a:solidFill>
                  <a:srgbClr val="000000"/>
                </a:solidFill>
                <a:effectLst/>
                <a:uLnTx/>
                <a:uFillTx/>
                <a:latin typeface="Calibri" pitchFamily="34" charset="0"/>
                <a:ea typeface="+mn-ea"/>
                <a:cs typeface="+mn-cs"/>
              </a:rPr>
              <a:t>freqüentando ambientes materiais ou espirituais correspondentes. Esse fenômeno chama-se emancipação da alma (desdobramento)</a:t>
            </a:r>
          </a:p>
        </p:txBody>
      </p:sp>
      <p:sp>
        <p:nvSpPr>
          <p:cNvPr id="10" name="Rounded Rectangle 9"/>
          <p:cNvSpPr/>
          <p:nvPr/>
        </p:nvSpPr>
        <p:spPr bwMode="auto">
          <a:xfrm>
            <a:off x="5636446" y="4045258"/>
            <a:ext cx="2184913" cy="123251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rPr>
              <a:t>Este é Luís, que, desligado do corpo pela influência do sono, vem afagar o dinheiro que lhe nutre as paixões.</a:t>
            </a:r>
            <a:endPar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endParaRPr>
          </a:p>
        </p:txBody>
      </p:sp>
      <p:sp>
        <p:nvSpPr>
          <p:cNvPr id="12" name="Cloud Callout 11"/>
          <p:cNvSpPr/>
          <p:nvPr/>
        </p:nvSpPr>
        <p:spPr bwMode="auto">
          <a:xfrm>
            <a:off x="5020187" y="2364557"/>
            <a:ext cx="2745147" cy="1344562"/>
          </a:xfrm>
          <a:prstGeom prst="cloudCallout">
            <a:avLst>
              <a:gd name="adj1" fmla="val -62568"/>
              <a:gd name="adj2" fmla="val 26507"/>
            </a:avLst>
          </a:prstGeom>
          <a:solidFill>
            <a:srgbClr val="9BBCFF"/>
          </a:solidFill>
          <a:ln w="9525"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2206" b="0" i="0" u="none" strike="noStrike" kern="0" cap="none" spc="0" normalizeH="0" baseline="0" noProof="0" dirty="0">
              <a:ln>
                <a:noFill/>
              </a:ln>
              <a:solidFill>
                <a:sysClr val="windowText" lastClr="000000"/>
              </a:solidFill>
              <a:effectLst/>
              <a:uLnTx/>
              <a:uFillTx/>
              <a:latin typeface="Times New Roman" pitchFamily="18" charset="0"/>
              <a:ea typeface="+mn-ea"/>
              <a:cs typeface="+mn-cs"/>
            </a:endParaRPr>
          </a:p>
        </p:txBody>
      </p:sp>
      <p:pic>
        <p:nvPicPr>
          <p:cNvPr id="4" name="Picture 3" descr="C:\Users\Clea\Documents\ATT12.gif"/>
          <p:cNvPicPr/>
          <p:nvPr/>
        </p:nvPicPr>
        <p:blipFill>
          <a:blip r:embed="rId3" cstate="print"/>
          <a:srcRect/>
          <a:stretch>
            <a:fillRect/>
          </a:stretch>
        </p:blipFill>
        <p:spPr bwMode="auto">
          <a:xfrm>
            <a:off x="5300306" y="2476602"/>
            <a:ext cx="2296960" cy="1120469"/>
          </a:xfrm>
          <a:prstGeom prst="ellipse">
            <a:avLst/>
          </a:prstGeom>
          <a:ln>
            <a:noFill/>
          </a:ln>
          <a:effectLst>
            <a:softEdge rad="112500"/>
          </a:effectLst>
        </p:spPr>
      </p:pic>
    </p:spTree>
    <p:extLst>
      <p:ext uri="{BB962C8B-B14F-4D97-AF65-F5344CB8AC3E}">
        <p14:creationId xmlns:p14="http://schemas.microsoft.com/office/powerpoint/2010/main" val="1026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737" y="1076018"/>
            <a:ext cx="6050528" cy="524052"/>
          </a:xfrm>
        </p:spPr>
        <p:style>
          <a:lnRef idx="1">
            <a:schemeClr val="accent1"/>
          </a:lnRef>
          <a:fillRef idx="2">
            <a:schemeClr val="accent1"/>
          </a:fillRef>
          <a:effectRef idx="1">
            <a:schemeClr val="accent1"/>
          </a:effectRef>
          <a:fontRef idx="minor">
            <a:schemeClr val="dk1"/>
          </a:fontRef>
        </p:style>
        <p:txBody>
          <a:bodyPr/>
          <a:lstStyle/>
          <a:p>
            <a:br>
              <a:rPr lang="en-US" sz="2353" dirty="0">
                <a:solidFill>
                  <a:srgbClr val="FFFF99"/>
                </a:solidFill>
              </a:rPr>
            </a:br>
            <a:r>
              <a:rPr lang="pt-BR" sz="2353" dirty="0">
                <a:solidFill>
                  <a:srgbClr val="000000"/>
                </a:solidFill>
                <a:effectLst/>
                <a:latin typeface="Calibri" pitchFamily="34" charset="0"/>
                <a:cs typeface="Calibri" pitchFamily="34" charset="0"/>
              </a:rPr>
              <a:t>Fenômenos</a:t>
            </a:r>
            <a:r>
              <a:rPr lang="en-US" sz="2353" dirty="0">
                <a:solidFill>
                  <a:srgbClr val="000000"/>
                </a:solidFill>
                <a:effectLst/>
                <a:latin typeface="Calibri" pitchFamily="34" charset="0"/>
                <a:cs typeface="Calibri" pitchFamily="34" charset="0"/>
              </a:rPr>
              <a:t> da </a:t>
            </a:r>
            <a:r>
              <a:rPr lang="pt-BR" sz="2353" dirty="0">
                <a:solidFill>
                  <a:srgbClr val="000000"/>
                </a:solidFill>
                <a:effectLst/>
                <a:latin typeface="Calibri" pitchFamily="34" charset="0"/>
                <a:cs typeface="Calibri" pitchFamily="34" charset="0"/>
              </a:rPr>
              <a:t>Emancipação</a:t>
            </a:r>
            <a:r>
              <a:rPr lang="en-US" sz="2353" dirty="0">
                <a:solidFill>
                  <a:srgbClr val="000000"/>
                </a:solidFill>
                <a:effectLst/>
                <a:latin typeface="Calibri" pitchFamily="34" charset="0"/>
                <a:cs typeface="Calibri" pitchFamily="34" charset="0"/>
              </a:rPr>
              <a:t> da Alma</a:t>
            </a:r>
            <a:br>
              <a:rPr lang="en-US" sz="2353" dirty="0">
                <a:solidFill>
                  <a:srgbClr val="FFFF99"/>
                </a:solidFill>
                <a:latin typeface="Calibri" pitchFamily="34" charset="0"/>
                <a:cs typeface="Calibri" pitchFamily="34" charset="0"/>
              </a:rPr>
            </a:br>
            <a:endParaRPr lang="en-US" sz="2353" dirty="0">
              <a:latin typeface="Calibri" pitchFamily="34" charset="0"/>
              <a:cs typeface="Calibri" pitchFamily="34" charset="0"/>
            </a:endParaRPr>
          </a:p>
        </p:txBody>
      </p:sp>
      <p:sp>
        <p:nvSpPr>
          <p:cNvPr id="3" name="Content Placeholder 2"/>
          <p:cNvSpPr>
            <a:spLocks noGrp="1"/>
          </p:cNvSpPr>
          <p:nvPr>
            <p:ph idx="1"/>
          </p:nvPr>
        </p:nvSpPr>
        <p:spPr>
          <a:xfrm>
            <a:off x="1210597" y="1804321"/>
            <a:ext cx="6722809" cy="4257779"/>
          </a:xfrm>
          <a:ln>
            <a:solidFill>
              <a:srgbClr val="000000"/>
            </a:solidFill>
          </a:ln>
        </p:spPr>
        <p:style>
          <a:lnRef idx="1">
            <a:schemeClr val="accent1"/>
          </a:lnRef>
          <a:fillRef idx="2">
            <a:schemeClr val="accent1"/>
          </a:fillRef>
          <a:effectRef idx="1">
            <a:schemeClr val="accent1"/>
          </a:effectRef>
          <a:fontRef idx="minor">
            <a:schemeClr val="dk1"/>
          </a:fontRef>
        </p:style>
        <p:txBody>
          <a:bodyPr/>
          <a:lstStyle/>
          <a:p>
            <a:pPr algn="ctr"/>
            <a:r>
              <a:rPr lang="en-US" sz="1617" b="1" dirty="0">
                <a:solidFill>
                  <a:srgbClr val="C00000"/>
                </a:solidFill>
                <a:effectLst/>
                <a:latin typeface="Calibri" pitchFamily="34" charset="0"/>
                <a:cs typeface="Calibri" pitchFamily="34" charset="0"/>
              </a:rPr>
              <a:t>LE Q - 401 – Durante o </a:t>
            </a:r>
            <a:r>
              <a:rPr lang="pt-BR" sz="1617" b="1" dirty="0">
                <a:solidFill>
                  <a:srgbClr val="C00000"/>
                </a:solidFill>
                <a:effectLst/>
                <a:latin typeface="Calibri" pitchFamily="34" charset="0"/>
                <a:cs typeface="Calibri" pitchFamily="34" charset="0"/>
              </a:rPr>
              <a:t>sono</a:t>
            </a:r>
            <a:r>
              <a:rPr lang="en-US" sz="1617" b="1" dirty="0">
                <a:solidFill>
                  <a:srgbClr val="C00000"/>
                </a:solidFill>
                <a:effectLst/>
                <a:latin typeface="Calibri" pitchFamily="34" charset="0"/>
                <a:cs typeface="Calibri" pitchFamily="34" charset="0"/>
              </a:rPr>
              <a:t> a alma repousa com o corpo?</a:t>
            </a:r>
          </a:p>
          <a:p>
            <a:pPr algn="r"/>
            <a:endParaRPr lang="en-US" sz="1471" b="1" dirty="0">
              <a:solidFill>
                <a:schemeClr val="bg1">
                  <a:lumMod val="50000"/>
                </a:schemeClr>
              </a:solidFill>
              <a:effectLst/>
              <a:latin typeface="Calibri" pitchFamily="34" charset="0"/>
              <a:cs typeface="Calibri" pitchFamily="34" charset="0"/>
            </a:endParaRPr>
          </a:p>
          <a:p>
            <a:pPr algn="r"/>
            <a:endParaRPr lang="en-US" sz="1471" b="1" dirty="0">
              <a:solidFill>
                <a:schemeClr val="bg1">
                  <a:lumMod val="50000"/>
                </a:schemeClr>
              </a:solidFill>
              <a:effectLst/>
              <a:latin typeface="Calibri" pitchFamily="34" charset="0"/>
              <a:cs typeface="Calibri" pitchFamily="34" charset="0"/>
            </a:endParaRPr>
          </a:p>
          <a:p>
            <a:pPr algn="r"/>
            <a:endParaRPr lang="en-US" sz="1471" b="1" dirty="0">
              <a:solidFill>
                <a:schemeClr val="bg1">
                  <a:lumMod val="50000"/>
                </a:schemeClr>
              </a:solidFill>
              <a:effectLst/>
              <a:latin typeface="Calibri" pitchFamily="34" charset="0"/>
              <a:cs typeface="Calibri" pitchFamily="34" charset="0"/>
            </a:endParaRPr>
          </a:p>
          <a:p>
            <a:pPr algn="r"/>
            <a:endParaRPr lang="en-US" sz="1471" b="1" dirty="0">
              <a:solidFill>
                <a:schemeClr val="bg1">
                  <a:lumMod val="50000"/>
                </a:schemeClr>
              </a:solidFill>
              <a:effectLst/>
              <a:latin typeface="Calibri" pitchFamily="34" charset="0"/>
              <a:cs typeface="Calibri" pitchFamily="34" charset="0"/>
            </a:endParaRPr>
          </a:p>
          <a:p>
            <a:pPr algn="r"/>
            <a:endParaRPr lang="en-US" sz="1471" b="1" dirty="0">
              <a:solidFill>
                <a:schemeClr val="bg1">
                  <a:lumMod val="50000"/>
                </a:schemeClr>
              </a:solidFill>
              <a:effectLst/>
              <a:latin typeface="Calibri" pitchFamily="34" charset="0"/>
              <a:cs typeface="Calibri" pitchFamily="34" charset="0"/>
            </a:endParaRPr>
          </a:p>
          <a:p>
            <a:pPr algn="r"/>
            <a:endParaRPr lang="en-US" sz="1471" b="1" dirty="0">
              <a:solidFill>
                <a:schemeClr val="bg1">
                  <a:lumMod val="50000"/>
                </a:schemeClr>
              </a:solidFill>
              <a:effectLst/>
              <a:latin typeface="Calibri" pitchFamily="34" charset="0"/>
              <a:cs typeface="Calibri" pitchFamily="34" charset="0"/>
            </a:endParaRPr>
          </a:p>
          <a:p>
            <a:pPr algn="r"/>
            <a:r>
              <a:rPr lang="en-US" sz="1471" b="1" dirty="0">
                <a:solidFill>
                  <a:schemeClr val="bg1">
                    <a:lumMod val="50000"/>
                  </a:schemeClr>
                </a:solidFill>
                <a:effectLst/>
                <a:latin typeface="Calibri" pitchFamily="34" charset="0"/>
                <a:cs typeface="Calibri" pitchFamily="34" charset="0"/>
              </a:rPr>
              <a:t>                                      </a:t>
            </a:r>
            <a:endParaRPr lang="en-US" sz="735" b="1" dirty="0">
              <a:solidFill>
                <a:schemeClr val="bg1">
                  <a:lumMod val="50000"/>
                </a:schemeClr>
              </a:solidFill>
              <a:effectLst/>
              <a:latin typeface="Calibri" pitchFamily="34" charset="0"/>
              <a:cs typeface="Calibri" pitchFamily="34" charset="0"/>
            </a:endParaRPr>
          </a:p>
          <a:p>
            <a:pPr algn="ctr">
              <a:buNone/>
            </a:pPr>
            <a:r>
              <a:rPr lang="en-US" sz="1617" b="1" dirty="0">
                <a:solidFill>
                  <a:srgbClr val="C00000"/>
                </a:solidFill>
                <a:effectLst/>
                <a:latin typeface="Calibri" pitchFamily="34" charset="0"/>
                <a:cs typeface="Calibri" pitchFamily="34" charset="0"/>
              </a:rPr>
              <a:t>LE Q - 402 – Como podemos avaliar  a  liberdade do Espírito durante o sono?</a:t>
            </a:r>
          </a:p>
          <a:p>
            <a:pPr algn="ctr"/>
            <a:r>
              <a:rPr lang="pt-BR" sz="1471" b="1" dirty="0">
                <a:solidFill>
                  <a:schemeClr val="bg1">
                    <a:lumMod val="50000"/>
                  </a:schemeClr>
                </a:solidFill>
                <a:latin typeface="Calibri" pitchFamily="34" charset="0"/>
                <a:cs typeface="Calibri" pitchFamily="34" charset="0"/>
              </a:rPr>
              <a:t> </a:t>
            </a:r>
            <a:endParaRPr lang="en-US" sz="1471" b="1" dirty="0">
              <a:solidFill>
                <a:srgbClr val="FFFF99"/>
              </a:solidFill>
              <a:latin typeface="Calibri" pitchFamily="34" charset="0"/>
              <a:cs typeface="Calibri" pitchFamily="34" charset="0"/>
            </a:endParaRPr>
          </a:p>
        </p:txBody>
      </p:sp>
      <p:pic>
        <p:nvPicPr>
          <p:cNvPr id="4" name="Picture 3" descr="SONO2.jpg"/>
          <p:cNvPicPr/>
          <p:nvPr/>
        </p:nvPicPr>
        <p:blipFill>
          <a:blip r:embed="rId2" cstate="print"/>
          <a:stretch>
            <a:fillRect/>
          </a:stretch>
        </p:blipFill>
        <p:spPr>
          <a:xfrm>
            <a:off x="1490713" y="2252509"/>
            <a:ext cx="1736726" cy="1400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ounded Rectangle 4"/>
          <p:cNvSpPr/>
          <p:nvPr/>
        </p:nvSpPr>
        <p:spPr bwMode="auto">
          <a:xfrm>
            <a:off x="3451532" y="2252508"/>
            <a:ext cx="4201755" cy="1568655"/>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“Não</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O Espírito jamais fica inativo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1471" b="1" i="0" u="none" strike="noStrike" kern="0" cap="none" spc="0" normalizeH="0" baseline="0" noProof="0" dirty="0" err="1">
                <a:ln>
                  <a:noFill/>
                </a:ln>
                <a:solidFill>
                  <a:srgbClr val="000000"/>
                </a:solidFill>
                <a:effectLst/>
                <a:uLnTx/>
                <a:uFillTx/>
                <a:latin typeface="Calibri" pitchFamily="34" charset="0"/>
                <a:ea typeface="+mn-ea"/>
                <a:cs typeface="Calibri" pitchFamily="34" charset="0"/>
              </a:rPr>
              <a:t>durante</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o sono os laços que o prendem ao corpo se afrouxam e, desde que o corpo dele não necessita, ele percorre o espaço e entra em relação mais direta com outros Espíritos.”</a:t>
            </a:r>
          </a:p>
        </p:txBody>
      </p:sp>
      <p:sp>
        <p:nvSpPr>
          <p:cNvPr id="6" name="Rounded Rectangle 5"/>
          <p:cNvSpPr/>
          <p:nvPr/>
        </p:nvSpPr>
        <p:spPr bwMode="auto">
          <a:xfrm>
            <a:off x="1490712" y="4325374"/>
            <a:ext cx="6330645" cy="162467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Podemos avaliar a liberdade do Espírito durante o  sono, </a:t>
            </a:r>
            <a:r>
              <a:rPr kumimoji="0" lang="pt-BR" sz="1471"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pelos sonhos</a:t>
            </a: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Quando o corpo repousa, o Espírito tem mais condições de exercer   seus dons, tem mais faculdades do que em vigília; tem a lembrança  do passado e algumas vezes a previsão do futuro;adquire mais poder e pode entrar em comunicação  com outros Espíritos, visitas aos domicílios, recados para terceiros, premonições, trabalhos mediúnicos.</a:t>
            </a:r>
            <a:endPar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4690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attrNameLst>
                                          <p:attrName/>
                                        </p:attrNameLst>
                                      </p:cBhvr>
                                    </p:anim>
                                  </p:childTnLst>
                                </p:cTn>
                              </p:par>
                              <p:par>
                                <p:cTn id="15" presetID="4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
                                        <p:tgtEl>
                                          <p:spTgt spid="5"/>
                                        </p:tgtEl>
                                      </p:cBhvr>
                                    </p:animEffect>
                                    <p:anim calcmode="lin" valueType="num">
                                      <p:cBhvr>
                                        <p:cTn id="18" dur="400" fill="hold"/>
                                        <p:tgtEl>
                                          <p:spTgt spid="5"/>
                                        </p:tgtEl>
                                        <p:attrNameLst>
                                          <p:attrName>ppt_x</p:attrName>
                                        </p:attrNameLst>
                                      </p:cBhvr>
                                      <p:tavLst>
                                        <p:tav tm="0">
                                          <p:val>
                                            <p:strVal val="#ppt_x"/>
                                          </p:val>
                                        </p:tav>
                                        <p:tav tm="100000">
                                          <p:val>
                                            <p:strVal val="#ppt_x"/>
                                          </p:val>
                                        </p:tav>
                                      </p:tavLst>
                                    </p:anim>
                                    <p:anim calcmode="lin" valueType="num">
                                      <p:cBhvr>
                                        <p:cTn id="19" dur="400" fill="hold"/>
                                        <p:tgtEl>
                                          <p:spTgt spid="5"/>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
                                        <p:tgtEl>
                                          <p:spTgt spid="3">
                                            <p:txEl>
                                              <p:pRg st="7" end="7"/>
                                            </p:txEl>
                                          </p:spTgt>
                                        </p:tgtEl>
                                      </p:cBhvr>
                                    </p:animEffect>
                                    <p:anim calcmode="lin" valueType="num">
                                      <p:cBhvr>
                                        <p:cTn id="27"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1" presetID="43"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
                                        <p:tgtEl>
                                          <p:spTgt spid="3">
                                            <p:txEl>
                                              <p:pRg st="8" end="8"/>
                                            </p:txEl>
                                          </p:spTgt>
                                        </p:tgtEl>
                                      </p:cBhvr>
                                    </p:animEffect>
                                    <p:anim calcmode="lin" valueType="num">
                                      <p:cBhvr>
                                        <p:cTn id="34"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
                                        <p:tgtEl>
                                          <p:spTgt spid="6"/>
                                        </p:tgtEl>
                                      </p:cBhvr>
                                    </p:animEffect>
                                    <p:anim calcmode="lin" valueType="num">
                                      <p:cBhvr>
                                        <p:cTn id="43" dur="400" fill="hold"/>
                                        <p:tgtEl>
                                          <p:spTgt spid="6"/>
                                        </p:tgtEl>
                                        <p:attrNameLst>
                                          <p:attrName>ppt_x</p:attrName>
                                        </p:attrNameLst>
                                      </p:cBhvr>
                                      <p:tavLst>
                                        <p:tav tm="0">
                                          <p:val>
                                            <p:strVal val="#ppt_x"/>
                                          </p:val>
                                        </p:tav>
                                        <p:tav tm="100000">
                                          <p:val>
                                            <p:strVal val="#ppt_x"/>
                                          </p:val>
                                        </p:tav>
                                      </p:tavLst>
                                    </p:anim>
                                    <p:anim calcmode="lin" valueType="num">
                                      <p:cBhvr>
                                        <p:cTn id="44" dur="400" fill="hold"/>
                                        <p:tgtEl>
                                          <p:spTgt spid="6"/>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644" y="1804323"/>
            <a:ext cx="6498715" cy="4033685"/>
          </a:xfrm>
        </p:spPr>
        <p:style>
          <a:lnRef idx="1">
            <a:schemeClr val="accent1"/>
          </a:lnRef>
          <a:fillRef idx="2">
            <a:schemeClr val="accent1"/>
          </a:fillRef>
          <a:effectRef idx="1">
            <a:schemeClr val="accent1"/>
          </a:effectRef>
          <a:fontRef idx="minor">
            <a:schemeClr val="dk1"/>
          </a:fontRef>
        </p:style>
        <p:txBody>
          <a:bodyPr/>
          <a:lstStyle/>
          <a:p>
            <a:pPr algn="ctr"/>
            <a:r>
              <a:rPr lang="pt-BR" sz="1471" b="1" dirty="0">
                <a:solidFill>
                  <a:srgbClr val="C00000"/>
                </a:solidFill>
                <a:effectLst/>
                <a:latin typeface="Calibri" pitchFamily="34" charset="0"/>
                <a:cs typeface="Calibri" pitchFamily="34" charset="0"/>
              </a:rPr>
              <a:t>407 - O sono completo é necessário para a emancipação do Espírito?</a:t>
            </a:r>
            <a:endParaRPr lang="pt-BR" sz="735" b="1" dirty="0">
              <a:solidFill>
                <a:srgbClr val="000000"/>
              </a:solidFill>
              <a:effectLst/>
              <a:latin typeface="Calibri" pitchFamily="34" charset="0"/>
              <a:cs typeface="Calibri" pitchFamily="34" charset="0"/>
            </a:endParaRPr>
          </a:p>
          <a:p>
            <a:pPr algn="r"/>
            <a:endParaRPr lang="pt-BR" sz="1471" b="1" dirty="0">
              <a:solidFill>
                <a:srgbClr val="000000"/>
              </a:solidFill>
              <a:effectLst/>
              <a:latin typeface="Calibri" pitchFamily="34" charset="0"/>
              <a:cs typeface="Calibri" pitchFamily="34" charset="0"/>
            </a:endParaRPr>
          </a:p>
          <a:p>
            <a:pPr algn="r"/>
            <a:endParaRPr lang="pt-BR" sz="1471" b="1" dirty="0">
              <a:solidFill>
                <a:srgbClr val="000000"/>
              </a:solidFill>
              <a:effectLst/>
              <a:latin typeface="Calibri" pitchFamily="34" charset="0"/>
              <a:cs typeface="Calibri" pitchFamily="34" charset="0"/>
            </a:endParaRPr>
          </a:p>
          <a:p>
            <a:pPr algn="r"/>
            <a:endParaRPr lang="pt-BR" sz="1471" b="1" dirty="0">
              <a:solidFill>
                <a:srgbClr val="000000"/>
              </a:solidFill>
              <a:effectLst/>
              <a:latin typeface="Calibri" pitchFamily="34" charset="0"/>
              <a:cs typeface="Calibri" pitchFamily="34" charset="0"/>
            </a:endParaRPr>
          </a:p>
          <a:p>
            <a:pPr algn="r"/>
            <a:endParaRPr lang="pt-BR" sz="1471" b="1" dirty="0">
              <a:solidFill>
                <a:srgbClr val="000000"/>
              </a:solidFill>
              <a:effectLst/>
              <a:latin typeface="Calibri" pitchFamily="34" charset="0"/>
              <a:cs typeface="Calibri" pitchFamily="34" charset="0"/>
            </a:endParaRPr>
          </a:p>
          <a:p>
            <a:pPr algn="r"/>
            <a:endParaRPr lang="pt-BR" sz="1471" b="1" dirty="0">
              <a:solidFill>
                <a:srgbClr val="000000"/>
              </a:solidFill>
              <a:effectLst/>
              <a:latin typeface="Calibri" pitchFamily="34" charset="0"/>
              <a:cs typeface="Calibri" pitchFamily="34" charset="0"/>
            </a:endParaRPr>
          </a:p>
          <a:p>
            <a:pPr algn="r"/>
            <a:endParaRPr lang="pt-BR" sz="1471" b="1" dirty="0">
              <a:solidFill>
                <a:srgbClr val="000000"/>
              </a:solidFill>
              <a:effectLst/>
              <a:latin typeface="Calibri" pitchFamily="34" charset="0"/>
              <a:cs typeface="Calibri" pitchFamily="34" charset="0"/>
            </a:endParaRPr>
          </a:p>
          <a:p>
            <a:pPr algn="r"/>
            <a:endParaRPr lang="pt-BR" sz="1471" b="1" dirty="0">
              <a:solidFill>
                <a:srgbClr val="000000"/>
              </a:solidFill>
              <a:effectLst/>
              <a:latin typeface="Calibri" pitchFamily="34" charset="0"/>
              <a:cs typeface="Calibri" pitchFamily="34" charset="0"/>
            </a:endParaRPr>
          </a:p>
          <a:p>
            <a:pPr algn="r"/>
            <a:endParaRPr lang="pt-BR" sz="1177" b="1" dirty="0">
              <a:solidFill>
                <a:srgbClr val="000000"/>
              </a:solidFill>
              <a:effectLst/>
              <a:latin typeface="Calibri" pitchFamily="34" charset="0"/>
              <a:cs typeface="Calibri" pitchFamily="34" charset="0"/>
            </a:endParaRPr>
          </a:p>
          <a:p>
            <a:pPr algn="ctr"/>
            <a:r>
              <a:rPr lang="pt-BR" sz="1471" b="1" dirty="0">
                <a:solidFill>
                  <a:srgbClr val="C00000"/>
                </a:solidFill>
                <a:effectLst/>
                <a:latin typeface="Calibri" pitchFamily="34" charset="0"/>
                <a:cs typeface="Calibri" pitchFamily="34" charset="0"/>
              </a:rPr>
              <a:t>412 - A atividade do Espírito durante o repouso ou o sono do corpo pode fazer com que o corpo sinta cansaço?</a:t>
            </a:r>
          </a:p>
          <a:p>
            <a:pPr algn="ctr"/>
            <a:endParaRPr lang="pt-BR" sz="735" b="1" dirty="0">
              <a:solidFill>
                <a:srgbClr val="C00000"/>
              </a:solidFill>
              <a:effectLst/>
              <a:latin typeface="Calibri" pitchFamily="34" charset="0"/>
              <a:cs typeface="Calibri" pitchFamily="34" charset="0"/>
            </a:endParaRPr>
          </a:p>
          <a:p>
            <a:pPr algn="ctr"/>
            <a:r>
              <a:rPr lang="pt-BR" sz="1471" b="1" dirty="0">
                <a:solidFill>
                  <a:srgbClr val="000000"/>
                </a:solidFill>
                <a:effectLst/>
              </a:rPr>
              <a:t>– </a:t>
            </a:r>
            <a:r>
              <a:rPr lang="pt-BR" sz="1471" b="1" dirty="0">
                <a:solidFill>
                  <a:srgbClr val="000000"/>
                </a:solidFill>
                <a:effectLst/>
                <a:latin typeface="Calibri" pitchFamily="34" charset="0"/>
                <a:cs typeface="Calibri" pitchFamily="34" charset="0"/>
              </a:rPr>
              <a:t>Sim, pode. O Espírito está preso ao corpo, assim como um balão cativo a um poste. Da mesma forma que as agitações do balão abalam o poste, a atividade do Espírito reage sobre o corpo e pode fazer com que </a:t>
            </a:r>
            <a:r>
              <a:rPr lang="en-US" sz="1471" b="1" dirty="0">
                <a:solidFill>
                  <a:srgbClr val="000000"/>
                </a:solidFill>
                <a:effectLst/>
                <a:latin typeface="Calibri" pitchFamily="34" charset="0"/>
                <a:cs typeface="Calibri" pitchFamily="34" charset="0"/>
              </a:rPr>
              <a:t>se sinta cansado.</a:t>
            </a:r>
          </a:p>
          <a:p>
            <a:pPr algn="ctr"/>
            <a:endParaRPr lang="en-US" sz="1471" dirty="0">
              <a:effectLst>
                <a:outerShdw blurRad="38100" dist="38100" dir="2700000" algn="tl">
                  <a:srgbClr val="000000">
                    <a:alpha val="43137"/>
                  </a:srgbClr>
                </a:outerShdw>
              </a:effectLst>
              <a:latin typeface="Calibri" pitchFamily="34" charset="0"/>
              <a:cs typeface="Calibri" pitchFamily="34" charset="0"/>
            </a:endParaRPr>
          </a:p>
        </p:txBody>
      </p:sp>
      <p:sp>
        <p:nvSpPr>
          <p:cNvPr id="5" name="Title 1"/>
          <p:cNvSpPr>
            <a:spLocks noGrp="1"/>
          </p:cNvSpPr>
          <p:nvPr>
            <p:ph type="title"/>
          </p:nvPr>
        </p:nvSpPr>
        <p:spPr>
          <a:xfrm>
            <a:off x="1546737" y="1076018"/>
            <a:ext cx="6050528" cy="524052"/>
          </a:xfrm>
        </p:spPr>
        <p:style>
          <a:lnRef idx="1">
            <a:schemeClr val="accent1"/>
          </a:lnRef>
          <a:fillRef idx="2">
            <a:schemeClr val="accent1"/>
          </a:fillRef>
          <a:effectRef idx="1">
            <a:schemeClr val="accent1"/>
          </a:effectRef>
          <a:fontRef idx="minor">
            <a:schemeClr val="dk1"/>
          </a:fontRef>
        </p:style>
        <p:txBody>
          <a:bodyPr/>
          <a:lstStyle/>
          <a:p>
            <a:br>
              <a:rPr lang="en-US" sz="2353" dirty="0">
                <a:solidFill>
                  <a:srgbClr val="FFFF99"/>
                </a:solidFill>
              </a:rPr>
            </a:br>
            <a:r>
              <a:rPr lang="en-US" sz="2353" dirty="0">
                <a:solidFill>
                  <a:srgbClr val="000000"/>
                </a:solidFill>
                <a:effectLst/>
                <a:latin typeface="Calibri" pitchFamily="34" charset="0"/>
                <a:cs typeface="Calibri" pitchFamily="34" charset="0"/>
              </a:rPr>
              <a:t>Fenômenos da Emancipação da Alma</a:t>
            </a:r>
            <a:br>
              <a:rPr lang="en-US" sz="2353" dirty="0">
                <a:solidFill>
                  <a:srgbClr val="FFFF99"/>
                </a:solidFill>
              </a:rPr>
            </a:br>
            <a:endParaRPr lang="en-US" sz="2353" dirty="0"/>
          </a:p>
        </p:txBody>
      </p:sp>
      <p:pic>
        <p:nvPicPr>
          <p:cNvPr id="6" name="Content Placeholder 4" descr="imagesCATHTNKP.jpg"/>
          <p:cNvPicPr>
            <a:picLocks noChangeAspect="1"/>
          </p:cNvPicPr>
          <p:nvPr/>
        </p:nvPicPr>
        <p:blipFill>
          <a:blip r:embed="rId2" cstate="print"/>
          <a:stretch>
            <a:fillRect/>
          </a:stretch>
        </p:blipFill>
        <p:spPr bwMode="auto">
          <a:xfrm>
            <a:off x="1602760" y="2420579"/>
            <a:ext cx="2072867" cy="1515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4067791" y="2308535"/>
            <a:ext cx="3659078" cy="190308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Não; o Espírito recobra sua liberdade quando os sentidos se entorpecem.  Ele se aproveita, para se emancipar, de todos os momentos de  repouso que o corpo lhe concede. É assim que a sonolência, ou um simples entorpecimento dos sentidos,apresenta muitas vezes as mesmas imagens do sono.</a:t>
            </a:r>
            <a:endParaRPr kumimoji="0" lang="en-US" sz="1471" b="0" i="0" u="none" strike="noStrike" kern="0" cap="none" spc="0" normalizeH="0" baseline="0" noProof="0" dirty="0">
              <a:ln>
                <a:noFill/>
              </a:ln>
              <a:solidFill>
                <a:sysClr val="windowText" lastClr="000000"/>
              </a:solidFill>
              <a:effectLst/>
              <a:uLnTx/>
              <a:uFillTx/>
              <a:latin typeface="Times New Roman"/>
              <a:ea typeface="+mn-ea"/>
              <a:cs typeface="+mn-cs"/>
            </a:endParaRPr>
          </a:p>
        </p:txBody>
      </p:sp>
    </p:spTree>
    <p:extLst>
      <p:ext uri="{BB962C8B-B14F-4D97-AF65-F5344CB8AC3E}">
        <p14:creationId xmlns:p14="http://schemas.microsoft.com/office/powerpoint/2010/main" val="342533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00"/>
                                        <p:tgtEl>
                                          <p:spTgt spid="8">
                                            <p:txEl>
                                              <p:pRg st="0" end="0"/>
                                            </p:txEl>
                                          </p:spTgt>
                                        </p:tgtEl>
                                      </p:cBhvr>
                                    </p:animEffect>
                                    <p:anim calcmode="lin" valueType="num">
                                      <p:cBhvr>
                                        <p:cTn id="17"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8">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8">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8">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
                                        <p:tgtEl>
                                          <p:spTgt spid="3">
                                            <p:txEl>
                                              <p:pRg st="9" end="9"/>
                                            </p:txEl>
                                          </p:spTgt>
                                        </p:tgtEl>
                                      </p:cBhvr>
                                    </p:animEffect>
                                    <p:anim calcmode="lin" valueType="num">
                                      <p:cBhvr>
                                        <p:cTn id="26"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100"/>
                                        <p:tgtEl>
                                          <p:spTgt spid="3">
                                            <p:txEl>
                                              <p:pRg st="11" end="11"/>
                                            </p:txEl>
                                          </p:spTgt>
                                        </p:tgtEl>
                                      </p:cBhvr>
                                    </p:animEffect>
                                    <p:anim calcmode="lin" valueType="num">
                                      <p:cBhvr>
                                        <p:cTn id="35" dur="4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11" end="11"/>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9" fill="hold">
                            <p:stCondLst>
                              <p:cond delay="1000"/>
                            </p:stCondLst>
                            <p:childTnLst>
                              <p:par>
                                <p:cTn id="40" presetID="24"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to="" calcmode="lin" valueType="num">
                                      <p:cBhvr>
                                        <p:cTn id="4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602759" y="4101281"/>
            <a:ext cx="6218598" cy="100842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2206" b="0" i="0" u="none" strike="noStrike" kern="0" cap="none" spc="0" normalizeH="0" baseline="0" noProof="0" dirty="0">
              <a:ln>
                <a:noFill/>
              </a:ln>
              <a:solidFill>
                <a:sysClr val="windowText" lastClr="000000"/>
              </a:solidFill>
              <a:effectLst/>
              <a:uLnTx/>
              <a:uFillTx/>
              <a:latin typeface="Times New Roman" pitchFamily="18" charset="0"/>
              <a:ea typeface="+mn-ea"/>
              <a:cs typeface="+mn-cs"/>
            </a:endParaRPr>
          </a:p>
        </p:txBody>
      </p:sp>
      <p:sp>
        <p:nvSpPr>
          <p:cNvPr id="3" name="Content Placeholder 2"/>
          <p:cNvSpPr>
            <a:spLocks noGrp="1"/>
          </p:cNvSpPr>
          <p:nvPr>
            <p:ph idx="1"/>
          </p:nvPr>
        </p:nvSpPr>
        <p:spPr>
          <a:xfrm>
            <a:off x="1210597" y="1692274"/>
            <a:ext cx="6722809" cy="4369826"/>
          </a:xfr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pPr>
              <a:buNone/>
            </a:pPr>
            <a:endParaRPr lang="en-US" sz="735" dirty="0">
              <a:effectLst/>
              <a:latin typeface="Calibri" pitchFamily="34" charset="0"/>
              <a:cs typeface="Calibri" pitchFamily="34" charset="0"/>
            </a:endParaRPr>
          </a:p>
          <a:p>
            <a:pPr>
              <a:buNone/>
            </a:pPr>
            <a:r>
              <a:rPr lang="en-US" sz="1471" b="1" dirty="0">
                <a:effectLst/>
                <a:latin typeface="Calibri" pitchFamily="34" charset="0"/>
                <a:cs typeface="Calibri" pitchFamily="34" charset="0"/>
              </a:rPr>
              <a:t>    </a:t>
            </a:r>
            <a:endParaRPr lang="en-US" sz="735" b="1" dirty="0">
              <a:solidFill>
                <a:srgbClr val="000000"/>
              </a:solidFill>
              <a:effectLst/>
              <a:latin typeface="Calibri" pitchFamily="34" charset="0"/>
              <a:cs typeface="Calibri" pitchFamily="34" charset="0"/>
            </a:endParaRPr>
          </a:p>
          <a:p>
            <a:endParaRPr lang="en-US" sz="735" b="1" dirty="0">
              <a:solidFill>
                <a:srgbClr val="000000"/>
              </a:solidFill>
              <a:effectLst/>
              <a:latin typeface="Calibri" pitchFamily="34" charset="0"/>
              <a:cs typeface="Calibri" pitchFamily="34" charset="0"/>
            </a:endParaRPr>
          </a:p>
          <a:p>
            <a:endParaRPr lang="en-US" sz="735" b="1" dirty="0">
              <a:solidFill>
                <a:srgbClr val="000000"/>
              </a:solidFill>
              <a:effectLst/>
              <a:latin typeface="Calibri" pitchFamily="34" charset="0"/>
              <a:cs typeface="Calibri" pitchFamily="34" charset="0"/>
            </a:endParaRPr>
          </a:p>
          <a:p>
            <a:endParaRPr lang="en-US" sz="735" b="1" dirty="0">
              <a:solidFill>
                <a:srgbClr val="000000"/>
              </a:solidFill>
              <a:effectLst/>
              <a:latin typeface="Calibri" pitchFamily="34" charset="0"/>
              <a:cs typeface="Calibri" pitchFamily="34" charset="0"/>
            </a:endParaRPr>
          </a:p>
          <a:p>
            <a:endParaRPr lang="en-US" sz="735" b="1" dirty="0">
              <a:solidFill>
                <a:srgbClr val="000000"/>
              </a:solidFill>
              <a:effectLst/>
              <a:latin typeface="Calibri" pitchFamily="34" charset="0"/>
              <a:cs typeface="Calibri" pitchFamily="34" charset="0"/>
            </a:endParaRPr>
          </a:p>
          <a:p>
            <a:endParaRPr lang="en-US" sz="735" b="1" dirty="0">
              <a:solidFill>
                <a:srgbClr val="000000"/>
              </a:solidFill>
              <a:effectLst/>
              <a:latin typeface="Calibri" pitchFamily="34" charset="0"/>
              <a:cs typeface="Calibri" pitchFamily="34" charset="0"/>
            </a:endParaRPr>
          </a:p>
          <a:p>
            <a:endParaRPr lang="en-US" sz="735" b="1" dirty="0">
              <a:solidFill>
                <a:srgbClr val="000000"/>
              </a:solidFill>
              <a:effectLst/>
              <a:latin typeface="Calibri" pitchFamily="34" charset="0"/>
              <a:cs typeface="Calibri" pitchFamily="34" charset="0"/>
            </a:endParaRPr>
          </a:p>
          <a:p>
            <a:pPr algn="ctr"/>
            <a:endParaRPr lang="en-US" sz="1471" b="1" dirty="0">
              <a:solidFill>
                <a:srgbClr val="000000"/>
              </a:solidFill>
              <a:effectLst/>
              <a:latin typeface="Calibri" pitchFamily="34" charset="0"/>
              <a:cs typeface="Calibri" pitchFamily="34" charset="0"/>
            </a:endParaRPr>
          </a:p>
          <a:p>
            <a:pPr algn="ctr">
              <a:buNone/>
            </a:pPr>
            <a:endParaRPr lang="en-US" sz="735" b="1" dirty="0">
              <a:solidFill>
                <a:srgbClr val="000000"/>
              </a:solidFill>
              <a:effectLst/>
              <a:latin typeface="Calibri" pitchFamily="34" charset="0"/>
              <a:cs typeface="Calibri" pitchFamily="34" charset="0"/>
            </a:endParaRPr>
          </a:p>
          <a:p>
            <a:endParaRPr lang="en-US" sz="1471" b="1" dirty="0">
              <a:effectLst/>
              <a:latin typeface="Calibri" pitchFamily="34" charset="0"/>
              <a:cs typeface="Calibri" pitchFamily="34" charset="0"/>
            </a:endParaRPr>
          </a:p>
        </p:txBody>
      </p:sp>
      <p:pic>
        <p:nvPicPr>
          <p:cNvPr id="5" name="Picture 4" descr="imagesCAE3SQ4R.jpg"/>
          <p:cNvPicPr/>
          <p:nvPr/>
        </p:nvPicPr>
        <p:blipFill>
          <a:blip r:embed="rId2" cstate="print"/>
          <a:stretch>
            <a:fillRect/>
          </a:stretch>
        </p:blipFill>
        <p:spPr>
          <a:xfrm>
            <a:off x="5916562" y="1748300"/>
            <a:ext cx="1680702" cy="11214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itle 1"/>
          <p:cNvSpPr>
            <a:spLocks noGrp="1"/>
          </p:cNvSpPr>
          <p:nvPr>
            <p:ph type="title"/>
          </p:nvPr>
        </p:nvSpPr>
        <p:spPr>
          <a:xfrm>
            <a:off x="1546737" y="1076018"/>
            <a:ext cx="6050528" cy="524052"/>
          </a:xfrm>
        </p:spPr>
        <p:style>
          <a:lnRef idx="1">
            <a:schemeClr val="accent1"/>
          </a:lnRef>
          <a:fillRef idx="2">
            <a:schemeClr val="accent1"/>
          </a:fillRef>
          <a:effectRef idx="1">
            <a:schemeClr val="accent1"/>
          </a:effectRef>
          <a:fontRef idx="minor">
            <a:schemeClr val="dk1"/>
          </a:fontRef>
        </p:style>
        <p:txBody>
          <a:bodyPr/>
          <a:lstStyle/>
          <a:p>
            <a:br>
              <a:rPr lang="en-US" sz="2353" dirty="0">
                <a:solidFill>
                  <a:srgbClr val="FFFF99"/>
                </a:solidFill>
              </a:rPr>
            </a:br>
            <a:r>
              <a:rPr lang="en-US" sz="2353" dirty="0">
                <a:solidFill>
                  <a:srgbClr val="000000"/>
                </a:solidFill>
                <a:effectLst/>
                <a:latin typeface="Calibri" pitchFamily="34" charset="0"/>
                <a:cs typeface="Calibri" pitchFamily="34" charset="0"/>
              </a:rPr>
              <a:t>Fenômenos da Emancipação da Alma</a:t>
            </a:r>
            <a:br>
              <a:rPr lang="en-US" sz="2353" dirty="0">
                <a:solidFill>
                  <a:srgbClr val="FFFF99"/>
                </a:solidFill>
              </a:rPr>
            </a:br>
            <a:endParaRPr lang="en-US" sz="2353" dirty="0"/>
          </a:p>
        </p:txBody>
      </p:sp>
      <p:sp>
        <p:nvSpPr>
          <p:cNvPr id="8" name="Rounded Rectangle 7"/>
          <p:cNvSpPr/>
          <p:nvPr/>
        </p:nvSpPr>
        <p:spPr bwMode="auto">
          <a:xfrm>
            <a:off x="1378667" y="1860345"/>
            <a:ext cx="4425849" cy="1008422"/>
          </a:xfrm>
          <a:prstGeom prst="roundRect">
            <a:avLst/>
          </a:prstGeom>
          <a:solidFill>
            <a:srgbClr val="FFFF99"/>
          </a:solidFill>
          <a:ln>
            <a:solidFill>
              <a:srgbClr val="0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9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Espírito desprendido do corpo durante o sono do corpo físico poderá estar em: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9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zonas espirituais  </a:t>
            </a:r>
            <a:r>
              <a:rPr kumimoji="0" lang="en-US" sz="1397"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elevadas ou inferiores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9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1397" b="1" i="0" u="sng" strike="noStrike" kern="0" cap="none" spc="0" normalizeH="0" baseline="0" noProof="0" dirty="0">
                <a:ln>
                  <a:noFill/>
                </a:ln>
                <a:solidFill>
                  <a:srgbClr val="C00000"/>
                </a:solidFill>
                <a:effectLst/>
                <a:uLnTx/>
                <a:uFillTx/>
                <a:latin typeface="Calibri" pitchFamily="34" charset="0"/>
                <a:ea typeface="+mn-ea"/>
                <a:cs typeface="Calibri" pitchFamily="34" charset="0"/>
              </a:rPr>
              <a:t>a depender do seu grau de evolução</a:t>
            </a:r>
          </a:p>
        </p:txBody>
      </p:sp>
      <p:sp>
        <p:nvSpPr>
          <p:cNvPr id="11" name="Rounded Rectangle 10"/>
          <p:cNvSpPr/>
          <p:nvPr/>
        </p:nvSpPr>
        <p:spPr bwMode="auto">
          <a:xfrm>
            <a:off x="1378667" y="3092859"/>
            <a:ext cx="6330645" cy="952398"/>
          </a:xfrm>
          <a:prstGeom prst="roundRect">
            <a:avLst/>
          </a:prstGeom>
          <a:solidFill>
            <a:schemeClr val="accent2">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9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O sono é a porta que Deus lhes abriu, para que possam ir ter com seus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9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amigos do céu; é o recreio depois do trabalho, enquanto esperam a grande libertação, a libertação final, que os restituirá ao meio que lhes é próprio.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9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1029"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(LE Q-402)</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82"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 name="Rounded Rectangle 13"/>
          <p:cNvSpPr/>
          <p:nvPr/>
        </p:nvSpPr>
        <p:spPr bwMode="auto">
          <a:xfrm>
            <a:off x="1602760" y="5109702"/>
            <a:ext cx="6050528" cy="840351"/>
          </a:xfrm>
          <a:prstGeom prst="roundRect">
            <a:avLst/>
          </a:prstGeom>
          <a:solidFill>
            <a:srgbClr val="FF8C53"/>
          </a:solidFill>
          <a:ln w="28575"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rPr>
              <a:t>Não nos lembramos sempre dos sonhos em grande parte, devido à influência da matéria pesada e grosseira, que limita as possibilidades de manifestação da alma . </a:t>
            </a:r>
            <a:r>
              <a:rPr kumimoji="0" lang="pt-BR" sz="1029" b="1" i="0" u="none" strike="noStrike" kern="0" cap="none" spc="0" normalizeH="0" baseline="0" noProof="0" dirty="0">
                <a:ln>
                  <a:noFill/>
                </a:ln>
                <a:solidFill>
                  <a:srgbClr val="000000"/>
                </a:solidFill>
                <a:effectLst/>
                <a:uLnTx/>
                <a:uFillTx/>
                <a:latin typeface="Calibri" pitchFamily="34" charset="0"/>
                <a:ea typeface="+mn-ea"/>
                <a:cs typeface="+mn-cs"/>
              </a:rPr>
              <a:t>LE Q-403</a:t>
            </a:r>
            <a:endParaRPr kumimoji="0" lang="pt-BR" sz="1029" b="0" i="0" u="none" strike="noStrike" kern="0" cap="none" spc="0" normalizeH="0" baseline="0" noProof="0" dirty="0">
              <a:ln>
                <a:noFill/>
              </a:ln>
              <a:solidFill>
                <a:srgbClr val="000000"/>
              </a:solidFill>
              <a:effectLst/>
              <a:uLnTx/>
              <a:uFillTx/>
              <a:latin typeface="Calibri"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br>
              <a:rPr kumimoji="0" lang="pt-BR" sz="1471" b="0" i="0" u="none" strike="noStrike" kern="0" cap="none" spc="0" normalizeH="0" baseline="0" noProof="0" dirty="0">
                <a:ln>
                  <a:noFill/>
                </a:ln>
                <a:solidFill>
                  <a:sysClr val="windowText" lastClr="000000"/>
                </a:solidFill>
                <a:effectLst/>
                <a:uLnTx/>
                <a:uFillTx/>
                <a:latin typeface="Times New Roman"/>
                <a:ea typeface="+mn-ea"/>
                <a:cs typeface="+mn-cs"/>
              </a:rPr>
            </a:br>
            <a:endParaRPr kumimoji="0" lang="en-US" sz="1471" b="0" i="0" u="none" strike="noStrike" kern="0" cap="none" spc="0" normalizeH="0" baseline="0" noProof="0" dirty="0">
              <a:ln>
                <a:noFill/>
              </a:ln>
              <a:solidFill>
                <a:sysClr val="windowText" lastClr="000000"/>
              </a:solidFill>
              <a:effectLst/>
              <a:uLnTx/>
              <a:uFillTx/>
              <a:latin typeface="Times New Roman" pitchFamily="18" charset="0"/>
              <a:ea typeface="+mn-ea"/>
              <a:cs typeface="+mn-cs"/>
            </a:endParaRPr>
          </a:p>
        </p:txBody>
      </p:sp>
      <p:sp>
        <p:nvSpPr>
          <p:cNvPr id="15" name="Rounded Rectangle 14"/>
          <p:cNvSpPr/>
          <p:nvPr/>
        </p:nvSpPr>
        <p:spPr bwMode="auto">
          <a:xfrm>
            <a:off x="1658784" y="4269351"/>
            <a:ext cx="5882458" cy="616257"/>
          </a:xfrm>
          <a:prstGeom prst="roundRect">
            <a:avLst/>
          </a:prstGeom>
          <a:solidFill>
            <a:schemeClr val="bg2">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rPr>
              <a:t>Mas por que nem sempre nos lembramos dos sonhos?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rPr>
              <a:t> Será por que não sonhamos?</a:t>
            </a:r>
            <a:endParaRPr kumimoji="0" lang="pt-BR" sz="1471" b="0" i="0" u="none" strike="noStrike" kern="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87869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
                                        <p:tgtEl>
                                          <p:spTgt spid="11"/>
                                        </p:tgtEl>
                                      </p:cBhvr>
                                    </p:animEffect>
                                    <p:anim calcmode="lin" valueType="num">
                                      <p:cBhvr>
                                        <p:cTn id="19" dur="400" fill="hold"/>
                                        <p:tgtEl>
                                          <p:spTgt spid="11"/>
                                        </p:tgtEl>
                                        <p:attrNameLst>
                                          <p:attrName>ppt_x</p:attrName>
                                        </p:attrNameLst>
                                      </p:cBhvr>
                                      <p:tavLst>
                                        <p:tav tm="0">
                                          <p:val>
                                            <p:strVal val="#ppt_x"/>
                                          </p:val>
                                        </p:tav>
                                        <p:tav tm="100000">
                                          <p:val>
                                            <p:strVal val="#ppt_x"/>
                                          </p:val>
                                        </p:tav>
                                      </p:tavLst>
                                    </p:anim>
                                    <p:anim calcmode="lin" valueType="num">
                                      <p:cBhvr>
                                        <p:cTn id="20" dur="400" fill="hold"/>
                                        <p:tgtEl>
                                          <p:spTgt spid="11"/>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
                                        <p:tgtEl>
                                          <p:spTgt spid="15"/>
                                        </p:tgtEl>
                                      </p:cBhvr>
                                    </p:animEffect>
                                    <p:anim calcmode="lin" valueType="num">
                                      <p:cBhvr>
                                        <p:cTn id="28" dur="400" fill="hold"/>
                                        <p:tgtEl>
                                          <p:spTgt spid="15"/>
                                        </p:tgtEl>
                                        <p:attrNameLst>
                                          <p:attrName>ppt_x</p:attrName>
                                        </p:attrNameLst>
                                      </p:cBhvr>
                                      <p:tavLst>
                                        <p:tav tm="0">
                                          <p:val>
                                            <p:strVal val="#ppt_x"/>
                                          </p:val>
                                        </p:tav>
                                        <p:tav tm="100000">
                                          <p:val>
                                            <p:strVal val="#ppt_x"/>
                                          </p:val>
                                        </p:tav>
                                      </p:tavLst>
                                    </p:anim>
                                    <p:anim calcmode="lin" valueType="num">
                                      <p:cBhvr>
                                        <p:cTn id="29" dur="400" fill="hold"/>
                                        <p:tgtEl>
                                          <p:spTgt spid="15"/>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
                                        <p:tgtEl>
                                          <p:spTgt spid="14"/>
                                        </p:tgtEl>
                                      </p:cBhvr>
                                    </p:animEffect>
                                    <p:anim calcmode="lin" valueType="num">
                                      <p:cBhvr>
                                        <p:cTn id="37" dur="400" fill="hold"/>
                                        <p:tgtEl>
                                          <p:spTgt spid="14"/>
                                        </p:tgtEl>
                                        <p:attrNameLst>
                                          <p:attrName>ppt_x</p:attrName>
                                        </p:attrNameLst>
                                      </p:cBhvr>
                                      <p:tavLst>
                                        <p:tav tm="0">
                                          <p:val>
                                            <p:strVal val="#ppt_x"/>
                                          </p:val>
                                        </p:tav>
                                        <p:tav tm="100000">
                                          <p:val>
                                            <p:strVal val="#ppt_x"/>
                                          </p:val>
                                        </p:tav>
                                      </p:tavLst>
                                    </p:anim>
                                    <p:anim calcmode="lin" valueType="num">
                                      <p:cBhvr>
                                        <p:cTn id="38" dur="400" fill="hold"/>
                                        <p:tgtEl>
                                          <p:spTgt spid="14"/>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737" y="1132041"/>
            <a:ext cx="6050528" cy="616257"/>
          </a:xfrm>
        </p:spPr>
        <p:style>
          <a:lnRef idx="1">
            <a:schemeClr val="accent1"/>
          </a:lnRef>
          <a:fillRef idx="2">
            <a:schemeClr val="accent1"/>
          </a:fillRef>
          <a:effectRef idx="1">
            <a:schemeClr val="accent1"/>
          </a:effectRef>
          <a:fontRef idx="minor">
            <a:schemeClr val="dk1"/>
          </a:fontRef>
        </p:style>
        <p:txBody>
          <a:bodyPr/>
          <a:lstStyle/>
          <a:p>
            <a:r>
              <a:rPr lang="en-US" sz="2353" dirty="0">
                <a:solidFill>
                  <a:srgbClr val="000000"/>
                </a:solidFill>
                <a:effectLst/>
                <a:latin typeface="Calibri" pitchFamily="34" charset="0"/>
              </a:rPr>
              <a:t>SONHO PARA A PSICANÁLISE </a:t>
            </a:r>
          </a:p>
        </p:txBody>
      </p:sp>
      <p:sp>
        <p:nvSpPr>
          <p:cNvPr id="4" name="Rounded Rectangle 3"/>
          <p:cNvSpPr/>
          <p:nvPr/>
        </p:nvSpPr>
        <p:spPr bwMode="auto">
          <a:xfrm>
            <a:off x="1490712" y="2028416"/>
            <a:ext cx="6218598" cy="840351"/>
          </a:xfrm>
          <a:prstGeom prst="round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Para Freud os sonhos são expressões disfarçadas de processos psíquicos inconscientes, profundos e extremamente significativos; revelações diretas, mas veladas, de desejos insatisfeitos</a:t>
            </a:r>
          </a:p>
        </p:txBody>
      </p:sp>
      <p:sp>
        <p:nvSpPr>
          <p:cNvPr id="5" name="Rounded Rectangle 4"/>
          <p:cNvSpPr/>
          <p:nvPr/>
        </p:nvSpPr>
        <p:spPr bwMode="auto">
          <a:xfrm>
            <a:off x="3731651" y="3148883"/>
            <a:ext cx="3977662" cy="2465030"/>
          </a:xfrm>
          <a:prstGeom prst="round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617" b="1" i="0" u="none" strike="noStrike" kern="0" cap="none" spc="0" normalizeH="0" baseline="0" noProof="0" dirty="0">
              <a:ln>
                <a:noFill/>
              </a:ln>
              <a:solidFill>
                <a:srgbClr val="000000"/>
              </a:solidFill>
              <a:effectLst/>
              <a:uLnTx/>
              <a:uFillTx/>
              <a:latin typeface="Calibri"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00"/>
                </a:solidFill>
                <a:effectLst/>
                <a:uLnTx/>
                <a:uFillTx/>
                <a:latin typeface="Calibri" pitchFamily="34" charset="0"/>
                <a:ea typeface="+mn-ea"/>
                <a:cs typeface="+mn-cs"/>
              </a:rPr>
              <a:t>Acrescenta que, se os nossos conflitos não encontram solução, encerram-se no subconsciente e convertem-se em complexos. O superego, impede que regressem à consciência. No entanto, podem se </a:t>
            </a:r>
            <a:r>
              <a:rPr kumimoji="0" lang="pt-BR" sz="1617" b="1" i="0" u="none" strike="noStrike" kern="0" cap="none" spc="0" normalizeH="0" baseline="0" noProof="0" dirty="0">
                <a:ln>
                  <a:noFill/>
                </a:ln>
                <a:solidFill>
                  <a:srgbClr val="000000"/>
                </a:solidFill>
                <a:effectLst/>
                <a:uLnTx/>
                <a:uFillTx/>
                <a:latin typeface="Calibri" pitchFamily="34" charset="0"/>
                <a:ea typeface="+mn-ea"/>
                <a:cs typeface="+mn-cs"/>
              </a:rPr>
              <a:t>manifestar</a:t>
            </a:r>
            <a:r>
              <a:rPr kumimoji="0" lang="en-US" sz="1617" b="1" i="0" u="none" strike="noStrike" kern="0" cap="none" spc="0" normalizeH="0" baseline="0" noProof="0" dirty="0">
                <a:ln>
                  <a:noFill/>
                </a:ln>
                <a:solidFill>
                  <a:srgbClr val="000000"/>
                </a:solidFill>
                <a:effectLst/>
                <a:uLnTx/>
                <a:uFillTx/>
                <a:latin typeface="Calibri" pitchFamily="34" charset="0"/>
                <a:ea typeface="+mn-ea"/>
                <a:cs typeface="+mn-cs"/>
              </a:rPr>
              <a:t> em forma de </a:t>
            </a:r>
            <a:r>
              <a:rPr kumimoji="0" lang="pt-BR" sz="1617" b="1" i="0" u="none" strike="noStrike" kern="0" cap="none" spc="0" normalizeH="0" baseline="0" noProof="0" dirty="0">
                <a:ln>
                  <a:noFill/>
                </a:ln>
                <a:solidFill>
                  <a:srgbClr val="000000"/>
                </a:solidFill>
                <a:effectLst/>
                <a:uLnTx/>
                <a:uFillTx/>
                <a:latin typeface="Calibri" pitchFamily="34" charset="0"/>
                <a:ea typeface="+mn-ea"/>
                <a:cs typeface="+mn-cs"/>
              </a:rPr>
              <a:t>sonhos</a:t>
            </a:r>
            <a:r>
              <a:rPr kumimoji="0" lang="en-US" sz="1617" b="1" i="0" u="none" strike="noStrike" kern="0" cap="none" spc="0" normalizeH="0" baseline="0" noProof="0" dirty="0">
                <a:ln>
                  <a:noFill/>
                </a:ln>
                <a:solidFill>
                  <a:srgbClr val="000000"/>
                </a:solidFill>
                <a:effectLst/>
                <a:uLnTx/>
                <a:uFillTx/>
                <a:latin typeface="Calibri" pitchFamily="34" charset="0"/>
                <a:ea typeface="+mn-ea"/>
                <a:cs typeface="+mn-cs"/>
              </a:rPr>
              <a:t>, neuroses etc. </a:t>
            </a:r>
          </a:p>
        </p:txBody>
      </p:sp>
      <p:pic>
        <p:nvPicPr>
          <p:cNvPr id="6" name="rg_hi" descr="http://t3.gstatic.com/images?q=tbn:ANd9GcQ7YzFVpkBoqwjW9yoXk6QLl0G_Zk1pbe11XD1fB7DUCVmY29gj"/>
          <p:cNvPicPr/>
          <p:nvPr/>
        </p:nvPicPr>
        <p:blipFill>
          <a:blip r:embed="rId2" cstate="print"/>
          <a:srcRect/>
          <a:stretch>
            <a:fillRect/>
          </a:stretch>
        </p:blipFill>
        <p:spPr bwMode="auto">
          <a:xfrm>
            <a:off x="1490713" y="3148883"/>
            <a:ext cx="2072867" cy="2409006"/>
          </a:xfrm>
          <a:prstGeom prst="roundRect">
            <a:avLst>
              <a:gd name="adj" fmla="val 11111"/>
            </a:avLst>
          </a:prstGeom>
          <a:ln w="190500" cap="rnd">
            <a:solidFill>
              <a:schemeClr val="accent4">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58936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24"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434690" y="3103658"/>
            <a:ext cx="6274622" cy="2324019"/>
          </a:xfrm>
          <a:prstGeom prst="roundRect">
            <a:avLst/>
          </a:prstGeom>
          <a:pattFill prst="pct5">
            <a:fgClr>
              <a:schemeClr val="accent1"/>
            </a:fgClr>
            <a:bgClr>
              <a:schemeClr val="tx2">
                <a:lumMod val="20000"/>
                <a:lumOff val="80000"/>
              </a:schemeClr>
            </a:bgClr>
          </a:patt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336132" marR="0" lvl="0" indent="-336132" algn="ctr" defTabSz="685800" rtl="0" eaLnBrk="1" fontAlgn="auto" latinLnBrk="0" hangingPunct="1">
              <a:lnSpc>
                <a:spcPct val="100000"/>
              </a:lnSpc>
              <a:spcBef>
                <a:spcPts val="0"/>
              </a:spcBef>
              <a:spcAft>
                <a:spcPts val="0"/>
              </a:spcAft>
              <a:buClrTx/>
              <a:buSzTx/>
              <a:buFontTx/>
              <a:buAutoNum type="arabicPeriod"/>
              <a:tabLst/>
              <a:defRPr/>
            </a:pPr>
            <a:r>
              <a:rPr kumimoji="0" lang="en-US" sz="1617" b="1" i="0" u="none" strike="noStrike" kern="0" cap="none" spc="0" normalizeH="0" baseline="0" noProof="0" dirty="0">
                <a:ln>
                  <a:noFill/>
                </a:ln>
                <a:solidFill>
                  <a:srgbClr val="0000FF"/>
                </a:solidFill>
                <a:effectLst/>
                <a:uLnTx/>
                <a:uFillTx/>
                <a:latin typeface="Calibri" pitchFamily="34" charset="0"/>
                <a:ea typeface="Calibri" pitchFamily="34" charset="0"/>
                <a:cs typeface="Times New Roman" pitchFamily="18" charset="0"/>
              </a:rPr>
              <a:t>Das interferências das preocupações do estado de</a:t>
            </a:r>
            <a:r>
              <a:rPr kumimoji="0" lang="en-US" sz="1617" b="1" i="0" u="none" strike="noStrike" kern="0" cap="none" spc="0" normalizeH="0" baseline="0" noProof="0" dirty="0">
                <a:ln>
                  <a:noFill/>
                </a:ln>
                <a:solidFill>
                  <a:srgbClr val="0000FF"/>
                </a:solidFill>
                <a:effectLst/>
                <a:uLnTx/>
                <a:uFillTx/>
                <a:latin typeface="Calibri" pitchFamily="34" charset="0"/>
                <a:ea typeface="+mn-ea"/>
                <a:cs typeface="Arial" pitchFamily="34" charset="0"/>
              </a:rPr>
              <a:t> </a:t>
            </a:r>
            <a:r>
              <a:rPr kumimoji="0" lang="en-US" sz="1617" b="1" i="0" u="none" strike="noStrike" kern="0" cap="none" spc="0" normalizeH="0" baseline="0" noProof="0" dirty="0">
                <a:ln>
                  <a:noFill/>
                </a:ln>
                <a:solidFill>
                  <a:srgbClr val="0000FF"/>
                </a:solidFill>
                <a:effectLst/>
                <a:uLnTx/>
                <a:uFillTx/>
                <a:latin typeface="Calibri" pitchFamily="34" charset="0"/>
                <a:ea typeface="Calibri" pitchFamily="34" charset="0"/>
                <a:cs typeface="Times New Roman" pitchFamily="18" charset="0"/>
              </a:rPr>
              <a:t>vigília;</a:t>
            </a:r>
          </a:p>
          <a:p>
            <a:pPr marL="336132" marR="0" lvl="0" indent="-336132" algn="ctr" defTabSz="685800" rtl="0" eaLnBrk="1" fontAlgn="auto" latinLnBrk="0" hangingPunct="1">
              <a:lnSpc>
                <a:spcPct val="100000"/>
              </a:lnSpc>
              <a:spcBef>
                <a:spcPts val="0"/>
              </a:spcBef>
              <a:spcAft>
                <a:spcPts val="0"/>
              </a:spcAft>
              <a:buClrTx/>
              <a:buSzTx/>
              <a:buFontTx/>
              <a:buAutoNum type="arabicPeriod"/>
              <a:tabLst/>
              <a:defRPr/>
            </a:pPr>
            <a:endParaRPr kumimoji="0" lang="en-US" sz="735" b="1" i="0" u="none" strike="noStrike" kern="0" cap="none" spc="0" normalizeH="0" baseline="0" noProof="0" dirty="0">
              <a:ln>
                <a:noFill/>
              </a:ln>
              <a:solidFill>
                <a:srgbClr val="0000FF"/>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FF"/>
                </a:solidFill>
                <a:effectLst/>
                <a:uLnTx/>
                <a:uFillTx/>
                <a:latin typeface="Calibri" pitchFamily="34" charset="0"/>
                <a:ea typeface="Calibri" pitchFamily="34" charset="0"/>
                <a:cs typeface="Times New Roman" pitchFamily="18" charset="0"/>
              </a:rPr>
              <a:t>2. Dos desejos do estado de vigília;</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35" b="1" i="0" u="none" strike="noStrike" kern="0" cap="none" spc="0" normalizeH="0" baseline="0" noProof="0" dirty="0">
              <a:ln>
                <a:noFill/>
              </a:ln>
              <a:solidFill>
                <a:srgbClr val="0000FF"/>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FF"/>
                </a:solidFill>
                <a:effectLst/>
                <a:uLnTx/>
                <a:uFillTx/>
                <a:latin typeface="Calibri" pitchFamily="34" charset="0"/>
                <a:ea typeface="Calibri" pitchFamily="34" charset="0"/>
                <a:cs typeface="Times New Roman" pitchFamily="18" charset="0"/>
              </a:rPr>
              <a:t>3. Das disposições orgânicas;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35" b="1" i="0" u="none" strike="noStrike" kern="0" cap="none" spc="0" normalizeH="0" baseline="0" noProof="0" dirty="0">
              <a:ln>
                <a:noFill/>
              </a:ln>
              <a:solidFill>
                <a:srgbClr val="0000FF"/>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FF"/>
                </a:solidFill>
                <a:effectLst/>
                <a:uLnTx/>
                <a:uFillTx/>
                <a:latin typeface="Calibri" pitchFamily="34" charset="0"/>
                <a:ea typeface="Calibri" pitchFamily="34" charset="0"/>
                <a:cs typeface="Times New Roman" pitchFamily="18" charset="0"/>
              </a:rPr>
              <a:t>4. Das lembranças de vidas passadas;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35" b="1" i="0" u="none" strike="noStrike" kern="0" cap="none" spc="0" normalizeH="0" baseline="0" noProof="0" dirty="0">
              <a:ln>
                <a:noFill/>
              </a:ln>
              <a:solidFill>
                <a:srgbClr val="0000FF"/>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FF"/>
                </a:solidFill>
                <a:effectLst/>
                <a:uLnTx/>
                <a:uFillTx/>
                <a:latin typeface="Calibri" pitchFamily="34" charset="0"/>
                <a:ea typeface="Calibri" pitchFamily="34" charset="0"/>
                <a:cs typeface="Times New Roman" pitchFamily="18" charset="0"/>
              </a:rPr>
              <a:t>5. Das atividades do espírito durante o sono;</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35" b="1" i="0" u="none" strike="noStrike" kern="0" cap="none" spc="0" normalizeH="0" baseline="0" noProof="0" dirty="0">
              <a:ln>
                <a:noFill/>
              </a:ln>
              <a:solidFill>
                <a:srgbClr val="0000FF"/>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0000FF"/>
                </a:solidFill>
                <a:effectLst/>
                <a:uLnTx/>
                <a:uFillTx/>
                <a:latin typeface="Calibri" pitchFamily="34" charset="0"/>
                <a:ea typeface="Calibri" pitchFamily="34" charset="0"/>
                <a:cs typeface="Times New Roman" pitchFamily="18" charset="0"/>
              </a:rPr>
              <a:t>6. Das intuições quanto ao futuro.</a:t>
            </a:r>
            <a:endParaRPr kumimoji="0" lang="en-US" sz="1617" b="1" i="0" u="none" strike="noStrike" kern="0" cap="none" spc="0" normalizeH="0" baseline="0" noProof="0" dirty="0">
              <a:ln>
                <a:noFill/>
              </a:ln>
              <a:solidFill>
                <a:srgbClr val="0000FF"/>
              </a:solidFill>
              <a:effectLst/>
              <a:uLnTx/>
              <a:uFillTx/>
              <a:latin typeface="Calibri" pitchFamily="34" charset="0"/>
              <a:cs typeface="Arial" pitchFamily="34" charset="0"/>
            </a:endParaRPr>
          </a:p>
        </p:txBody>
      </p:sp>
      <p:sp>
        <p:nvSpPr>
          <p:cNvPr id="4" name="Rounded Rectangle 3"/>
          <p:cNvSpPr/>
          <p:nvPr/>
        </p:nvSpPr>
        <p:spPr bwMode="auto">
          <a:xfrm>
            <a:off x="1658784" y="2061826"/>
            <a:ext cx="5826434" cy="72830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Pode-se afirmar que, na visão espírita, trazida por Allan</a:t>
            </a:r>
            <a:endPar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Kardec, nos primórdios do Espiritismo, os sonhos são</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conseqüências:</a:t>
            </a:r>
            <a:endParaRPr kumimoji="0" lang="en-US" sz="2353"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6" name="Title 1"/>
          <p:cNvSpPr txBox="1">
            <a:spLocks/>
          </p:cNvSpPr>
          <p:nvPr/>
        </p:nvSpPr>
        <p:spPr>
          <a:xfrm>
            <a:off x="1546737" y="1132041"/>
            <a:ext cx="6050528" cy="616257"/>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353" b="1" i="0" u="none" strike="noStrike" kern="0" cap="none" spc="0" normalizeH="0" baseline="0" noProof="0" dirty="0">
                <a:ln>
                  <a:noFill/>
                </a:ln>
                <a:solidFill>
                  <a:srgbClr val="000000"/>
                </a:solidFill>
                <a:effectLst/>
                <a:uLnTx/>
                <a:uFillTx/>
                <a:latin typeface="Calibri" pitchFamily="34" charset="0"/>
                <a:ea typeface="+mn-ea"/>
                <a:cs typeface="+mn-cs"/>
              </a:rPr>
              <a:t>SONHO NA DOUTRINA ESPIRITA </a:t>
            </a:r>
          </a:p>
        </p:txBody>
      </p:sp>
    </p:spTree>
    <p:extLst>
      <p:ext uri="{BB962C8B-B14F-4D97-AF65-F5344CB8AC3E}">
        <p14:creationId xmlns:p14="http://schemas.microsoft.com/office/powerpoint/2010/main" val="64694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000"/>
                                        <p:tgtEl>
                                          <p:spTgt spid="2">
                                            <p:txEl>
                                              <p:pRg st="6" end="6"/>
                                            </p:txEl>
                                          </p:spTgt>
                                        </p:tgtEl>
                                      </p:cBhvr>
                                    </p:animEffect>
                                    <p:anim calcmode="lin" valueType="num">
                                      <p:cBhvr>
                                        <p:cTn id="2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490712" y="1636251"/>
            <a:ext cx="6330645" cy="179274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São aqueles que refletem nossas vivências diárias. Nos sonhos comuns, quase não há exteriorização perispiritual. Puramente cerebral, simples repercussão de nossas disposições físicas ou de nossas preocupações morais. É também o reflexo de impressões e imagens arquivadas no cérebro durante a vigília (vivências ocorridas durante o dia, quando acordados</a:t>
            </a:r>
            <a:r>
              <a:rPr kumimoji="0" lang="en-US" sz="1764" b="0" i="0" u="none" strike="noStrike" kern="0" cap="none" spc="0" normalizeH="0" baseline="0" noProof="0" dirty="0">
                <a:ln>
                  <a:noFill/>
                </a:ln>
                <a:solidFill>
                  <a:srgbClr val="000000"/>
                </a:solidFill>
                <a:effectLst/>
                <a:uLnTx/>
                <a:uFillTx/>
                <a:latin typeface="Times New Roman"/>
                <a:ea typeface="+mn-ea"/>
                <a:cs typeface="+mn-cs"/>
              </a:rPr>
              <a:t>).</a:t>
            </a:r>
            <a:r>
              <a:rPr kumimoji="0" lang="en-US" sz="1764" b="0" i="0" u="none" strike="noStrike" kern="0" cap="none" spc="0" normalizeH="0" baseline="0" noProof="0" dirty="0">
                <a:ln>
                  <a:noFill/>
                </a:ln>
                <a:solidFill>
                  <a:sysClr val="windowText" lastClr="000000"/>
                </a:solidFill>
                <a:effectLst/>
                <a:uLnTx/>
                <a:uFillTx/>
                <a:latin typeface="Times New Roman"/>
                <a:ea typeface="+mn-ea"/>
                <a:cs typeface="+mn-cs"/>
              </a:rPr>
              <a:t> </a:t>
            </a:r>
            <a:endParaRPr kumimoji="0" lang="en-US" sz="1764" b="0" i="0" u="none" strike="noStrike" kern="0" cap="none" spc="0" normalizeH="0" baseline="0" noProof="0" dirty="0">
              <a:ln>
                <a:noFill/>
              </a:ln>
              <a:solidFill>
                <a:srgbClr val="FFFFFF"/>
              </a:solidFill>
              <a:effectLst/>
              <a:uLnTx/>
              <a:uFillTx/>
              <a:latin typeface="Times New Roman" pitchFamily="18" charset="0"/>
              <a:ea typeface="+mn-ea"/>
              <a:cs typeface="+mn-cs"/>
            </a:endParaRPr>
          </a:p>
        </p:txBody>
      </p:sp>
      <p:pic>
        <p:nvPicPr>
          <p:cNvPr id="7" name="rg_hi" descr="http://t0.gstatic.com/images?q=tbn:ANd9GcSfDKMUZVQbxJdOjozEMb4nmlc9upRKg7plfeULxh6s9D2x7qXm">
            <a:hlinkClick r:id="rId2"/>
          </p:cNvPr>
          <p:cNvPicPr/>
          <p:nvPr/>
        </p:nvPicPr>
        <p:blipFill>
          <a:blip r:embed="rId3" cstate="print"/>
          <a:srcRect/>
          <a:stretch>
            <a:fillRect/>
          </a:stretch>
        </p:blipFill>
        <p:spPr bwMode="auto">
          <a:xfrm>
            <a:off x="1490713" y="3709117"/>
            <a:ext cx="1512632" cy="1848773"/>
          </a:xfrm>
          <a:prstGeom prst="round2DiagRect">
            <a:avLst>
              <a:gd name="adj1" fmla="val 16667"/>
              <a:gd name="adj2" fmla="val 0"/>
            </a:avLst>
          </a:prstGeom>
          <a:ln w="76200" cap="sq">
            <a:solidFill>
              <a:schemeClr val="tx2">
                <a:lumMod val="20000"/>
                <a:lumOff val="80000"/>
              </a:schemeClr>
            </a:solidFill>
            <a:miter lim="800000"/>
          </a:ln>
          <a:effectLst>
            <a:outerShdw blurRad="254000" algn="tl" rotWithShape="0">
              <a:srgbClr val="000000">
                <a:alpha val="43000"/>
              </a:srgbClr>
            </a:outerShdw>
          </a:effectLst>
        </p:spPr>
      </p:pic>
      <p:sp>
        <p:nvSpPr>
          <p:cNvPr id="8" name="Title 1"/>
          <p:cNvSpPr txBox="1">
            <a:spLocks/>
          </p:cNvSpPr>
          <p:nvPr/>
        </p:nvSpPr>
        <p:spPr>
          <a:xfrm>
            <a:off x="1546737" y="1076017"/>
            <a:ext cx="6050528" cy="392165"/>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59"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Sonhos Comuns</a:t>
            </a:r>
            <a:endParaRPr kumimoji="0" lang="en-US" sz="2059" b="1" i="0" u="none" strike="noStrike" kern="0" cap="none" spc="0" normalizeH="0" baseline="0" noProof="0" dirty="0">
              <a:ln>
                <a:noFill/>
              </a:ln>
              <a:solidFill>
                <a:srgbClr val="000000"/>
              </a:solidFill>
              <a:effectLst>
                <a:outerShdw blurRad="38100" dist="38100" dir="2700000" algn="tl">
                  <a:srgbClr val="000000"/>
                </a:outerShdw>
              </a:effectLst>
              <a:uLnTx/>
              <a:uFillTx/>
              <a:latin typeface="Calibri" pitchFamily="34" charset="0"/>
              <a:ea typeface="+mn-ea"/>
              <a:cs typeface="Calibri" pitchFamily="34" charset="0"/>
            </a:endParaRPr>
          </a:p>
        </p:txBody>
      </p:sp>
      <p:sp>
        <p:nvSpPr>
          <p:cNvPr id="6" name="Rounded Rectangle 5"/>
          <p:cNvSpPr/>
          <p:nvPr/>
        </p:nvSpPr>
        <p:spPr bwMode="auto">
          <a:xfrm>
            <a:off x="2947323" y="3877188"/>
            <a:ext cx="4761989" cy="1456608"/>
          </a:xfrm>
          <a:prstGeom prst="round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…se, depois de assistirmos a um filme de terror, formos dormir, poderemos sonhar com algumas </a:t>
            </a:r>
            <a:r>
              <a:rPr kumimoji="0" lang="en-US" sz="1764" b="1" i="0" u="none" strike="noStrike" kern="0" cap="none" spc="0" normalizeH="0" baseline="0" noProof="0" dirty="0" err="1">
                <a:ln>
                  <a:noFill/>
                </a:ln>
                <a:solidFill>
                  <a:srgbClr val="000000"/>
                </a:solidFill>
                <a:effectLst/>
                <a:uLnTx/>
                <a:uFillTx/>
                <a:latin typeface="Calibri" pitchFamily="34" charset="0"/>
                <a:ea typeface="+mn-ea"/>
                <a:cs typeface="Calibri" pitchFamily="34" charset="0"/>
              </a:rPr>
              <a:t>dessas</a:t>
            </a:r>
            <a:r>
              <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imagens.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7003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
                                        <p:tgtEl>
                                          <p:spTgt spid="6"/>
                                        </p:tgtEl>
                                      </p:cBhvr>
                                    </p:animEffect>
                                    <p:anim calcmode="lin" valueType="num">
                                      <p:cBhvr>
                                        <p:cTn id="17" dur="400" fill="hold"/>
                                        <p:tgtEl>
                                          <p:spTgt spid="6"/>
                                        </p:tgtEl>
                                        <p:attrNameLst>
                                          <p:attrName>ppt_x</p:attrName>
                                        </p:attrNameLst>
                                      </p:cBhvr>
                                      <p:tavLst>
                                        <p:tav tm="0">
                                          <p:val>
                                            <p:strVal val="#ppt_x"/>
                                          </p:val>
                                        </p:tav>
                                        <p:tav tm="100000">
                                          <p:val>
                                            <p:strVal val="#ppt_x"/>
                                          </p:val>
                                        </p:tav>
                                      </p:tavLst>
                                    </p:anim>
                                    <p:anim calcmode="lin" valueType="num">
                                      <p:cBhvr>
                                        <p:cTn id="18" dur="400" fill="hold"/>
                                        <p:tgtEl>
                                          <p:spTgt spid="6"/>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737" y="1112200"/>
            <a:ext cx="6050528" cy="524052"/>
          </a:xfrm>
        </p:spPr>
        <p:style>
          <a:lnRef idx="1">
            <a:schemeClr val="accent1"/>
          </a:lnRef>
          <a:fillRef idx="2">
            <a:schemeClr val="accent1"/>
          </a:fillRef>
          <a:effectRef idx="1">
            <a:schemeClr val="accent1"/>
          </a:effectRef>
          <a:fontRef idx="minor">
            <a:schemeClr val="dk1"/>
          </a:fontRef>
        </p:style>
        <p:txBody>
          <a:bodyPr/>
          <a:lstStyle/>
          <a:p>
            <a:r>
              <a:rPr lang="en-US" sz="2059" dirty="0"/>
              <a:t> </a:t>
            </a:r>
            <a:r>
              <a:rPr lang="en-US" sz="2059" dirty="0">
                <a:solidFill>
                  <a:srgbClr val="000000"/>
                </a:solidFill>
                <a:effectLst/>
                <a:latin typeface="Calibri" pitchFamily="34" charset="0"/>
                <a:cs typeface="Calibri" pitchFamily="34" charset="0"/>
              </a:rPr>
              <a:t>Sonhos Reflexivos </a:t>
            </a:r>
          </a:p>
        </p:txBody>
      </p:sp>
      <p:sp>
        <p:nvSpPr>
          <p:cNvPr id="3" name="Content Placeholder 2"/>
          <p:cNvSpPr>
            <a:spLocks noGrp="1"/>
          </p:cNvSpPr>
          <p:nvPr>
            <p:ph idx="1"/>
          </p:nvPr>
        </p:nvSpPr>
        <p:spPr/>
        <p:txBody>
          <a:bodyPr/>
          <a:lstStyle/>
          <a:p>
            <a:pPr lvl="0">
              <a:buNone/>
            </a:pPr>
            <a:r>
              <a:rPr lang="en-US" dirty="0"/>
              <a:t> </a:t>
            </a:r>
          </a:p>
        </p:txBody>
      </p:sp>
      <p:sp>
        <p:nvSpPr>
          <p:cNvPr id="5" name="Rounded Rectangle 4"/>
          <p:cNvSpPr/>
          <p:nvPr/>
        </p:nvSpPr>
        <p:spPr bwMode="auto">
          <a:xfrm>
            <a:off x="1434690" y="1860345"/>
            <a:ext cx="6274622" cy="280117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6" name="rg_hi" descr="http://t1.gstatic.com/images?q=tbn:ANd9GcQL7hJYp_WlQcET9ig37jCp2BDmKZz6xTJSegEwY9zyXCjISGul"/>
          <p:cNvPicPr/>
          <p:nvPr/>
        </p:nvPicPr>
        <p:blipFill>
          <a:blip r:embed="rId2" cstate="print"/>
          <a:srcRect/>
          <a:stretch>
            <a:fillRect/>
          </a:stretch>
        </p:blipFill>
        <p:spPr bwMode="auto">
          <a:xfrm>
            <a:off x="1826855" y="2196486"/>
            <a:ext cx="2184913" cy="2216764"/>
          </a:xfrm>
          <a:prstGeom prst="roundRect">
            <a:avLst>
              <a:gd name="adj" fmla="val 16667"/>
            </a:avLst>
          </a:prstGeom>
          <a:ln w="38100">
            <a:solidFill>
              <a:srgbClr val="0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ounded Rectangle 6"/>
          <p:cNvSpPr/>
          <p:nvPr/>
        </p:nvSpPr>
        <p:spPr bwMode="auto">
          <a:xfrm>
            <a:off x="1434689" y="4829585"/>
            <a:ext cx="6330645" cy="95239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Tal registro é possível de ser feito em virtude da modificação vibratória, que põe o espírito em relação com fatos e paisagens remotos, desta e de outras existências</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p>
        </p:txBody>
      </p:sp>
      <p:sp>
        <p:nvSpPr>
          <p:cNvPr id="8" name="Rectangle 7"/>
          <p:cNvSpPr/>
          <p:nvPr/>
        </p:nvSpPr>
        <p:spPr>
          <a:xfrm>
            <a:off x="1602761" y="2028417"/>
            <a:ext cx="5938481" cy="2355773"/>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Sonhos Reflexivos </a:t>
            </a:r>
            <a:r>
              <a:rPr kumimoji="0" lang="pt-BR" sz="1471" b="1" i="0" u="none" strike="noStrike" kern="0" cap="none" spc="0" normalizeH="0" baseline="0" noProof="0" dirty="0">
                <a:ln>
                  <a:noFill/>
                </a:ln>
                <a:solidFill>
                  <a:srgbClr val="FF0000"/>
                </a:solidFill>
                <a:effectLst/>
                <a:uLnTx/>
                <a:uFillTx/>
                <a:latin typeface="Calibri" pitchFamily="34" charset="0"/>
                <a:ea typeface="+mn-ea"/>
                <a:cs typeface="+mn-cs"/>
                <a:sym typeface="Wingdings" pitchFamily="2" charset="2"/>
              </a:rPr>
              <a:t></a:t>
            </a: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 São aqueles em que o</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 desprendimento ou  emancipação da alma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permite um  mergulho  mais profundo  em</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 nossos registros perispirituais,recuperando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 imagens, cenas de vidas passadas;estas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 imagens são mais nítida e coerentes</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   como cenas de filme e poderão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 ser induzidos por espiritos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 desencarnados superiores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ou inferiores</a:t>
            </a:r>
            <a:r>
              <a:rPr kumimoji="0" lang="pt-BR" sz="1471" b="0"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a:t>
            </a:r>
            <a:endParaRPr kumimoji="0" lang="en-US" sz="1471" b="0" i="0" u="none" strike="noStrike" kern="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5547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24"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to="" calcmode="lin" valueType="num">
                                      <p:cBhvr>
                                        <p:cTn id="29" dur="1" fill="hold"/>
                                        <p:tgtEl>
                                          <p:spTgt spid="6"/>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
                                        <p:tgtEl>
                                          <p:spTgt spid="7"/>
                                        </p:tgtEl>
                                      </p:cBhvr>
                                    </p:animEffect>
                                    <p:anim calcmode="lin" valueType="num">
                                      <p:cBhvr>
                                        <p:cTn id="35" dur="400" fill="hold"/>
                                        <p:tgtEl>
                                          <p:spTgt spid="7"/>
                                        </p:tgtEl>
                                        <p:attrNameLst>
                                          <p:attrName>ppt_x</p:attrName>
                                        </p:attrNameLst>
                                      </p:cBhvr>
                                      <p:tavLst>
                                        <p:tav tm="0">
                                          <p:val>
                                            <p:strVal val="#ppt_x"/>
                                          </p:val>
                                        </p:tav>
                                        <p:tav tm="100000">
                                          <p:val>
                                            <p:strVal val="#ppt_x"/>
                                          </p:val>
                                        </p:tav>
                                      </p:tavLst>
                                    </p:anim>
                                    <p:anim calcmode="lin" valueType="num">
                                      <p:cBhvr>
                                        <p:cTn id="36" dur="400" fill="hold"/>
                                        <p:tgtEl>
                                          <p:spTgt spid="7"/>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737" y="1132042"/>
            <a:ext cx="6050528" cy="580076"/>
          </a:xfrm>
        </p:spPr>
        <p:style>
          <a:lnRef idx="1">
            <a:schemeClr val="accent1"/>
          </a:lnRef>
          <a:fillRef idx="2">
            <a:schemeClr val="accent1"/>
          </a:fillRef>
          <a:effectRef idx="1">
            <a:schemeClr val="accent1"/>
          </a:effectRef>
          <a:fontRef idx="minor">
            <a:schemeClr val="dk1"/>
          </a:fontRef>
        </p:style>
        <p:txBody>
          <a:bodyPr/>
          <a:lstStyle/>
          <a:p>
            <a:r>
              <a:rPr lang="en-US" sz="2353" dirty="0">
                <a:solidFill>
                  <a:srgbClr val="000000"/>
                </a:solidFill>
                <a:effectLst/>
                <a:latin typeface="Calibri" pitchFamily="34" charset="0"/>
                <a:cs typeface="Calibri" pitchFamily="34" charset="0"/>
              </a:rPr>
              <a:t>Sonhos Espíritas</a:t>
            </a:r>
          </a:p>
        </p:txBody>
      </p:sp>
      <p:pic>
        <p:nvPicPr>
          <p:cNvPr id="6" name="rg_hi" descr="http://t1.gstatic.com/images?q=tbn:ANd9GcSrQol4E3DizXqH-9q6SCB9M0cJCSEwub6dCT-4qYg1p_Z3tCE2wQ"/>
          <p:cNvPicPr/>
          <p:nvPr/>
        </p:nvPicPr>
        <p:blipFill>
          <a:blip r:embed="rId2" cstate="print"/>
          <a:srcRect/>
          <a:stretch>
            <a:fillRect/>
          </a:stretch>
        </p:blipFill>
        <p:spPr bwMode="auto">
          <a:xfrm>
            <a:off x="5692468" y="3204906"/>
            <a:ext cx="2072867" cy="1635201"/>
          </a:xfrm>
          <a:prstGeom prst="roundRect">
            <a:avLst>
              <a:gd name="adj" fmla="val 16667"/>
            </a:avLst>
          </a:prstGeom>
          <a:ln>
            <a:solidFill>
              <a:schemeClr val="tx2">
                <a:lumMod val="75000"/>
              </a:schemeClr>
            </a:solid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ounded Rectangle 6"/>
          <p:cNvSpPr/>
          <p:nvPr/>
        </p:nvSpPr>
        <p:spPr bwMode="auto">
          <a:xfrm>
            <a:off x="1378666" y="1916369"/>
            <a:ext cx="6274622" cy="117649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97"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Sonhos Espíritas</a:t>
            </a:r>
            <a:r>
              <a:rPr kumimoji="0" lang="pt-BR" sz="1397" b="1" i="0" u="none" strike="noStrike" kern="0" cap="none" spc="0" normalizeH="0" baseline="0" noProof="0" dirty="0">
                <a:ln>
                  <a:noFill/>
                </a:ln>
                <a:solidFill>
                  <a:srgbClr val="FF0000"/>
                </a:solidFill>
                <a:effectLst/>
                <a:uLnTx/>
                <a:uFillTx/>
                <a:latin typeface="Calibri" pitchFamily="34" charset="0"/>
                <a:ea typeface="+mn-ea"/>
                <a:cs typeface="+mn-cs"/>
                <a:sym typeface="Wingdings" pitchFamily="2" charset="2"/>
              </a:rPr>
              <a:t></a:t>
            </a:r>
            <a:r>
              <a:rPr lang="pt-BR" sz="1397" b="1" kern="0" dirty="0">
                <a:solidFill>
                  <a:srgbClr val="000000"/>
                </a:solidFill>
                <a:latin typeface="Calibri" pitchFamily="34" charset="0"/>
                <a:sym typeface="Wingdings" pitchFamily="2" charset="2"/>
              </a:rPr>
              <a:t>S</a:t>
            </a:r>
            <a:r>
              <a:rPr kumimoji="0" lang="pt-BR" sz="1397" b="1" i="0" u="none" strike="noStrike" kern="0" cap="none" spc="0" normalizeH="0" baseline="0" noProof="0" dirty="0" err="1">
                <a:ln>
                  <a:noFill/>
                </a:ln>
                <a:solidFill>
                  <a:srgbClr val="000000"/>
                </a:solidFill>
                <a:effectLst/>
                <a:uLnTx/>
                <a:uFillTx/>
                <a:latin typeface="Calibri" pitchFamily="34" charset="0"/>
                <a:ea typeface="+mn-ea"/>
                <a:cs typeface="+mn-cs"/>
                <a:sym typeface="Wingdings" pitchFamily="2" charset="2"/>
              </a:rPr>
              <a:t>ão</a:t>
            </a:r>
            <a:r>
              <a:rPr kumimoji="0" lang="pt-BR" sz="1397"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 lembranças de nossa vivência real no mundo dos Espíritos. São recordações de encontros, estudos que participamos, conversas, tarefas que desenvolvemos,... podem ocorrer também, perseguições e acontecimentos desagradáveis, sempre em função de nossa sintonia espiritual.</a:t>
            </a:r>
            <a:r>
              <a:rPr kumimoji="0" lang="en-US" sz="139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Há mais ampla exteriorização do perispírito.. </a:t>
            </a:r>
            <a:endParaRPr kumimoji="0" lang="en-US" sz="1397" b="1" i="0" u="none" strike="noStrike" kern="0" cap="none" spc="0" normalizeH="0" baseline="0" noProof="0" dirty="0">
              <a:ln>
                <a:noFill/>
              </a:ln>
              <a:solidFill>
                <a:srgbClr val="000000"/>
              </a:solidFill>
              <a:effectLst/>
              <a:uLnTx/>
              <a:uFillTx/>
              <a:latin typeface="Calibri" pitchFamily="34" charset="0"/>
              <a:ea typeface="+mn-ea"/>
              <a:cs typeface="+mn-cs"/>
            </a:endParaRPr>
          </a:p>
        </p:txBody>
      </p:sp>
      <p:sp>
        <p:nvSpPr>
          <p:cNvPr id="5" name="Rounded Rectangle 4"/>
          <p:cNvSpPr/>
          <p:nvPr/>
        </p:nvSpPr>
        <p:spPr bwMode="auto">
          <a:xfrm>
            <a:off x="1434689" y="3372976"/>
            <a:ext cx="4537896" cy="1120469"/>
          </a:xfrm>
          <a:prstGeom prst="roundRect">
            <a:avLst/>
          </a:prstGeom>
          <a:ln>
            <a:headEnd type="none" w="med" len="med"/>
            <a:tailEnd type="none" w="med" len="med"/>
          </a:ln>
          <a:effectLst>
            <a:glow rad="1397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Durante o desdobramento, o espirito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desprendido do corpo, exerce atividade real e efetiva, </a:t>
            </a:r>
            <a:r>
              <a:rPr kumimoji="0" lang="en-US" sz="1471" b="1" i="1" u="sng" strike="noStrike" kern="0" cap="none" spc="0" normalizeH="0" baseline="0" noProof="0" dirty="0">
                <a:ln>
                  <a:noFill/>
                </a:ln>
                <a:solidFill>
                  <a:srgbClr val="000000"/>
                </a:solidFill>
                <a:effectLst/>
                <a:uLnTx/>
                <a:uFillTx/>
                <a:latin typeface="Calibri" pitchFamily="34" charset="0"/>
                <a:ea typeface="+mn-ea"/>
                <a:cs typeface="Calibri" pitchFamily="34" charset="0"/>
              </a:rPr>
              <a:t>encontrando-se com parentes, amigos, instrutores e também com os inimigos desta e de outras existências</a:t>
            </a:r>
          </a:p>
        </p:txBody>
      </p:sp>
      <p:sp>
        <p:nvSpPr>
          <p:cNvPr id="8" name="Rounded Rectangle 7"/>
          <p:cNvSpPr/>
          <p:nvPr/>
        </p:nvSpPr>
        <p:spPr bwMode="auto">
          <a:xfrm>
            <a:off x="1378667" y="4941632"/>
            <a:ext cx="6218598" cy="84035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err="1">
                <a:ln>
                  <a:noFill/>
                </a:ln>
                <a:solidFill>
                  <a:srgbClr val="000000"/>
                </a:solidFill>
                <a:effectLst/>
                <a:uLnTx/>
                <a:uFillTx/>
                <a:latin typeface="Calibri" pitchFamily="34" charset="0"/>
                <a:ea typeface="Calibri" pitchFamily="34" charset="0"/>
                <a:cs typeface="Times New Roman" pitchFamily="18" charset="0"/>
              </a:rPr>
              <a:t>Clarêncio</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 – Um sonho reconfortante é uma bênção de saúde e alegria</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para os nossos irmãos encarnados. ( Zulmira visitando o Lar da </a:t>
            </a:r>
            <a:r>
              <a:rPr kumimoji="0" lang="en-US" sz="1471" b="1" i="0" u="none" strike="noStrike" kern="0" cap="none" spc="0" normalizeH="0" baseline="0" noProof="0" dirty="0" err="1">
                <a:ln>
                  <a:noFill/>
                </a:ln>
                <a:solidFill>
                  <a:srgbClr val="000000"/>
                </a:solidFill>
                <a:effectLst/>
                <a:uLnTx/>
                <a:uFillTx/>
                <a:latin typeface="Calibri" pitchFamily="34" charset="0"/>
                <a:ea typeface="Calibri" pitchFamily="34" charset="0"/>
                <a:cs typeface="Times New Roman" pitchFamily="18" charset="0"/>
              </a:rPr>
              <a:t>Benção</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 – Entre a Terra e o Ceu) </a:t>
            </a:r>
            <a:endParaRPr kumimoji="0" lang="en-US" sz="1471" b="0" i="0" u="none" strike="noStrike" kern="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11077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
                                        <p:tgtEl>
                                          <p:spTgt spid="5"/>
                                        </p:tgtEl>
                                      </p:cBhvr>
                                    </p:animEffect>
                                    <p:anim calcmode="lin" valueType="num">
                                      <p:cBhvr>
                                        <p:cTn id="16" dur="400" fill="hold"/>
                                        <p:tgtEl>
                                          <p:spTgt spid="5"/>
                                        </p:tgtEl>
                                        <p:attrNameLst>
                                          <p:attrName>ppt_x</p:attrName>
                                        </p:attrNameLst>
                                      </p:cBhvr>
                                      <p:tavLst>
                                        <p:tav tm="0">
                                          <p:val>
                                            <p:strVal val="#ppt_x"/>
                                          </p:val>
                                        </p:tav>
                                        <p:tav tm="100000">
                                          <p:val>
                                            <p:strVal val="#ppt_x"/>
                                          </p:val>
                                        </p:tav>
                                      </p:tavLst>
                                    </p:anim>
                                    <p:anim calcmode="lin" valueType="num">
                                      <p:cBhvr>
                                        <p:cTn id="17" dur="400" fill="hold"/>
                                        <p:tgtEl>
                                          <p:spTgt spid="5"/>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24"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anim calcmode="lin" valueType="num">
                                      <p:cBhvr>
                                        <p:cTn id="28" dur="400" fill="hold"/>
                                        <p:tgtEl>
                                          <p:spTgt spid="8"/>
                                        </p:tgtEl>
                                        <p:attrNameLst>
                                          <p:attrName>ppt_x</p:attrName>
                                        </p:attrNameLst>
                                      </p:cBhvr>
                                      <p:tavLst>
                                        <p:tav tm="0">
                                          <p:val>
                                            <p:strVal val="#ppt_x"/>
                                          </p:val>
                                        </p:tav>
                                        <p:tav tm="100000">
                                          <p:val>
                                            <p:strVal val="#ppt_x"/>
                                          </p:val>
                                        </p:tav>
                                      </p:tavLst>
                                    </p:anim>
                                    <p:anim calcmode="lin" valueType="num">
                                      <p:cBhvr>
                                        <p:cTn id="29" dur="400" fill="hold"/>
                                        <p:tgtEl>
                                          <p:spTgt spid="8"/>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5" grpId="0" animBg="1"/>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770831" y="1580199"/>
            <a:ext cx="3025264" cy="294229"/>
          </a:xfrm>
          <a:prstGeom prst="rect">
            <a:avLst/>
          </a:prstGeom>
          <a:solidFill>
            <a:schemeClr val="accent1">
              <a:lumMod val="60000"/>
              <a:lumOff val="40000"/>
            </a:schemeClr>
          </a:solidFill>
          <a:ln w="28575">
            <a:solidFill>
              <a:srgbClr val="000000"/>
            </a:solidFill>
            <a:miter lim="800000"/>
            <a:headEnd/>
            <a:tailEnd/>
          </a:ln>
          <a:effectLst/>
        </p:spPr>
        <p:txBody>
          <a:bodyPr vert="horz" wrap="square" lIns="67228" tIns="33614" rIns="67228" bIns="33614" numCol="1" anchor="ctr" anchorCtr="0" compatLnSpc="1">
            <a:prstTxWarp prst="textNoShape">
              <a:avLst/>
            </a:prstTxWarp>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471" b="1" i="0" u="none"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O TORMENTO DE LEONARDO</a:t>
            </a:r>
            <a:endParaRPr kumimoji="0" lang="en-US" sz="1471" b="1" i="0" u="none" strike="noStrike" kern="0" cap="none" spc="0" normalizeH="0" baseline="0" noProof="0" dirty="0">
              <a:ln>
                <a:noFill/>
              </a:ln>
              <a:solidFill>
                <a:srgbClr val="C00000"/>
              </a:solidFill>
              <a:effectLst/>
              <a:uLnTx/>
              <a:uFillTx/>
              <a:latin typeface="Calibri" pitchFamily="34" charset="0"/>
              <a:ea typeface="+mn-ea"/>
              <a:cs typeface="Arial" pitchFamily="34" charset="0"/>
            </a:endParaRPr>
          </a:p>
        </p:txBody>
      </p:sp>
      <p:sp>
        <p:nvSpPr>
          <p:cNvPr id="5121" name="Rectangle 1"/>
          <p:cNvSpPr>
            <a:spLocks noChangeArrowheads="1"/>
          </p:cNvSpPr>
          <p:nvPr/>
        </p:nvSpPr>
        <p:spPr bwMode="auto">
          <a:xfrm>
            <a:off x="1434690" y="2196299"/>
            <a:ext cx="4369826" cy="1425949"/>
          </a:xfrm>
          <a:prstGeom prst="rect">
            <a:avLst/>
          </a:prstGeom>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67228" tIns="33614" rIns="67228" bIns="33614" numCol="1" anchor="ctr" anchorCtr="0" compatLnSpc="1">
            <a:prstTxWarp prst="textNoShape">
              <a:avLst/>
            </a:prstTxWarp>
            <a:spAutoFit/>
          </a:bodyPr>
          <a:lstStyle/>
          <a:p>
            <a:pPr marL="0" marR="0" lvl="0" indent="0" algn="just" defTabSz="685800" rtl="0" eaLnBrk="1" fontAlgn="base" latinLnBrk="0" hangingPunct="1">
              <a:lnSpc>
                <a:spcPct val="100000"/>
              </a:lnSpc>
              <a:spcBef>
                <a:spcPct val="0"/>
              </a:spcBef>
              <a:spcAft>
                <a:spcPct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Esteves clamou: homem ou diabo, onde estiveres, em mim ou fora de mim, corporifica-te e vem!... Acertemos a diferença!... Vítima ou carrasco, aparece! </a:t>
            </a:r>
            <a:r>
              <a:rPr kumimoji="0" lang="en-US" sz="1471" b="1" i="0" u="none"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Que meu pensamento te encontre e te traga!...</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 </a:t>
            </a:r>
            <a:r>
              <a:rPr kumimoji="0" lang="en-US" sz="1471" b="1" i="0" u="none"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Que as forças do nosso destino nos reúnam,</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 </a:t>
            </a:r>
            <a:r>
              <a:rPr kumimoji="0" lang="en-US" sz="1471" b="1" i="0" u="none"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enfim, corpo a corpo!...</a:t>
            </a:r>
            <a:endParaRPr kumimoji="0" lang="en-US" sz="1471" b="1" i="0" u="none" strike="noStrike" kern="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5122" name="Rectangle 2"/>
          <p:cNvSpPr>
            <a:spLocks noChangeArrowheads="1"/>
          </p:cNvSpPr>
          <p:nvPr/>
        </p:nvSpPr>
        <p:spPr bwMode="auto">
          <a:xfrm>
            <a:off x="2050947" y="4045196"/>
            <a:ext cx="4649943" cy="52057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67228" tIns="33614" rIns="67228" bIns="33614" numCol="1" anchor="ctr" anchorCtr="0" compatLnSpc="1">
            <a:prstTxWarp prst="textNoShape">
              <a:avLst/>
            </a:prstTxWarp>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Sob a positiva invocação de Leonardo, </a:t>
            </a:r>
            <a:r>
              <a:rPr kumimoji="0" lang="en-US" sz="1471" b="1" i="0" u="none" strike="noStrike" kern="0" cap="none" spc="0" normalizeH="0" baseline="0" noProof="0" dirty="0">
                <a:ln>
                  <a:noFill/>
                </a:ln>
                <a:solidFill>
                  <a:srgbClr val="FF0000"/>
                </a:solidFill>
                <a:effectLst/>
                <a:uLnTx/>
                <a:uFillTx/>
                <a:latin typeface="Calibri" pitchFamily="34" charset="0"/>
                <a:ea typeface="Calibri" pitchFamily="34" charset="0"/>
                <a:cs typeface="Times New Roman" pitchFamily="18" charset="0"/>
              </a:rPr>
              <a:t>Esteves,</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 parcialmente libertado pelo sono, comparece ao desafio. </a:t>
            </a:r>
            <a:endParaRPr kumimoji="0" lang="en-US" sz="1471" b="1" i="0" u="none" strike="noStrike" kern="0" cap="none" spc="0" normalizeH="0" baseline="0" noProof="0" dirty="0">
              <a:ln>
                <a:noFill/>
              </a:ln>
              <a:solidFill>
                <a:srgbClr val="FFFFFF"/>
              </a:solidFill>
              <a:effectLst/>
              <a:uLnTx/>
              <a:uFillTx/>
              <a:latin typeface="Calibri" pitchFamily="34" charset="0"/>
              <a:ea typeface="+mn-ea"/>
              <a:cs typeface="Arial" pitchFamily="34" charset="0"/>
            </a:endParaRPr>
          </a:p>
        </p:txBody>
      </p:sp>
      <p:pic>
        <p:nvPicPr>
          <p:cNvPr id="11" name="rg_hi" descr="http://t3.gstatic.com/images?q=tbn:ANd9GcQ57YnBJEc0rgIjGqSiPfXGF1ihII7hd6Rge2YfV-JYWnXCMUKp0g"/>
          <p:cNvPicPr/>
          <p:nvPr/>
        </p:nvPicPr>
        <p:blipFill>
          <a:blip r:embed="rId2" cstate="print"/>
          <a:srcRect/>
          <a:stretch>
            <a:fillRect/>
          </a:stretch>
        </p:blipFill>
        <p:spPr bwMode="auto">
          <a:xfrm>
            <a:off x="5916562" y="1972392"/>
            <a:ext cx="1736726" cy="1904796"/>
          </a:xfrm>
          <a:prstGeom prst="rect">
            <a:avLst/>
          </a:prstGeom>
          <a:noFill/>
          <a:ln w="9525">
            <a:noFill/>
            <a:miter lim="800000"/>
            <a:headEnd/>
            <a:tailEnd/>
          </a:ln>
        </p:spPr>
      </p:pic>
      <p:sp>
        <p:nvSpPr>
          <p:cNvPr id="5123" name="Rectangle 3"/>
          <p:cNvSpPr>
            <a:spLocks noChangeArrowheads="1"/>
          </p:cNvSpPr>
          <p:nvPr/>
        </p:nvSpPr>
        <p:spPr bwMode="auto">
          <a:xfrm>
            <a:off x="1490713" y="4885579"/>
            <a:ext cx="6162575" cy="2942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67228" tIns="33614" rIns="67228" bIns="33614" numCol="1" anchor="ctr" anchorCtr="0" compatLnSpc="1">
            <a:prstTxWarp prst="textNoShape">
              <a:avLst/>
            </a:prstTxWarp>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Leonardo  - Conheço-te e odeio-te!... Assassino, assassino!...</a:t>
            </a:r>
            <a:endParaRPr kumimoji="0" lang="en-US" sz="1471" b="1" i="0" u="none" strike="noStrike" kern="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12" name="Title 1"/>
          <p:cNvSpPr txBox="1">
            <a:spLocks/>
          </p:cNvSpPr>
          <p:nvPr/>
        </p:nvSpPr>
        <p:spPr>
          <a:xfrm>
            <a:off x="1168780" y="1076018"/>
            <a:ext cx="4089709" cy="280118"/>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Sonhos Espíritas- Entre a Terra  e o Ceu</a:t>
            </a:r>
          </a:p>
        </p:txBody>
      </p:sp>
    </p:spTree>
    <p:extLst>
      <p:ext uri="{BB962C8B-B14F-4D97-AF65-F5344CB8AC3E}">
        <p14:creationId xmlns:p14="http://schemas.microsoft.com/office/powerpoint/2010/main" val="172354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21"/>
                                        </p:tgtEl>
                                        <p:attrNameLst>
                                          <p:attrName>style.visibility</p:attrName>
                                        </p:attrNameLst>
                                      </p:cBhvr>
                                      <p:to>
                                        <p:strVal val="visible"/>
                                      </p:to>
                                    </p:set>
                                    <p:animEffect transition="in" filter="fade">
                                      <p:cBhvr>
                                        <p:cTn id="12" dur="1000"/>
                                        <p:tgtEl>
                                          <p:spTgt spid="5121"/>
                                        </p:tgtEl>
                                      </p:cBhvr>
                                    </p:animEffect>
                                    <p:anim calcmode="lin" valueType="num">
                                      <p:cBhvr>
                                        <p:cTn id="13" dur="1000" fill="hold"/>
                                        <p:tgtEl>
                                          <p:spTgt spid="5121"/>
                                        </p:tgtEl>
                                        <p:attrNameLst>
                                          <p:attrName>ppt_x</p:attrName>
                                        </p:attrNameLst>
                                      </p:cBhvr>
                                      <p:tavLst>
                                        <p:tav tm="0">
                                          <p:val>
                                            <p:strVal val="#ppt_x"/>
                                          </p:val>
                                        </p:tav>
                                        <p:tav tm="100000">
                                          <p:val>
                                            <p:strVal val="#ppt_x"/>
                                          </p:val>
                                        </p:tav>
                                      </p:tavLst>
                                    </p:anim>
                                    <p:anim calcmode="lin" valueType="num">
                                      <p:cBhvr>
                                        <p:cTn id="14" dur="1000" fill="hold"/>
                                        <p:tgtEl>
                                          <p:spTgt spid="51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100"/>
                                        <p:tgtEl>
                                          <p:spTgt spid="5122"/>
                                        </p:tgtEl>
                                      </p:cBhvr>
                                    </p:animEffect>
                                    <p:anim calcmode="lin" valueType="num">
                                      <p:cBhvr>
                                        <p:cTn id="20" dur="400" fill="hold"/>
                                        <p:tgtEl>
                                          <p:spTgt spid="5122"/>
                                        </p:tgtEl>
                                        <p:attrNameLst>
                                          <p:attrName>ppt_x</p:attrName>
                                        </p:attrNameLst>
                                      </p:cBhvr>
                                      <p:tavLst>
                                        <p:tav tm="0">
                                          <p:val>
                                            <p:strVal val="#ppt_x"/>
                                          </p:val>
                                        </p:tav>
                                        <p:tav tm="100000">
                                          <p:val>
                                            <p:strVal val="#ppt_x"/>
                                          </p:val>
                                        </p:tav>
                                      </p:tavLst>
                                    </p:anim>
                                    <p:anim calcmode="lin" valueType="num">
                                      <p:cBhvr>
                                        <p:cTn id="21" dur="400" fill="hold"/>
                                        <p:tgtEl>
                                          <p:spTgt spid="5122"/>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51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51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100"/>
                                        <p:tgtEl>
                                          <p:spTgt spid="5123"/>
                                        </p:tgtEl>
                                      </p:cBhvr>
                                    </p:animEffect>
                                    <p:anim calcmode="lin" valueType="num">
                                      <p:cBhvr>
                                        <p:cTn id="29" dur="400" fill="hold"/>
                                        <p:tgtEl>
                                          <p:spTgt spid="5123"/>
                                        </p:tgtEl>
                                        <p:attrNameLst>
                                          <p:attrName>ppt_x</p:attrName>
                                        </p:attrNameLst>
                                      </p:cBhvr>
                                      <p:tavLst>
                                        <p:tav tm="0">
                                          <p:val>
                                            <p:strVal val="#ppt_x"/>
                                          </p:val>
                                        </p:tav>
                                        <p:tav tm="100000">
                                          <p:val>
                                            <p:strVal val="#ppt_x"/>
                                          </p:val>
                                        </p:tav>
                                      </p:tavLst>
                                    </p:anim>
                                    <p:anim calcmode="lin" valueType="num">
                                      <p:cBhvr>
                                        <p:cTn id="30" dur="400" fill="hold"/>
                                        <p:tgtEl>
                                          <p:spTgt spid="5123"/>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51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51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5122" grpId="0" animBg="1"/>
      <p:bldP spid="51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74711" y="1271130"/>
          <a:ext cx="7857461" cy="448056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480560">
                <a:tc>
                  <a:txBody>
                    <a:bodyPr/>
                    <a:lstStyle/>
                    <a:p>
                      <a:pPr marL="342900" indent="-342900" algn="just">
                        <a:buAutoNum type="arabicPeriod" startAt="403"/>
                      </a:pPr>
                      <a:r>
                        <a:rPr lang="pt-BR" sz="2400" dirty="0"/>
                        <a:t> Por que não nos recordamos sempre dos sonhos?</a:t>
                      </a:r>
                    </a:p>
                    <a:p>
                      <a:pPr marL="0" indent="0" algn="just">
                        <a:buNone/>
                      </a:pPr>
                      <a:endParaRPr lang="pt-BR" sz="2400" dirty="0"/>
                    </a:p>
                    <a:p>
                      <a:pPr algn="just"/>
                      <a:r>
                        <a:rPr lang="pt-BR" sz="2400" dirty="0">
                          <a:solidFill>
                            <a:srgbClr val="FFFF00"/>
                          </a:solidFill>
                        </a:rPr>
                        <a:t>R. Nisso que chamas sono só tens o repouso do corpo, porque o Espírito está sempre em movimento. No sono, ele recobra um pouco de sua liberdade e se comunica com os que lhe são caros, seja neste ou em outros mundos. Mas, como o corpo é de matéria pesada e grosseira, dificilmente conserva as impressões recebidas pelo Espírito, mesmo porque o Espírito não as percebeu pelos órgãos do corpo.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22234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964164" y="2364555"/>
            <a:ext cx="2801171" cy="84035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1"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Na Revista Espírita </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de</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Junho de 1866, Allan Kardec cita um sonho instrutivo </a:t>
            </a:r>
            <a:endPar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3" name="Rounded Rectangle 2"/>
          <p:cNvSpPr/>
          <p:nvPr/>
        </p:nvSpPr>
        <p:spPr bwMode="auto">
          <a:xfrm>
            <a:off x="1882878" y="3316953"/>
            <a:ext cx="5546317" cy="1792749"/>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Considerávamos a multidão e procurávamos captar o assunto</a:t>
            </a:r>
            <a:endPar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da conversa quando, de repente, apareceu no canto de um muro</a:t>
            </a:r>
            <a:endPar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uma inscrição em letras pequenas, brilhantes como fogo, e que nos</a:t>
            </a:r>
            <a:endPar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esforçamos por decifrar. Estava assim concebida: </a:t>
            </a:r>
            <a:r>
              <a:rPr kumimoji="0" lang="en-US" sz="1471" b="1" i="0" u="sng"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Descobrimos que</a:t>
            </a:r>
            <a:endParaRPr kumimoji="0" lang="en-US" sz="1471" b="1" i="0" u="sng" strike="noStrike" kern="0" cap="none" spc="0" normalizeH="0" baseline="0" noProof="0" dirty="0">
              <a:ln>
                <a:noFill/>
              </a:ln>
              <a:solidFill>
                <a:srgbClr val="C00000"/>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sng"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a borracha rolada sob a roda faz uma légua em dez minutos, desde</a:t>
            </a:r>
            <a:endParaRPr kumimoji="0" lang="en-US" sz="1471" b="1" i="0" u="sng" strike="noStrike" kern="0" cap="none" spc="0" normalizeH="0" baseline="0" noProof="0" dirty="0">
              <a:ln>
                <a:noFill/>
              </a:ln>
              <a:solidFill>
                <a:srgbClr val="C00000"/>
              </a:solidFill>
              <a:effectLst/>
              <a:uLnTx/>
              <a:uFillTx/>
              <a:latin typeface="Calibri" pitchFamily="34" charset="0"/>
              <a:ea typeface="+mn-ea"/>
              <a:cs typeface="Arial"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sng"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que a estrada.... Enquanto procurávamos o fim da frase, a inscrição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sng" strike="noStrike" kern="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apagou-se pouco a pouco e acordamos. </a:t>
            </a:r>
            <a:endParaRPr kumimoji="0" lang="en-US" sz="1471" b="1" i="0" u="sng" strike="noStrike" kern="0" cap="none" spc="0" normalizeH="0" baseline="0" noProof="0" dirty="0">
              <a:ln>
                <a:noFill/>
              </a:ln>
              <a:solidFill>
                <a:srgbClr val="C00000"/>
              </a:solidFill>
              <a:effectLst/>
              <a:uLnTx/>
              <a:uFillTx/>
              <a:latin typeface="Calibri" pitchFamily="34" charset="0"/>
              <a:ea typeface="+mn-ea"/>
              <a:cs typeface="Arial" pitchFamily="34" charset="0"/>
            </a:endParaRPr>
          </a:p>
        </p:txBody>
      </p:sp>
      <p:sp>
        <p:nvSpPr>
          <p:cNvPr id="5" name="Rounded Rectangle 4"/>
          <p:cNvSpPr/>
          <p:nvPr/>
        </p:nvSpPr>
        <p:spPr bwMode="auto">
          <a:xfrm>
            <a:off x="1322644" y="5277772"/>
            <a:ext cx="6442691" cy="56023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Era um sonho instrutivo, isto é, os espíritos estavam lhe</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mostrando que as invenções são precedidas de estudos</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anteriores, durante o sono.</a:t>
            </a:r>
            <a:endParaRPr kumimoji="0" lang="en-US" sz="1471"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8" name="Title 1"/>
          <p:cNvSpPr txBox="1">
            <a:spLocks/>
          </p:cNvSpPr>
          <p:nvPr/>
        </p:nvSpPr>
        <p:spPr>
          <a:xfrm>
            <a:off x="1546737" y="1019997"/>
            <a:ext cx="6050528" cy="504211"/>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353"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Sonhos Espíritas</a:t>
            </a:r>
          </a:p>
        </p:txBody>
      </p:sp>
      <p:pic>
        <p:nvPicPr>
          <p:cNvPr id="9" name="rg_hi" descr="http://t3.gstatic.com/images?q=tbn:ANd9GcRaln46u8nQWpSputlCeaDsahjmVw3D1eGyQgpU2gERttxoftkIDg">
            <a:hlinkClick r:id="rId2"/>
          </p:cNvPr>
          <p:cNvPicPr/>
          <p:nvPr/>
        </p:nvPicPr>
        <p:blipFill>
          <a:blip r:embed="rId3" cstate="print"/>
          <a:srcRect/>
          <a:stretch>
            <a:fillRect/>
          </a:stretch>
        </p:blipFill>
        <p:spPr bwMode="auto">
          <a:xfrm>
            <a:off x="3283463" y="1972392"/>
            <a:ext cx="1344562" cy="1233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rg_hi" descr="http://t2.gstatic.com/images?q=tbn:ANd9GcROfab4I5vKabR_VWR-2SF4beWwFum1drteV-bfS_Ac8pCZPgYn"/>
          <p:cNvPicPr/>
          <p:nvPr/>
        </p:nvPicPr>
        <p:blipFill>
          <a:blip r:embed="rId4" cstate="print"/>
          <a:srcRect/>
          <a:stretch>
            <a:fillRect/>
          </a:stretch>
        </p:blipFill>
        <p:spPr bwMode="auto">
          <a:xfrm>
            <a:off x="1658783" y="1692276"/>
            <a:ext cx="1400585" cy="1288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114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nodeType="afterEffect">
                                  <p:stCondLst>
                                    <p:cond delay="5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955743" y="2756719"/>
            <a:ext cx="3641522" cy="2969242"/>
          </a:xfrm>
        </p:spPr>
        <p:style>
          <a:lnRef idx="1">
            <a:schemeClr val="accent1"/>
          </a:lnRef>
          <a:fillRef idx="2">
            <a:schemeClr val="accent1"/>
          </a:fillRef>
          <a:effectRef idx="1">
            <a:schemeClr val="accent1"/>
          </a:effectRef>
          <a:fontRef idx="minor">
            <a:schemeClr val="dk1"/>
          </a:fontRef>
        </p:style>
        <p:txBody>
          <a:bodyPr/>
          <a:lstStyle/>
          <a:p>
            <a:pPr algn="ctr">
              <a:buNone/>
            </a:pPr>
            <a:endParaRPr lang="pt-BR" sz="1471" b="1" dirty="0">
              <a:solidFill>
                <a:srgbClr val="000000"/>
              </a:solidFill>
              <a:effectLst/>
              <a:latin typeface="Calibri" pitchFamily="34" charset="0"/>
              <a:cs typeface="Calibri" pitchFamily="34" charset="0"/>
            </a:endParaRPr>
          </a:p>
          <a:p>
            <a:pPr algn="just">
              <a:buNone/>
            </a:pPr>
            <a:r>
              <a:rPr lang="pt-BR" sz="1471" b="1" dirty="0">
                <a:solidFill>
                  <a:srgbClr val="000000"/>
                </a:solidFill>
                <a:effectLst/>
                <a:latin typeface="Calibri" pitchFamily="34" charset="0"/>
                <a:cs typeface="Calibri" pitchFamily="34" charset="0"/>
              </a:rPr>
              <a:t>   	O presidente Abraham Lincoln (1809  1865), presidente dos Estados Unidos durante a grande guerra civil, sonhou que acordava em plena noite e, dirigindo-se para o salão principal da Casa Branca, notou que havia um velório. Perguntou a um soldado, que lhe respondeu que era o presidente, que fora assassinado. Naquele mesmo dia, comparecendo a um teatro, Lincoln foi </a:t>
            </a:r>
            <a:r>
              <a:rPr lang="pt-BR" sz="1471" b="1" u="sng" dirty="0">
                <a:solidFill>
                  <a:srgbClr val="0000FF"/>
                </a:solidFill>
                <a:effectLst/>
                <a:latin typeface="Calibri" pitchFamily="34" charset="0"/>
                <a:cs typeface="Calibri" pitchFamily="34" charset="0"/>
              </a:rPr>
              <a:t>ASSASSINADO.</a:t>
            </a:r>
          </a:p>
          <a:p>
            <a:endParaRPr lang="en-US" b="1" dirty="0">
              <a:solidFill>
                <a:srgbClr val="000000"/>
              </a:solidFill>
              <a:effectLst>
                <a:outerShdw blurRad="38100" dist="38100" dir="2700000" algn="tl">
                  <a:srgbClr val="000000">
                    <a:alpha val="43137"/>
                  </a:srgbClr>
                </a:outerShdw>
              </a:effectLst>
            </a:endParaRPr>
          </a:p>
        </p:txBody>
      </p:sp>
      <p:pic>
        <p:nvPicPr>
          <p:cNvPr id="5" name="Content Placeholder 4" descr="Abraham-Lincoln-Shooting.jpg"/>
          <p:cNvPicPr>
            <a:picLocks noGrp="1"/>
          </p:cNvPicPr>
          <p:nvPr>
            <p:ph sz="half" idx="1"/>
          </p:nvPr>
        </p:nvPicPr>
        <p:blipFill>
          <a:blip r:embed="rId2" cstate="print"/>
          <a:stretch>
            <a:fillRect/>
          </a:stretch>
        </p:blipFill>
        <p:spPr>
          <a:xfrm>
            <a:off x="1490714" y="1972392"/>
            <a:ext cx="2409006" cy="37535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p:cNvSpPr>
            <a:spLocks noGrp="1"/>
          </p:cNvSpPr>
          <p:nvPr>
            <p:ph type="title"/>
          </p:nvPr>
        </p:nvSpPr>
        <p:spPr>
          <a:xfrm>
            <a:off x="1546737" y="1132042"/>
            <a:ext cx="6050528" cy="580076"/>
          </a:xfrm>
        </p:spPr>
        <p:style>
          <a:lnRef idx="1">
            <a:schemeClr val="accent1"/>
          </a:lnRef>
          <a:fillRef idx="2">
            <a:schemeClr val="accent1"/>
          </a:fillRef>
          <a:effectRef idx="1">
            <a:schemeClr val="accent1"/>
          </a:effectRef>
          <a:fontRef idx="minor">
            <a:schemeClr val="dk1"/>
          </a:fontRef>
        </p:style>
        <p:txBody>
          <a:bodyPr/>
          <a:lstStyle/>
          <a:p>
            <a:r>
              <a:rPr lang="en-US" sz="2353" dirty="0">
                <a:solidFill>
                  <a:srgbClr val="000000"/>
                </a:solidFill>
                <a:effectLst/>
                <a:latin typeface="Calibri" pitchFamily="34" charset="0"/>
                <a:cs typeface="Calibri" pitchFamily="34" charset="0"/>
              </a:rPr>
              <a:t>Sonhos </a:t>
            </a:r>
            <a:r>
              <a:rPr lang="pt-BR" sz="2353" dirty="0">
                <a:solidFill>
                  <a:srgbClr val="000000"/>
                </a:solidFill>
                <a:effectLst/>
                <a:latin typeface="Calibri" pitchFamily="34" charset="0"/>
                <a:sym typeface="Wingdings" pitchFamily="2" charset="2"/>
              </a:rPr>
              <a:t>Proféticos</a:t>
            </a:r>
            <a:r>
              <a:rPr lang="pt-BR" sz="2353" dirty="0">
                <a:solidFill>
                  <a:srgbClr val="000000"/>
                </a:solidFill>
                <a:sym typeface="Wingdings" pitchFamily="2" charset="2"/>
              </a:rPr>
              <a:t> </a:t>
            </a:r>
            <a:endParaRPr lang="en-US" sz="2353" dirty="0">
              <a:solidFill>
                <a:srgbClr val="000000"/>
              </a:solidFill>
              <a:effectLst/>
              <a:latin typeface="Calibri" pitchFamily="34" charset="0"/>
              <a:cs typeface="Calibri" pitchFamily="34" charset="0"/>
            </a:endParaRPr>
          </a:p>
        </p:txBody>
      </p:sp>
      <p:sp>
        <p:nvSpPr>
          <p:cNvPr id="6" name="Rounded Rectangle 5"/>
          <p:cNvSpPr/>
          <p:nvPr/>
        </p:nvSpPr>
        <p:spPr bwMode="auto">
          <a:xfrm>
            <a:off x="3688267" y="2011401"/>
            <a:ext cx="4248614" cy="521225"/>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80000"/>
              </a:lnSpc>
              <a:spcBef>
                <a:spcPts val="0"/>
              </a:spcBef>
              <a:spcAft>
                <a:spcPts val="0"/>
              </a:spcAft>
              <a:buClrTx/>
              <a:buSzTx/>
              <a:buFontTx/>
              <a:buNone/>
              <a:tabLst>
                <a:tab pos="6262798" algn="l"/>
              </a:tabLst>
              <a:defRPr/>
            </a:pPr>
            <a:r>
              <a:rPr kumimoji="0" lang="pt-BR" sz="1764" b="1" i="0" u="none" strike="noStrike" kern="0" cap="none" spc="0" normalizeH="0" baseline="0" noProof="0" dirty="0">
                <a:ln>
                  <a:noFill/>
                </a:ln>
                <a:solidFill>
                  <a:srgbClr val="C00000"/>
                </a:solidFill>
                <a:effectLst/>
                <a:uLnTx/>
                <a:uFillTx/>
                <a:latin typeface="Calibri" pitchFamily="34" charset="0"/>
                <a:ea typeface="+mn-ea"/>
                <a:cs typeface="+mn-cs"/>
                <a:sym typeface="Wingdings" pitchFamily="2" charset="2"/>
              </a:rPr>
              <a:t>Sonhos Proféticos </a:t>
            </a:r>
            <a:r>
              <a:rPr kumimoji="0" lang="pt-BR" sz="1764" b="1" i="0" u="none" strike="noStrike" kern="0" cap="none" spc="0" normalizeH="0" baseline="0" noProof="0" dirty="0">
                <a:ln>
                  <a:noFill/>
                </a:ln>
                <a:solidFill>
                  <a:srgbClr val="002060"/>
                </a:solidFill>
                <a:effectLst/>
                <a:uLnTx/>
                <a:uFillTx/>
                <a:latin typeface="Calibri" pitchFamily="34" charset="0"/>
                <a:ea typeface="+mn-ea"/>
                <a:cs typeface="+mn-cs"/>
                <a:sym typeface="Wingdings" pitchFamily="2" charset="2"/>
              </a:rPr>
              <a:t></a:t>
            </a:r>
            <a:r>
              <a:rPr kumimoji="0" lang="pt-BR" sz="1764"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 São os que revelam acontecimentos futuros</a:t>
            </a:r>
          </a:p>
        </p:txBody>
      </p:sp>
    </p:spTree>
    <p:extLst>
      <p:ext uri="{BB962C8B-B14F-4D97-AF65-F5344CB8AC3E}">
        <p14:creationId xmlns:p14="http://schemas.microsoft.com/office/powerpoint/2010/main" val="37092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par>
                          <p:cTn id="17" fill="hold">
                            <p:stCondLst>
                              <p:cond delay="0"/>
                            </p:stCondLst>
                            <p:childTnLst>
                              <p:par>
                                <p:cTn id="18" presetID="43" presetClass="entr" presetSubtype="0" fill="hold" grpId="0" nodeType="after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fade">
                                      <p:cBhvr>
                                        <p:cTn id="20" dur="100"/>
                                        <p:tgtEl>
                                          <p:spTgt spid="4">
                                            <p:bg/>
                                          </p:spTgt>
                                        </p:tgtEl>
                                      </p:cBhvr>
                                    </p:animEffect>
                                    <p:anim calcmode="lin" valueType="num">
                                      <p:cBhvr>
                                        <p:cTn id="21" dur="400" fill="hold"/>
                                        <p:tgtEl>
                                          <p:spTgt spid="4">
                                            <p:bg/>
                                          </p:spTgt>
                                        </p:tgtEl>
                                        <p:attrNameLst>
                                          <p:attrName>ppt_x</p:attrName>
                                        </p:attrNameLst>
                                      </p:cBhvr>
                                      <p:tavLst>
                                        <p:tav tm="0">
                                          <p:val>
                                            <p:strVal val="#ppt_x"/>
                                          </p:val>
                                        </p:tav>
                                        <p:tav tm="100000">
                                          <p:val>
                                            <p:strVal val="#ppt_x"/>
                                          </p:val>
                                        </p:tav>
                                      </p:tavLst>
                                    </p:anim>
                                    <p:anim calcmode="lin" valueType="num">
                                      <p:cBhvr>
                                        <p:cTn id="22" dur="400" fill="hold"/>
                                        <p:tgtEl>
                                          <p:spTgt spid="4">
                                            <p:bg/>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43"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
                                        <p:tgtEl>
                                          <p:spTgt spid="4">
                                            <p:txEl>
                                              <p:pRg st="1" end="1"/>
                                            </p:txEl>
                                          </p:spTgt>
                                        </p:tgtEl>
                                      </p:cBhvr>
                                    </p:animEffect>
                                    <p:anim calcmode="lin" valueType="num">
                                      <p:cBhvr>
                                        <p:cTn id="28"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744" y="1692276"/>
            <a:ext cx="3809591" cy="1677126"/>
          </a:xfrm>
          <a:prstGeom prst="rect">
            <a:avLst/>
          </a:prstGeom>
          <a:solidFill>
            <a:schemeClr val="accent1">
              <a:lumMod val="60000"/>
              <a:lumOff val="4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José foi um excelente projetor                                                                consciente de precognição  .  Em sonho, isto é, com                                                                                   com a consciência plenamente  projetada, ficava                                                        conhecendo fatos vindouros.                                                                  No primeiro sonho, José  com apenas 17 anos de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idade, ao lado de seus irmãos, viu feixes enfileirados  que rodeanam o seu  e o saudavam. </a:t>
            </a:r>
            <a:r>
              <a:rPr kumimoji="0" lang="pt-BR" sz="1029"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Gênesis 37:5 </a:t>
            </a:r>
          </a:p>
        </p:txBody>
      </p:sp>
      <p:sp>
        <p:nvSpPr>
          <p:cNvPr id="3" name="Title 1"/>
          <p:cNvSpPr txBox="1">
            <a:spLocks/>
          </p:cNvSpPr>
          <p:nvPr/>
        </p:nvSpPr>
        <p:spPr>
          <a:xfrm>
            <a:off x="1602760" y="1019995"/>
            <a:ext cx="6050528" cy="580076"/>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353"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Sonhos </a:t>
            </a:r>
            <a:r>
              <a:rPr kumimoji="0" lang="pt-BR" sz="2353" b="1" i="0" u="none" strike="noStrike" kern="0" cap="none" spc="0" normalizeH="0" baseline="0" noProof="0" dirty="0">
                <a:ln>
                  <a:noFill/>
                </a:ln>
                <a:solidFill>
                  <a:srgbClr val="000000"/>
                </a:solidFill>
                <a:effectLst/>
                <a:uLnTx/>
                <a:uFillTx/>
                <a:latin typeface="Calibri" pitchFamily="34" charset="0"/>
                <a:ea typeface="+mn-ea"/>
                <a:cs typeface="+mn-cs"/>
                <a:sym typeface="Wingdings" pitchFamily="2" charset="2"/>
              </a:rPr>
              <a:t>Proféticos</a:t>
            </a:r>
            <a:r>
              <a:rPr kumimoji="0" lang="pt-BR"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sym typeface="Wingdings" pitchFamily="2" charset="2"/>
              </a:rPr>
              <a:t> </a:t>
            </a:r>
            <a:endParaRPr kumimoji="0" lang="en-US" sz="2353"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4" name="Content Placeholder 3" descr="Josephdream.jpg"/>
          <p:cNvPicPr>
            <a:picLocks noChangeAspect="1"/>
          </p:cNvPicPr>
          <p:nvPr/>
        </p:nvPicPr>
        <p:blipFill>
          <a:blip r:embed="rId2" cstate="print"/>
          <a:srcRect/>
          <a:stretch>
            <a:fillRect/>
          </a:stretch>
        </p:blipFill>
        <p:spPr>
          <a:xfrm>
            <a:off x="1546738" y="1748298"/>
            <a:ext cx="2240936" cy="1476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434690" y="3372976"/>
            <a:ext cx="6386668" cy="737318"/>
          </a:xfrm>
          <a:prstGeom prst="rect">
            <a:avLst/>
          </a:prstGeom>
          <a:solidFill>
            <a:schemeClr val="accent1">
              <a:lumMod val="60000"/>
              <a:lumOff val="4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9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No segundo teve a visão simbólica do  sol, a lua e de onze estrelas se inclinando perante ele.   Na realidade, em ambas as projeções, teve acesso ao tempo futuro, sabendo-se que espaço e tempo são dimensões que se inter-relacionam</a:t>
            </a:r>
            <a:endParaRPr kumimoji="0" lang="en-US" sz="1397"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6" name="TextBox 5"/>
          <p:cNvSpPr txBox="1"/>
          <p:nvPr/>
        </p:nvSpPr>
        <p:spPr>
          <a:xfrm>
            <a:off x="1434690" y="4325376"/>
            <a:ext cx="3977662" cy="1393651"/>
          </a:xfrm>
          <a:prstGeom prst="rect">
            <a:avLst/>
          </a:prstGeom>
          <a:solidFill>
            <a:schemeClr val="accent1">
              <a:lumMod val="60000"/>
              <a:lumOff val="4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pitchFamily="34" charset="0"/>
              <a:buChar char="•"/>
              <a:tabLst/>
              <a:defRPr/>
            </a:pPr>
            <a:r>
              <a:rPr kumimoji="0" lang="pt-BR" sz="139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Sonho do Faraó,  interpretado por José. Desta vez,   desvenda os sonhos profeticos de Faraó,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9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No primeiro, sete vacas magras e feias  comiam sete vacas gordas e formosas.No segundo, sete espigas de    milho mirradas  devoravam sete espigas grandes e  cheias.</a:t>
            </a: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pt-BR" sz="1029"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Gênesis 41:7 </a:t>
            </a:r>
            <a:endParaRPr kumimoji="0" lang="en-US" sz="1029"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7" name="photoimg" descr="http://multiply.com/mu/andllopes/image/8/photos/53/500x500/87/Pharaoh-dream.jpg?et=AtsbFN%2BKWtbkiANDhPHOIg&amp;nmid=90703302"/>
          <p:cNvPicPr/>
          <p:nvPr/>
        </p:nvPicPr>
        <p:blipFill>
          <a:blip r:embed="rId3" cstate="print"/>
          <a:srcRect/>
          <a:stretch>
            <a:fillRect/>
          </a:stretch>
        </p:blipFill>
        <p:spPr bwMode="auto">
          <a:xfrm>
            <a:off x="5524400" y="4213328"/>
            <a:ext cx="2184913" cy="1568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886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anim calcmode="lin" valueType="num">
                                      <p:cBhvr>
                                        <p:cTn id="16" dur="400" fill="hold"/>
                                        <p:tgtEl>
                                          <p:spTgt spid="4"/>
                                        </p:tgtEl>
                                        <p:attrNameLst>
                                          <p:attrName>ppt_x</p:attrName>
                                        </p:attrNameLst>
                                      </p:cBhvr>
                                      <p:tavLst>
                                        <p:tav tm="0">
                                          <p:val>
                                            <p:strVal val="#ppt_x"/>
                                          </p:val>
                                        </p:tav>
                                        <p:tav tm="100000">
                                          <p:val>
                                            <p:strVal val="#ppt_x"/>
                                          </p:val>
                                        </p:tav>
                                      </p:tavLst>
                                    </p:anim>
                                    <p:anim calcmode="lin" valueType="num">
                                      <p:cBhvr>
                                        <p:cTn id="17" dur="400" fill="hold"/>
                                        <p:tgtEl>
                                          <p:spTgt spid="4"/>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
                                        <p:tgtEl>
                                          <p:spTgt spid="5"/>
                                        </p:tgtEl>
                                      </p:cBhvr>
                                    </p:animEffect>
                                    <p:anim calcmode="lin" valueType="num">
                                      <p:cBhvr>
                                        <p:cTn id="25" dur="400" fill="hold"/>
                                        <p:tgtEl>
                                          <p:spTgt spid="5"/>
                                        </p:tgtEl>
                                        <p:attrNameLst>
                                          <p:attrName>ppt_x</p:attrName>
                                        </p:attrNameLst>
                                      </p:cBhvr>
                                      <p:tavLst>
                                        <p:tav tm="0">
                                          <p:val>
                                            <p:strVal val="#ppt_x"/>
                                          </p:val>
                                        </p:tav>
                                        <p:tav tm="100000">
                                          <p:val>
                                            <p:strVal val="#ppt_x"/>
                                          </p:val>
                                        </p:tav>
                                      </p:tavLst>
                                    </p:anim>
                                    <p:anim calcmode="lin" valueType="num">
                                      <p:cBhvr>
                                        <p:cTn id="26" dur="400" fill="hold"/>
                                        <p:tgtEl>
                                          <p:spTgt spid="5"/>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
                                        <p:tgtEl>
                                          <p:spTgt spid="6"/>
                                        </p:tgtEl>
                                      </p:cBhvr>
                                    </p:animEffect>
                                    <p:anim calcmode="lin" valueType="num">
                                      <p:cBhvr>
                                        <p:cTn id="34" dur="400" fill="hold"/>
                                        <p:tgtEl>
                                          <p:spTgt spid="6"/>
                                        </p:tgtEl>
                                        <p:attrNameLst>
                                          <p:attrName>ppt_x</p:attrName>
                                        </p:attrNameLst>
                                      </p:cBhvr>
                                      <p:tavLst>
                                        <p:tav tm="0">
                                          <p:val>
                                            <p:strVal val="#ppt_x"/>
                                          </p:val>
                                        </p:tav>
                                        <p:tav tm="100000">
                                          <p:val>
                                            <p:strVal val="#ppt_x"/>
                                          </p:val>
                                        </p:tav>
                                      </p:tavLst>
                                    </p:anim>
                                    <p:anim calcmode="lin" valueType="num">
                                      <p:cBhvr>
                                        <p:cTn id="35" dur="400" fill="hold"/>
                                        <p:tgtEl>
                                          <p:spTgt spid="6"/>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8" fill="hold">
                            <p:stCondLst>
                              <p:cond delay="1000"/>
                            </p:stCondLst>
                            <p:childTnLst>
                              <p:par>
                                <p:cTn id="39" presetID="47" presetClass="entr" presetSubtype="0" fill="hold" nodeType="afterEffect">
                                  <p:stCondLst>
                                    <p:cond delay="20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90714" y="1804323"/>
            <a:ext cx="2969240" cy="3865615"/>
          </a:xfrm>
        </p:spPr>
        <p:style>
          <a:lnRef idx="1">
            <a:schemeClr val="accent1"/>
          </a:lnRef>
          <a:fillRef idx="2">
            <a:schemeClr val="accent1"/>
          </a:fillRef>
          <a:effectRef idx="1">
            <a:schemeClr val="accent1"/>
          </a:effectRef>
          <a:fontRef idx="minor">
            <a:schemeClr val="dk1"/>
          </a:fontRef>
        </p:style>
        <p:txBody>
          <a:bodyPr/>
          <a:lstStyle/>
          <a:p>
            <a:pPr algn="ctr"/>
            <a:r>
              <a:rPr lang="en-US" sz="1617" b="1" dirty="0">
                <a:solidFill>
                  <a:srgbClr val="000000"/>
                </a:solidFill>
                <a:effectLst/>
                <a:latin typeface="Calibri" pitchFamily="34" charset="0"/>
                <a:cs typeface="Calibri" pitchFamily="34" charset="0"/>
              </a:rPr>
              <a:t>O sonambulismo é um estado de independência do Espírito, mais completo que no sonho, estado em que maior amplitude adquirem suas faculdades.</a:t>
            </a:r>
          </a:p>
          <a:p>
            <a:endParaRPr lang="en-US" dirty="0"/>
          </a:p>
        </p:txBody>
      </p:sp>
      <p:sp>
        <p:nvSpPr>
          <p:cNvPr id="4" name="Content Placeholder 3"/>
          <p:cNvSpPr>
            <a:spLocks noGrp="1"/>
          </p:cNvSpPr>
          <p:nvPr>
            <p:ph sz="half" idx="2"/>
          </p:nvPr>
        </p:nvSpPr>
        <p:spPr>
          <a:xfrm>
            <a:off x="4628025" y="1804323"/>
            <a:ext cx="3137311" cy="3865615"/>
          </a:xfrm>
        </p:spPr>
        <p:style>
          <a:lnRef idx="1">
            <a:schemeClr val="accent1"/>
          </a:lnRef>
          <a:fillRef idx="2">
            <a:schemeClr val="accent1"/>
          </a:fillRef>
          <a:effectRef idx="1">
            <a:schemeClr val="accent1"/>
          </a:effectRef>
          <a:fontRef idx="minor">
            <a:schemeClr val="dk1"/>
          </a:fontRef>
        </p:style>
        <p:txBody>
          <a:bodyPr/>
          <a:lstStyle/>
          <a:p>
            <a:pPr algn="ctr"/>
            <a:r>
              <a:rPr lang="en-US" sz="1617" b="1" dirty="0">
                <a:solidFill>
                  <a:srgbClr val="000000"/>
                </a:solidFill>
                <a:effectLst/>
                <a:latin typeface="Calibri" pitchFamily="34" charset="0"/>
                <a:cs typeface="Calibri" pitchFamily="34" charset="0"/>
              </a:rPr>
              <a:t>A alma tem então percepções de que não dispõe no sonho, que é um estado de sonambulismo imperfeito. No sonabulismo o Espírito está na posse plena de si mesmo.</a:t>
            </a:r>
          </a:p>
          <a:p>
            <a:pPr algn="ctr"/>
            <a:r>
              <a:rPr lang="en-US" sz="1617" b="1" dirty="0">
                <a:solidFill>
                  <a:srgbClr val="000000"/>
                </a:solidFill>
                <a:effectLst/>
                <a:latin typeface="Calibri" pitchFamily="34" charset="0"/>
                <a:cs typeface="Calibri" pitchFamily="34" charset="0"/>
              </a:rPr>
              <a:t>Os órgãos materiais, achando-se de certa forma em estado de catalepsia, deixam de receber as impressões exteriores.</a:t>
            </a:r>
          </a:p>
          <a:p>
            <a:pPr algn="ctr"/>
            <a:r>
              <a:rPr lang="en-US" sz="1617" b="1" dirty="0">
                <a:solidFill>
                  <a:srgbClr val="000000"/>
                </a:solidFill>
                <a:effectLst/>
                <a:latin typeface="Calibri" pitchFamily="34" charset="0"/>
                <a:cs typeface="Calibri" pitchFamily="34" charset="0"/>
              </a:rPr>
              <a:t>Ocorre durante o sono quando o Espírito necessita do corpo físico para executar uma tarefa. </a:t>
            </a:r>
            <a:r>
              <a:rPr lang="en-US" sz="1177" b="1" dirty="0">
                <a:solidFill>
                  <a:srgbClr val="000000"/>
                </a:solidFill>
                <a:effectLst/>
                <a:latin typeface="Calibri" pitchFamily="34" charset="0"/>
                <a:cs typeface="Calibri" pitchFamily="34" charset="0"/>
              </a:rPr>
              <a:t>(LE - Q-425)</a:t>
            </a:r>
          </a:p>
          <a:p>
            <a:endParaRPr lang="en-US" dirty="0">
              <a:effectLst/>
              <a:latin typeface="Calibri" pitchFamily="34" charset="0"/>
              <a:cs typeface="Calibri" pitchFamily="34" charset="0"/>
            </a:endParaRPr>
          </a:p>
        </p:txBody>
      </p:sp>
      <p:pic>
        <p:nvPicPr>
          <p:cNvPr id="5" name="Picture 4" descr="sonambulismo.jpg"/>
          <p:cNvPicPr>
            <a:picLocks noChangeAspect="1"/>
          </p:cNvPicPr>
          <p:nvPr/>
        </p:nvPicPr>
        <p:blipFill>
          <a:blip r:embed="rId2" cstate="print"/>
          <a:stretch>
            <a:fillRect/>
          </a:stretch>
        </p:blipFill>
        <p:spPr>
          <a:xfrm>
            <a:off x="1938901" y="3597070"/>
            <a:ext cx="2128889" cy="16246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p:cNvSpPr>
            <a:spLocks noGrp="1"/>
          </p:cNvSpPr>
          <p:nvPr>
            <p:ph type="title"/>
          </p:nvPr>
        </p:nvSpPr>
        <p:spPr>
          <a:xfrm>
            <a:off x="1546737" y="1076018"/>
            <a:ext cx="6050528" cy="524052"/>
          </a:xfrm>
        </p:spPr>
        <p:style>
          <a:lnRef idx="1">
            <a:schemeClr val="accent1"/>
          </a:lnRef>
          <a:fillRef idx="2">
            <a:schemeClr val="accent1"/>
          </a:fillRef>
          <a:effectRef idx="1">
            <a:schemeClr val="accent1"/>
          </a:effectRef>
          <a:fontRef idx="minor">
            <a:schemeClr val="dk1"/>
          </a:fontRef>
        </p:style>
        <p:txBody>
          <a:bodyPr/>
          <a:lstStyle/>
          <a:p>
            <a:br>
              <a:rPr lang="en-US" sz="2353" dirty="0">
                <a:solidFill>
                  <a:srgbClr val="FFFF99"/>
                </a:solidFill>
              </a:rPr>
            </a:br>
            <a:br>
              <a:rPr lang="en-US" sz="2353" dirty="0">
                <a:solidFill>
                  <a:srgbClr val="FFFF99"/>
                </a:solidFill>
              </a:rPr>
            </a:br>
            <a:r>
              <a:rPr lang="en-US" sz="1764" dirty="0">
                <a:solidFill>
                  <a:srgbClr val="000000"/>
                </a:solidFill>
                <a:effectLst/>
                <a:latin typeface="Calibri" pitchFamily="34" charset="0"/>
                <a:cs typeface="Calibri" pitchFamily="34" charset="0"/>
              </a:rPr>
              <a:t>FENÔMENOS DA EMANCIPAÇÃO DA ALMA-SONAMBULISMO</a:t>
            </a:r>
            <a:br>
              <a:rPr lang="en-US" sz="1764" dirty="0">
                <a:solidFill>
                  <a:srgbClr val="000000"/>
                </a:solidFill>
                <a:effectLst/>
                <a:latin typeface="Calibri" pitchFamily="34" charset="0"/>
                <a:cs typeface="Calibri" pitchFamily="34" charset="0"/>
              </a:rPr>
            </a:br>
            <a:br>
              <a:rPr lang="en-US" sz="2353" dirty="0">
                <a:solidFill>
                  <a:srgbClr val="FFFF99"/>
                </a:solidFill>
              </a:rPr>
            </a:br>
            <a:endParaRPr lang="en-US" sz="2353" dirty="0"/>
          </a:p>
        </p:txBody>
      </p:sp>
    </p:spTree>
    <p:extLst>
      <p:ext uri="{BB962C8B-B14F-4D97-AF65-F5344CB8AC3E}">
        <p14:creationId xmlns:p14="http://schemas.microsoft.com/office/powerpoint/2010/main" val="350563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46737" y="1019993"/>
            <a:ext cx="6050528" cy="392165"/>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r>
              <a:rPr kumimoji="0" lang="en-US" sz="2353"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Fenômenos da Emancipação da Alma</a:t>
            </a: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endPar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endParaRPr>
          </a:p>
        </p:txBody>
      </p:sp>
      <p:sp>
        <p:nvSpPr>
          <p:cNvPr id="4" name="Rectangle 3"/>
          <p:cNvSpPr/>
          <p:nvPr/>
        </p:nvSpPr>
        <p:spPr bwMode="auto">
          <a:xfrm>
            <a:off x="1378667" y="1580227"/>
            <a:ext cx="6442691" cy="123251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O que caracteriza este estado é que nele o indivíduo, embora</a:t>
            </a:r>
            <a:r>
              <a:rPr kumimoji="0" lang="en-US" sz="1471" b="1" i="0" u="none" strike="noStrike" kern="0" cap="none" spc="0" normalizeH="0" baseline="0" noProof="0" dirty="0">
                <a:ln>
                  <a:noFill/>
                </a:ln>
                <a:solidFill>
                  <a:sysClr val="windowText" lastClr="000000"/>
                </a:solidFill>
                <a:effectLst/>
                <a:uLnTx/>
                <a:uFillTx/>
                <a:latin typeface="Calibri" pitchFamily="34" charset="0"/>
                <a:ea typeface="+mn-ea"/>
                <a:cs typeface="Arial" pitchFamily="34" charset="0"/>
              </a:rPr>
              <a:t> </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dormindo, se movimenta e procede como se estivesse acordado. Levanta-se, caminha e pratica</a:t>
            </a:r>
            <a:r>
              <a:rPr kumimoji="0" lang="en-US" sz="1471" b="1" i="0" u="none" strike="noStrike" kern="0" cap="none" spc="0" normalizeH="0" baseline="0" noProof="0" dirty="0">
                <a:ln>
                  <a:noFill/>
                </a:ln>
                <a:solidFill>
                  <a:sysClr val="windowText" lastClr="000000"/>
                </a:solidFill>
                <a:effectLst/>
                <a:uLnTx/>
                <a:uFillTx/>
                <a:latin typeface="Calibri" pitchFamily="34" charset="0"/>
                <a:ea typeface="+mn-ea"/>
                <a:cs typeface="Arial" pitchFamily="34" charset="0"/>
              </a:rPr>
              <a:t> </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atos próprios de sua vida habitual com absoluta segurança e perfeição. Caracteriza-se ainda por perder o sonâmbulo, ao acordar, a lembrança do que fez dormindo</a:t>
            </a:r>
            <a:r>
              <a:rPr kumimoji="0" lang="en-US" sz="1471" b="1" i="0" u="none" strike="noStrike" kern="0" cap="none" spc="0" normalizeH="0" baseline="0" noProof="0" dirty="0">
                <a:ln>
                  <a:noFill/>
                </a:ln>
                <a:solidFill>
                  <a:sysClr val="windowText" lastClr="000000"/>
                </a:solidFill>
                <a:effectLst/>
                <a:uLnTx/>
                <a:uFillTx/>
                <a:latin typeface="Calibri" pitchFamily="34" charset="0"/>
                <a:ea typeface="+mn-ea"/>
                <a:cs typeface="Arial" pitchFamily="34" charset="0"/>
              </a:rPr>
              <a:t> </a:t>
            </a:r>
          </a:p>
        </p:txBody>
      </p:sp>
      <p:pic>
        <p:nvPicPr>
          <p:cNvPr id="12" name="rg_hi" descr="https://encrypted-tbn0.gstatic.com/images?q=tbn:ANd9GcQhPViz59xQtIe9siUs_oHyFO2ivcjiuZGh4htgPU93O-U0-Ckr_A"/>
          <p:cNvPicPr/>
          <p:nvPr/>
        </p:nvPicPr>
        <p:blipFill>
          <a:blip r:embed="rId2" cstate="print"/>
          <a:srcRect/>
          <a:stretch>
            <a:fillRect/>
          </a:stretch>
        </p:blipFill>
        <p:spPr bwMode="auto">
          <a:xfrm>
            <a:off x="1490714" y="2980814"/>
            <a:ext cx="1914845" cy="2401700"/>
          </a:xfrm>
          <a:prstGeom prst="rect">
            <a:avLst/>
          </a:prstGeom>
          <a:noFill/>
          <a:ln w="9525">
            <a:noFill/>
            <a:miter lim="800000"/>
            <a:headEnd/>
            <a:tailEnd/>
          </a:ln>
        </p:spPr>
      </p:pic>
      <p:sp>
        <p:nvSpPr>
          <p:cNvPr id="8" name="Rectangle 7"/>
          <p:cNvSpPr/>
          <p:nvPr/>
        </p:nvSpPr>
        <p:spPr>
          <a:xfrm>
            <a:off x="3283462" y="3148884"/>
            <a:ext cx="4369826" cy="2083134"/>
          </a:xfrm>
          <a:prstGeom prst="rect">
            <a:avLst/>
          </a:prstGeom>
          <a:solidFill>
            <a:srgbClr val="000000"/>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FFFFFF"/>
                </a:solidFill>
                <a:effectLst/>
                <a:uLnTx/>
                <a:uFillTx/>
                <a:latin typeface="Calibri" pitchFamily="34" charset="0"/>
                <a:ea typeface="+mn-ea"/>
                <a:cs typeface="+mn-cs"/>
              </a:rPr>
              <a:t>No sonambulismo, o espírito, durante o sono, se desprende  parcialmente do corpo físico. </a:t>
            </a:r>
            <a:r>
              <a:rPr kumimoji="0" lang="en-US" sz="1617" b="1" i="0" u="sng" strike="noStrike" kern="0" cap="none" spc="0" normalizeH="0" baseline="0" noProof="0" dirty="0">
                <a:ln>
                  <a:noFill/>
                </a:ln>
                <a:solidFill>
                  <a:srgbClr val="FFFFFF"/>
                </a:solidFill>
                <a:effectLst/>
                <a:uLnTx/>
                <a:uFillTx/>
                <a:latin typeface="Calibri" pitchFamily="34" charset="0"/>
                <a:ea typeface="+mn-ea"/>
                <a:cs typeface="+mn-cs"/>
              </a:rPr>
              <a:t>Neste estado, o espírito passa a controlar o corpo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FFFFFF"/>
                </a:solidFill>
                <a:effectLst/>
                <a:uLnTx/>
                <a:uFillTx/>
                <a:latin typeface="Calibri" pitchFamily="34" charset="0"/>
                <a:ea typeface="+mn-ea"/>
                <a:cs typeface="+mn-cs"/>
              </a:rPr>
              <a:t> O espírito é capaz de guiar o corpo, mesmo estando este de olhos fechados, abrir e fechar portas, apanhar objetos etc.</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17" b="1" i="0" u="none" strike="noStrike" kern="0" cap="none" spc="0" normalizeH="0" baseline="0" noProof="0" dirty="0">
                <a:ln>
                  <a:noFill/>
                </a:ln>
                <a:solidFill>
                  <a:srgbClr val="FFFFFF"/>
                </a:solidFill>
                <a:effectLst/>
                <a:uLnTx/>
                <a:uFillTx/>
                <a:latin typeface="Calibri" pitchFamily="34" charset="0"/>
                <a:ea typeface="+mn-ea"/>
                <a:cs typeface="+mn-cs"/>
              </a:rPr>
              <a:t> Entretanto, é importante lembrar que o fenômeno não é mediúnico.</a:t>
            </a:r>
          </a:p>
        </p:txBody>
      </p:sp>
      <p:sp>
        <p:nvSpPr>
          <p:cNvPr id="14" name="Right Arrow 13"/>
          <p:cNvSpPr/>
          <p:nvPr/>
        </p:nvSpPr>
        <p:spPr bwMode="auto">
          <a:xfrm>
            <a:off x="1490713" y="5333796"/>
            <a:ext cx="6050528" cy="616257"/>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DIFERENÇA ENTRE </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SONAMBULISMO E  MEDIUNIDADE SONAMBÚLICA</a:t>
            </a:r>
            <a:b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br>
            <a:endParaRPr kumimoji="0" lang="en-US" sz="1471"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317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490714" y="4213328"/>
            <a:ext cx="4986083" cy="162467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rgbClr val="000000"/>
                </a:solidFill>
                <a:effectLst/>
                <a:uLnTx/>
                <a:uFillTx/>
                <a:latin typeface="Calibri" pitchFamily="34" charset="0"/>
                <a:ea typeface="+mn-ea"/>
                <a:cs typeface="+mn-cs"/>
              </a:rPr>
              <a:t>     Um farmacêutico, da Pavia, durante o sono levantava-se todas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rgbClr val="000000"/>
                </a:solidFill>
                <a:effectLst/>
                <a:uLnTx/>
                <a:uFillTx/>
                <a:latin typeface="Calibri" pitchFamily="34" charset="0"/>
                <a:ea typeface="+mn-ea"/>
                <a:cs typeface="+mn-cs"/>
              </a:rPr>
              <a:t> as noites e ia ao laboratório de sua farmácia continuar o preparo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rgbClr val="000000"/>
                </a:solidFill>
                <a:effectLst/>
                <a:uLnTx/>
                <a:uFillTx/>
                <a:latin typeface="Calibri" pitchFamily="34" charset="0"/>
                <a:ea typeface="+mn-ea"/>
                <a:cs typeface="+mn-cs"/>
              </a:rPr>
              <a:t>de receitas não acabadas durante o dia. Nesse labor noturno acendia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rgbClr val="000000"/>
                </a:solidFill>
                <a:effectLst/>
                <a:uLnTx/>
                <a:uFillTx/>
                <a:latin typeface="Calibri" pitchFamily="34" charset="0"/>
                <a:ea typeface="+mn-ea"/>
                <a:cs typeface="+mn-cs"/>
              </a:rPr>
              <a:t>  fornos, preparava alambiques, retortas, vasos, manejava tubos de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rgbClr val="000000"/>
                </a:solidFill>
                <a:effectLst/>
                <a:uLnTx/>
                <a:uFillTx/>
                <a:latin typeface="Calibri" pitchFamily="34" charset="0"/>
                <a:ea typeface="+mn-ea"/>
                <a:cs typeface="+mn-cs"/>
              </a:rPr>
              <a:t>  ensaio, tudo com a maior prudência e perícia e sem que nunca lhe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rgbClr val="000000"/>
                </a:solidFill>
                <a:effectLst/>
                <a:uLnTx/>
                <a:uFillTx/>
                <a:latin typeface="Calibri" pitchFamily="34" charset="0"/>
                <a:ea typeface="+mn-ea"/>
                <a:cs typeface="+mn-cs"/>
              </a:rPr>
              <a:t>acontecesse qualquer acidente. Rotulava e colocava os medicamentos  nas prateleiras a fim de serem entregue aos clientes.</a:t>
            </a:r>
            <a:endParaRPr kumimoji="0" lang="en-US" sz="1324" b="1" i="0" u="none" strike="noStrike" kern="0" cap="none" spc="0" normalizeH="0" baseline="0" noProof="0" dirty="0">
              <a:ln>
                <a:noFill/>
              </a:ln>
              <a:solidFill>
                <a:srgbClr val="000000"/>
              </a:solidFill>
              <a:effectLst/>
              <a:uLnTx/>
              <a:uFillTx/>
              <a:latin typeface="Calibri" pitchFamily="34" charset="0"/>
              <a:ea typeface="+mn-ea"/>
              <a:cs typeface="+mn-cs"/>
            </a:endParaRPr>
          </a:p>
        </p:txBody>
      </p:sp>
      <p:pic>
        <p:nvPicPr>
          <p:cNvPr id="3" name="rg_hi" descr="http://t2.gstatic.com/images?q=tbn:ANd9GcRPBS99YT2aangVfqazM82uzbBaHrkhehZyS-pswb_xfWrv2BNW"/>
          <p:cNvPicPr/>
          <p:nvPr/>
        </p:nvPicPr>
        <p:blipFill>
          <a:blip r:embed="rId2" cstate="print"/>
          <a:srcRect/>
          <a:stretch>
            <a:fillRect/>
          </a:stretch>
        </p:blipFill>
        <p:spPr bwMode="auto">
          <a:xfrm>
            <a:off x="6476797" y="4213327"/>
            <a:ext cx="1344562" cy="1624679"/>
          </a:xfrm>
          <a:prstGeom prst="rect">
            <a:avLst/>
          </a:prstGeom>
          <a:noFill/>
          <a:ln w="9525">
            <a:noFill/>
            <a:miter lim="800000"/>
            <a:headEnd/>
            <a:tailEnd/>
          </a:ln>
        </p:spPr>
      </p:pic>
      <p:sp>
        <p:nvSpPr>
          <p:cNvPr id="4" name="Rectangle 3"/>
          <p:cNvSpPr/>
          <p:nvPr/>
        </p:nvSpPr>
        <p:spPr bwMode="auto">
          <a:xfrm>
            <a:off x="1770831" y="2644672"/>
            <a:ext cx="3865615" cy="123251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Um jovem padre que</a:t>
            </a:r>
            <a:r>
              <a:rPr kumimoji="0" lang="en-US" sz="1471" b="1" i="0" u="none" strike="noStrike" kern="0" cap="none" spc="0" normalizeH="0" baseline="0" noProof="0" dirty="0">
                <a:ln>
                  <a:noFill/>
                </a:ln>
                <a:solidFill>
                  <a:sysClr val="windowText" lastClr="000000"/>
                </a:solidFill>
                <a:effectLst/>
                <a:uLnTx/>
                <a:uFillTx/>
                <a:latin typeface="Calibri" pitchFamily="34" charset="0"/>
                <a:ea typeface="+mn-ea"/>
                <a:cs typeface="Arial" pitchFamily="34" charset="0"/>
              </a:rPr>
              <a:t> </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se levantava todas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as noites, ia à escrivaninha, compunha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sermões e tornava a deitar. Quando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ele terminava uma página, lia-a alto,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de principio a fim. </a:t>
            </a:r>
            <a:endParaRPr kumimoji="0" lang="en-US" sz="1471" b="1" i="0" u="none" strike="noStrike" kern="0" cap="none" spc="0" normalizeH="0" baseline="0" noProof="0" dirty="0">
              <a:ln>
                <a:noFill/>
              </a:ln>
              <a:solidFill>
                <a:sysClr val="windowText" lastClr="000000"/>
              </a:solidFill>
              <a:effectLst/>
              <a:uLnTx/>
              <a:uFillTx/>
              <a:latin typeface="Calibri" pitchFamily="34" charset="0"/>
              <a:ea typeface="+mn-ea"/>
              <a:cs typeface="Arial" pitchFamily="34" charset="0"/>
            </a:endParaRPr>
          </a:p>
        </p:txBody>
      </p:sp>
      <p:pic>
        <p:nvPicPr>
          <p:cNvPr id="5" name="il_fi" descr="http://www.usp.br/espacoaberto/arquivo/2004/espaco48out/ilustras/perfil03.jpg"/>
          <p:cNvPicPr/>
          <p:nvPr/>
        </p:nvPicPr>
        <p:blipFill>
          <a:blip r:embed="rId3" cstate="print"/>
          <a:srcRect/>
          <a:stretch>
            <a:fillRect/>
          </a:stretch>
        </p:blipFill>
        <p:spPr bwMode="auto">
          <a:xfrm>
            <a:off x="5645331" y="2644672"/>
            <a:ext cx="1960820" cy="1232516"/>
          </a:xfrm>
          <a:prstGeom prst="rect">
            <a:avLst/>
          </a:prstGeom>
          <a:noFill/>
          <a:ln w="9525">
            <a:noFill/>
            <a:miter lim="800000"/>
            <a:headEnd/>
            <a:tailEnd/>
          </a:ln>
        </p:spPr>
      </p:pic>
      <p:sp>
        <p:nvSpPr>
          <p:cNvPr id="6" name="TextBox 5"/>
          <p:cNvSpPr txBox="1"/>
          <p:nvPr/>
        </p:nvSpPr>
        <p:spPr>
          <a:xfrm>
            <a:off x="1434690" y="1300110"/>
            <a:ext cx="6218598" cy="12240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Na mediunidade sonambúlica, ocorre um fenômeno análogo. Só que não é o espírito do médium que passa a controlar o corpo, mas sim, outro. Daí que o fenômeno passa a ser mediúnico. Só que o que se obtém, via de regra, não é um passeio do corpo, mas uma comunicação, num estado em que o médium se encontra completamente inconsciente</a:t>
            </a:r>
            <a:r>
              <a:rPr kumimoji="0" lang="en-US" sz="1471" b="0" i="0" u="none" strike="noStrike" kern="0" cap="none" spc="0" normalizeH="0" baseline="0" noProof="0" dirty="0">
                <a:ln>
                  <a:noFill/>
                </a:ln>
                <a:solidFill>
                  <a:srgbClr val="000000"/>
                </a:solidFill>
                <a:effectLst/>
                <a:uLnTx/>
                <a:uFillTx/>
                <a:latin typeface="Times New Roman"/>
                <a:ea typeface="+mn-ea"/>
                <a:cs typeface="+mn-cs"/>
              </a:rPr>
              <a:t>.</a:t>
            </a:r>
          </a:p>
        </p:txBody>
      </p:sp>
    </p:spTree>
    <p:extLst>
      <p:ext uri="{BB962C8B-B14F-4D97-AF65-F5344CB8AC3E}">
        <p14:creationId xmlns:p14="http://schemas.microsoft.com/office/powerpoint/2010/main" val="404660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GCGPN6.jpg"/>
          <p:cNvPicPr>
            <a:picLocks noChangeAspect="1"/>
          </p:cNvPicPr>
          <p:nvPr/>
        </p:nvPicPr>
        <p:blipFill>
          <a:blip r:embed="rId2" cstate="print"/>
          <a:stretch>
            <a:fillRect/>
          </a:stretch>
        </p:blipFill>
        <p:spPr>
          <a:xfrm>
            <a:off x="1546738" y="1748298"/>
            <a:ext cx="2163662" cy="15686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itle 1"/>
          <p:cNvSpPr txBox="1">
            <a:spLocks/>
          </p:cNvSpPr>
          <p:nvPr/>
        </p:nvSpPr>
        <p:spPr>
          <a:xfrm>
            <a:off x="1546737" y="1076017"/>
            <a:ext cx="6050528" cy="392165"/>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353"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Fenômenos da Emancipação da Alma</a:t>
            </a: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endPar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endParaRPr>
          </a:p>
        </p:txBody>
      </p:sp>
      <p:sp>
        <p:nvSpPr>
          <p:cNvPr id="4" name="TextBox 3"/>
          <p:cNvSpPr txBox="1"/>
          <p:nvPr/>
        </p:nvSpPr>
        <p:spPr>
          <a:xfrm>
            <a:off x="3899719" y="1636254"/>
            <a:ext cx="3529475" cy="1676741"/>
          </a:xfrm>
          <a:prstGeom prst="rect">
            <a:avLst/>
          </a:prstGeom>
          <a:solidFill>
            <a:schemeClr val="accent6">
              <a:lumMod val="40000"/>
              <a:lumOff val="6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Segundo o dicionário Houaiss êxtase é:</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rPr>
              <a:t>	</a:t>
            </a: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estado de quem se encontra como que transportado para fora de si e do mundo sensível, por efeito de exaltação mística ou de sentimentos muito intensos de alegria, prazer, admiração, temor reverente etc.</a:t>
            </a:r>
          </a:p>
        </p:txBody>
      </p:sp>
      <p:sp>
        <p:nvSpPr>
          <p:cNvPr id="5" name="TextBox 4"/>
          <p:cNvSpPr txBox="1"/>
          <p:nvPr/>
        </p:nvSpPr>
        <p:spPr>
          <a:xfrm>
            <a:off x="1658784" y="3541048"/>
            <a:ext cx="5882458" cy="771365"/>
          </a:xfrm>
          <a:prstGeom prst="rect">
            <a:avLst/>
          </a:prstGeom>
          <a:solidFill>
            <a:schemeClr val="tx2"/>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O êxtase é um estado de comunhão profunda entre o encarnado e o mundo espiritual, requer que  alma esteja em conexão com espiritualidade pelas suas ações, pelo seu modo de pensar.</a:t>
            </a:r>
          </a:p>
        </p:txBody>
      </p:sp>
      <p:sp>
        <p:nvSpPr>
          <p:cNvPr id="6" name="TextBox 5"/>
          <p:cNvSpPr txBox="1"/>
          <p:nvPr/>
        </p:nvSpPr>
        <p:spPr>
          <a:xfrm>
            <a:off x="1770831" y="4549470"/>
            <a:ext cx="5714387" cy="341184"/>
          </a:xfrm>
          <a:prstGeom prst="rect">
            <a:avLst/>
          </a:prstGeom>
          <a:solidFill>
            <a:schemeClr val="tx2">
              <a:lumMod val="60000"/>
              <a:lumOff val="4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439. L.E- Qual a diferença entre o êxtase e o sonambulismo?</a:t>
            </a:r>
          </a:p>
        </p:txBody>
      </p:sp>
      <p:sp>
        <p:nvSpPr>
          <p:cNvPr id="7" name="TextBox 6"/>
          <p:cNvSpPr txBox="1"/>
          <p:nvPr/>
        </p:nvSpPr>
        <p:spPr>
          <a:xfrm>
            <a:off x="1994924" y="5109705"/>
            <a:ext cx="5490294" cy="590033"/>
          </a:xfrm>
          <a:prstGeom prst="rect">
            <a:avLst/>
          </a:prstGeom>
          <a:solidFill>
            <a:schemeClr val="accent6">
              <a:lumMod val="40000"/>
              <a:lumOff val="6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O êxtase é um sonambulismo mais apurado; a alma do extático é  mais independente</a:t>
            </a:r>
            <a:endParaRPr kumimoji="0" lang="en-US" sz="1617"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9494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anim calcmode="lin" valueType="num">
                                      <p:cBhvr>
                                        <p:cTn id="24" dur="400" fill="hold"/>
                                        <p:tgtEl>
                                          <p:spTgt spid="6"/>
                                        </p:tgtEl>
                                        <p:attrNameLst>
                                          <p:attrName>ppt_x</p:attrName>
                                        </p:attrNameLst>
                                      </p:cBhvr>
                                      <p:tavLst>
                                        <p:tav tm="0">
                                          <p:val>
                                            <p:strVal val="#ppt_x"/>
                                          </p:val>
                                        </p:tav>
                                        <p:tav tm="100000">
                                          <p:val>
                                            <p:strVal val="#ppt_x"/>
                                          </p:val>
                                        </p:tav>
                                      </p:tavLst>
                                    </p:anim>
                                    <p:anim calcmode="lin" valueType="num">
                                      <p:cBhvr>
                                        <p:cTn id="25" dur="400" fill="hold"/>
                                        <p:tgtEl>
                                          <p:spTgt spid="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
                                        <p:tgtEl>
                                          <p:spTgt spid="7"/>
                                        </p:tgtEl>
                                      </p:cBhvr>
                                    </p:animEffect>
                                    <p:anim calcmode="lin" valueType="num">
                                      <p:cBhvr>
                                        <p:cTn id="33" dur="400" fill="hold"/>
                                        <p:tgtEl>
                                          <p:spTgt spid="7"/>
                                        </p:tgtEl>
                                        <p:attrNameLst>
                                          <p:attrName>ppt_x</p:attrName>
                                        </p:attrNameLst>
                                      </p:cBhvr>
                                      <p:tavLst>
                                        <p:tav tm="0">
                                          <p:val>
                                            <p:strVal val="#ppt_x"/>
                                          </p:val>
                                        </p:tav>
                                        <p:tav tm="100000">
                                          <p:val>
                                            <p:strVal val="#ppt_x"/>
                                          </p:val>
                                        </p:tav>
                                      </p:tavLst>
                                    </p:anim>
                                    <p:anim calcmode="lin" valueType="num">
                                      <p:cBhvr>
                                        <p:cTn id="34" dur="400" fill="hold"/>
                                        <p:tgtEl>
                                          <p:spTgt spid="7"/>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46737" y="1076018"/>
            <a:ext cx="6050528" cy="336141"/>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Fenômenos da Emancipação da Alma-</a:t>
            </a: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Êxtase</a:t>
            </a:r>
            <a:br>
              <a:rPr kumimoji="0" lang="en-US" sz="2059" b="0" i="0" u="none" strike="noStrike" kern="0" cap="none" spc="0" normalizeH="0" baseline="0" noProof="0" dirty="0">
                <a:ln>
                  <a:noFill/>
                </a:ln>
                <a:solidFill>
                  <a:srgbClr val="000000"/>
                </a:solidFill>
                <a:effectLst/>
                <a:uLnTx/>
                <a:uFillTx/>
                <a:latin typeface="Times New Roman" pitchFamily="18" charset="0"/>
                <a:ea typeface="+mn-ea"/>
                <a:cs typeface="+mn-cs"/>
              </a:rPr>
            </a:b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endPar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endParaRPr>
          </a:p>
        </p:txBody>
      </p:sp>
      <p:sp>
        <p:nvSpPr>
          <p:cNvPr id="3" name="TextBox 2"/>
          <p:cNvSpPr txBox="1"/>
          <p:nvPr/>
        </p:nvSpPr>
        <p:spPr>
          <a:xfrm>
            <a:off x="1378666" y="1580228"/>
            <a:ext cx="6274622" cy="122405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O êxtase é a emancipação da alma no grau máximo. “No sonho e no sonambulismo, a alma erra pelos mundos terrestres; </a:t>
            </a:r>
            <a:r>
              <a:rPr kumimoji="0" lang="pt-BR" sz="1471" b="1" i="0" u="sng" strike="noStrike" kern="0" cap="none" spc="0" normalizeH="0" baseline="0" noProof="0" dirty="0">
                <a:ln>
                  <a:noFill/>
                </a:ln>
                <a:solidFill>
                  <a:srgbClr val="0000FF"/>
                </a:solidFill>
                <a:effectLst/>
                <a:uLnTx/>
                <a:uFillTx/>
                <a:latin typeface="Calibri" pitchFamily="34" charset="0"/>
                <a:ea typeface="+mn-ea"/>
                <a:cs typeface="Calibri" pitchFamily="34" charset="0"/>
              </a:rPr>
              <a:t>no êxtase, penetra num mundo desconhecido, no mundo dos Espíritos etéreos</a:t>
            </a: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com os quais entra em comunicação, sem, todavia, poder ultrapassar certos limites, que ela não poderia transpor sem quebrar totalmente os laços que a prendem ao corpo. </a:t>
            </a:r>
            <a:endParaRPr kumimoji="0" lang="en-US" sz="1471" b="0" i="0" u="none" strike="noStrike" kern="0" cap="none" spc="0" normalizeH="0" baseline="0" noProof="0" dirty="0">
              <a:ln>
                <a:noFill/>
              </a:ln>
              <a:solidFill>
                <a:sysClr val="windowText" lastClr="000000"/>
              </a:solidFill>
              <a:effectLst/>
              <a:uLnTx/>
              <a:uFillTx/>
              <a:latin typeface="Times New Roman"/>
              <a:ea typeface="+mn-ea"/>
              <a:cs typeface="+mn-cs"/>
            </a:endParaRPr>
          </a:p>
        </p:txBody>
      </p:sp>
      <p:sp>
        <p:nvSpPr>
          <p:cNvPr id="4" name="TextBox 3"/>
          <p:cNvSpPr txBox="1"/>
          <p:nvPr/>
        </p:nvSpPr>
        <p:spPr>
          <a:xfrm>
            <a:off x="1630772" y="2872142"/>
            <a:ext cx="5882458" cy="545021"/>
          </a:xfrm>
          <a:prstGeom prst="rect">
            <a:avLst/>
          </a:prstGeom>
          <a:solidFill>
            <a:srgbClr val="FFFF99"/>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chemeClr val="accent5">
                    <a:lumMod val="10000"/>
                  </a:schemeClr>
                </a:solidFill>
                <a:effectLst/>
                <a:uLnTx/>
                <a:uFillTx/>
                <a:latin typeface="Calibri" pitchFamily="34" charset="0"/>
                <a:ea typeface="+mn-ea"/>
                <a:cs typeface="Calibri" pitchFamily="34" charset="0"/>
              </a:rPr>
              <a:t>440 L.E - O Espírito do extático penetra realmente nos mundos superiores?</a:t>
            </a:r>
          </a:p>
        </p:txBody>
      </p:sp>
      <p:sp>
        <p:nvSpPr>
          <p:cNvPr id="5" name="TextBox 4"/>
          <p:cNvSpPr txBox="1"/>
          <p:nvPr/>
        </p:nvSpPr>
        <p:spPr>
          <a:xfrm>
            <a:off x="1434691" y="3485024"/>
            <a:ext cx="4033685" cy="1224053"/>
          </a:xfrm>
          <a:prstGeom prst="rect">
            <a:avLst/>
          </a:prstGeom>
          <a:solidFill>
            <a:schemeClr val="accent1">
              <a:lumMod val="40000"/>
              <a:lumOff val="6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Sim, ele os vê e compreende a felicidade dos que os habitam; é por isso que desejaria permanecer neles. Mas há mundos inacessíveis  aos Espíritos que não estão bastante depurados.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kumimoji="0" lang="pt-BR" sz="1177"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Ex. Joao escritor doApocalipse</a:t>
            </a:r>
          </a:p>
        </p:txBody>
      </p:sp>
      <p:sp>
        <p:nvSpPr>
          <p:cNvPr id="6" name="Rounded Rectangle 5"/>
          <p:cNvSpPr/>
          <p:nvPr/>
        </p:nvSpPr>
        <p:spPr bwMode="auto">
          <a:xfrm>
            <a:off x="1602761" y="4941632"/>
            <a:ext cx="5770411" cy="84035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sng" strike="noStrike" kern="0" cap="none" spc="0" normalizeH="0" baseline="0" noProof="0" dirty="0">
                <a:ln>
                  <a:noFill/>
                </a:ln>
                <a:solidFill>
                  <a:srgbClr val="000000"/>
                </a:solidFill>
                <a:effectLst/>
                <a:uLnTx/>
                <a:uFillTx/>
                <a:latin typeface="Calibri" pitchFamily="34" charset="0"/>
                <a:ea typeface="+mn-ea"/>
                <a:cs typeface="+mn-cs"/>
              </a:rPr>
              <a:t>E sei que o tal homem (se no corpo, se fora do corpo, não sei; Deus o sabe) </a:t>
            </a:r>
            <a:endParaRPr kumimoji="0" lang="en-US" sz="1324" b="1" i="0" u="none" strike="noStrike" kern="0" cap="none" spc="0" normalizeH="0" baseline="0" noProof="0" dirty="0">
              <a:ln>
                <a:noFill/>
              </a:ln>
              <a:solidFill>
                <a:srgbClr val="000000"/>
              </a:solidFill>
              <a:effectLst/>
              <a:uLnTx/>
              <a:uFillTx/>
              <a:latin typeface="Calibri"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pt-BR" sz="1324" b="1" i="0" u="sng" strike="noStrike" kern="0" cap="none" spc="0" normalizeH="0" baseline="0" noProof="0" dirty="0">
                <a:ln>
                  <a:noFill/>
                </a:ln>
                <a:solidFill>
                  <a:srgbClr val="000000"/>
                </a:solidFill>
                <a:effectLst/>
                <a:uLnTx/>
                <a:uFillTx/>
                <a:latin typeface="Calibri" pitchFamily="34" charset="0"/>
                <a:ea typeface="+mn-ea"/>
                <a:cs typeface="+mn-cs"/>
              </a:rPr>
              <a:t>Foi arrebatado ao paraíso; e ouviu palavras inefáveis, que ao homem não é lícito falar. 2 Cor. </a:t>
            </a:r>
            <a:r>
              <a:rPr kumimoji="0" lang="pt-BR" sz="1324" b="1" i="0" u="none" strike="noStrike" kern="0" cap="none" spc="0" normalizeH="0" baseline="0" noProof="0" dirty="0">
                <a:ln>
                  <a:noFill/>
                </a:ln>
                <a:solidFill>
                  <a:srgbClr val="000000"/>
                </a:solidFill>
                <a:effectLst/>
                <a:uLnTx/>
                <a:uFillTx/>
                <a:latin typeface="Calibri" pitchFamily="34" charset="0"/>
                <a:ea typeface="+mn-ea"/>
                <a:cs typeface="+mn-cs"/>
              </a:rPr>
              <a:t>12:3</a:t>
            </a:r>
            <a:r>
              <a:rPr kumimoji="0" lang="pt-BR" sz="1324" b="1" i="0" u="sng" strike="noStrike" kern="0" cap="none" spc="0" normalizeH="0" baseline="0" noProof="0" dirty="0">
                <a:ln>
                  <a:noFill/>
                </a:ln>
                <a:solidFill>
                  <a:srgbClr val="000000"/>
                </a:solidFill>
                <a:effectLst/>
                <a:uLnTx/>
                <a:uFillTx/>
                <a:latin typeface="Calibri" pitchFamily="34" charset="0"/>
                <a:ea typeface="+mn-ea"/>
                <a:cs typeface="+mn-cs"/>
              </a:rPr>
              <a:t> e 4</a:t>
            </a:r>
            <a:endParaRPr kumimoji="0" lang="en-US" sz="1324" b="1" i="0" u="none" strike="noStrike" kern="0" cap="none" spc="0" normalizeH="0" baseline="0" noProof="0" dirty="0">
              <a:ln>
                <a:noFill/>
              </a:ln>
              <a:solidFill>
                <a:srgbClr val="000000"/>
              </a:solidFill>
              <a:effectLst/>
              <a:uLnTx/>
              <a:uFillTx/>
              <a:latin typeface="Calibri" pitchFamily="34" charset="0"/>
              <a:ea typeface="+mn-ea"/>
              <a:cs typeface="+mn-cs"/>
            </a:endParaRPr>
          </a:p>
        </p:txBody>
      </p:sp>
      <p:pic>
        <p:nvPicPr>
          <p:cNvPr id="7" name="il_fi" descr="http://4.bp.blogspot.com/_kPcTXfESZPI/SxAvh8Ves9I/AAAAAAAAAOw/yl9-pS8Y5Lw/s320/JO%C3%83O_APOCALIPSE.bmp"/>
          <p:cNvPicPr/>
          <p:nvPr/>
        </p:nvPicPr>
        <p:blipFill>
          <a:blip r:embed="rId2" cstate="print"/>
          <a:srcRect/>
          <a:stretch>
            <a:fillRect/>
          </a:stretch>
        </p:blipFill>
        <p:spPr bwMode="auto">
          <a:xfrm>
            <a:off x="5636445" y="3429002"/>
            <a:ext cx="2016843" cy="1280076"/>
          </a:xfrm>
          <a:prstGeom prst="rect">
            <a:avLst/>
          </a:prstGeom>
          <a:ln>
            <a:noFill/>
          </a:ln>
          <a:effectLst>
            <a:softEdge rad="112500"/>
          </a:effectLst>
        </p:spPr>
      </p:pic>
    </p:spTree>
    <p:extLst>
      <p:ext uri="{BB962C8B-B14F-4D97-AF65-F5344CB8AC3E}">
        <p14:creationId xmlns:p14="http://schemas.microsoft.com/office/powerpoint/2010/main" val="98136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90713" y="1524204"/>
            <a:ext cx="6050528" cy="336141"/>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1764" dirty="0" err="1">
                <a:solidFill>
                  <a:srgbClr val="000000"/>
                </a:solidFill>
                <a:effectLst/>
                <a:latin typeface="Calibri" pitchFamily="34" charset="0"/>
              </a:rPr>
              <a:t>Fenômenos</a:t>
            </a:r>
            <a:r>
              <a:rPr lang="en-US" sz="1764" dirty="0">
                <a:solidFill>
                  <a:srgbClr val="000000"/>
                </a:solidFill>
                <a:effectLst/>
                <a:latin typeface="Calibri" pitchFamily="34" charset="0"/>
              </a:rPr>
              <a:t> de Dupla Vista</a:t>
            </a:r>
          </a:p>
        </p:txBody>
      </p:sp>
      <p:sp>
        <p:nvSpPr>
          <p:cNvPr id="6" name="Rectangle 5"/>
          <p:cNvSpPr/>
          <p:nvPr/>
        </p:nvSpPr>
        <p:spPr>
          <a:xfrm>
            <a:off x="1602760" y="1916370"/>
            <a:ext cx="6050528" cy="201619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FFFFFF"/>
                </a:solidFill>
                <a:effectLst/>
                <a:uLnTx/>
                <a:uFillTx/>
                <a:latin typeface="Calibri" pitchFamily="34" charset="0"/>
                <a:ea typeface="+mn-ea"/>
                <a:cs typeface="Calibri" pitchFamily="34" charset="0"/>
              </a:rPr>
              <a:t>O que se chama dupla vista é ainda resultado da libertação do Espírito, sem que o corpo seja adormecido.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71" b="1" i="0" u="none" strike="noStrike" kern="0" cap="none" spc="0" normalizeH="0" baseline="0" noProof="0" dirty="0">
              <a:ln>
                <a:noFill/>
              </a:ln>
              <a:solidFill>
                <a:srgbClr val="FFFFFF"/>
              </a:solidFill>
              <a:effectLst/>
              <a:uLnTx/>
              <a:uFillTx/>
              <a:latin typeface="Calibri" pitchFamily="34" charset="0"/>
              <a:ea typeface="+mn-ea"/>
              <a:cs typeface="Calibri"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735" b="1" i="0" u="none" strike="noStrike" kern="0" cap="none" spc="0" normalizeH="0" baseline="0" noProof="0" dirty="0">
              <a:ln>
                <a:noFill/>
              </a:ln>
              <a:solidFill>
                <a:srgbClr val="FFFFFF"/>
              </a:solidFill>
              <a:effectLst/>
              <a:uLnTx/>
              <a:uFillTx/>
              <a:latin typeface="Calibri" pitchFamily="34" charset="0"/>
              <a:ea typeface="+mn-ea"/>
              <a:cs typeface="Calibri"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FFFFFF"/>
                </a:solidFill>
                <a:effectLst/>
                <a:uLnTx/>
                <a:uFillTx/>
                <a:latin typeface="Calibri" pitchFamily="34" charset="0"/>
                <a:ea typeface="+mn-ea"/>
                <a:cs typeface="Calibri" pitchFamily="34" charset="0"/>
              </a:rPr>
              <a:t>A dupla vista, igualmente chamada de segunda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FFFFFF"/>
                </a:solidFill>
                <a:effectLst/>
                <a:uLnTx/>
                <a:uFillTx/>
                <a:latin typeface="Calibri" pitchFamily="34" charset="0"/>
                <a:ea typeface="+mn-ea"/>
                <a:cs typeface="Calibri" pitchFamily="34" charset="0"/>
              </a:rPr>
              <a:t>vista, é o nome que se dá ao fenômeno pelo qual</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FFFFFF"/>
                </a:solidFill>
                <a:effectLst/>
                <a:uLnTx/>
                <a:uFillTx/>
                <a:latin typeface="Calibri" pitchFamily="34" charset="0"/>
                <a:ea typeface="+mn-ea"/>
                <a:cs typeface="Calibri" pitchFamily="34" charset="0"/>
              </a:rPr>
              <a:t>  certas pessoas, em perfeito estado de vigília,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FFFFFF"/>
                </a:solidFill>
                <a:effectLst/>
                <a:uLnTx/>
                <a:uFillTx/>
                <a:latin typeface="Calibri" pitchFamily="34" charset="0"/>
                <a:ea typeface="+mn-ea"/>
                <a:cs typeface="Calibri" pitchFamily="34" charset="0"/>
              </a:rPr>
              <a:t>conseguem perceber cenas e fatos passados</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FFFFFF"/>
                </a:solidFill>
                <a:effectLst/>
                <a:uLnTx/>
                <a:uFillTx/>
                <a:latin typeface="Calibri" pitchFamily="34" charset="0"/>
                <a:ea typeface="+mn-ea"/>
                <a:cs typeface="Calibri" pitchFamily="34" charset="0"/>
              </a:rPr>
              <a:t> a distância ou exclusivamente na esfera espiritual</a:t>
            </a:r>
          </a:p>
        </p:txBody>
      </p:sp>
      <p:pic>
        <p:nvPicPr>
          <p:cNvPr id="7" name="il_fi" descr="http://reflexaoespirita2.files.wordpress.com/2011/06/clarividencia_viajora.jpg?w=185&amp;h=236"/>
          <p:cNvPicPr/>
          <p:nvPr/>
        </p:nvPicPr>
        <p:blipFill>
          <a:blip r:embed="rId3" cstate="print"/>
          <a:srcRect/>
          <a:stretch>
            <a:fillRect/>
          </a:stretch>
        </p:blipFill>
        <p:spPr bwMode="auto">
          <a:xfrm>
            <a:off x="1658783" y="2476603"/>
            <a:ext cx="1680702" cy="1736726"/>
          </a:xfrm>
          <a:prstGeom prst="round2DiagRect">
            <a:avLst>
              <a:gd name="adj1" fmla="val 16667"/>
              <a:gd name="adj2" fmla="val 0"/>
            </a:avLst>
          </a:prstGeom>
          <a:ln w="28575" cap="sq">
            <a:solidFill>
              <a:srgbClr val="000000"/>
            </a:solidFill>
            <a:miter lim="800000"/>
          </a:ln>
          <a:effectLst>
            <a:outerShdw blurRad="254000" algn="tl" rotWithShape="0">
              <a:srgbClr val="000000">
                <a:alpha val="43000"/>
              </a:srgbClr>
            </a:outerShdw>
          </a:effectLst>
        </p:spPr>
      </p:pic>
      <p:sp>
        <p:nvSpPr>
          <p:cNvPr id="5" name="Rectangle 4"/>
          <p:cNvSpPr/>
          <p:nvPr/>
        </p:nvSpPr>
        <p:spPr>
          <a:xfrm>
            <a:off x="1434689" y="4437422"/>
            <a:ext cx="6330645" cy="122405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Times New Roman"/>
                <a:ea typeface="+mn-ea"/>
                <a:cs typeface="+mn-cs"/>
              </a:rPr>
              <a:t> </a:t>
            </a: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Efeito da </a:t>
            </a:r>
            <a:r>
              <a:rPr kumimoji="0" lang="pt-BR" sz="1471" b="1" i="0" u="none" strike="noStrike" kern="0" cap="none" spc="0" normalizeH="0" baseline="0" noProof="0" dirty="0">
                <a:ln>
                  <a:noFill/>
                </a:ln>
                <a:solidFill>
                  <a:srgbClr val="FF0000"/>
                </a:solidFill>
                <a:effectLst/>
                <a:uLnTx/>
                <a:uFillTx/>
                <a:latin typeface="Calibri" pitchFamily="34" charset="0"/>
                <a:ea typeface="+mn-ea"/>
                <a:cs typeface="Calibri" pitchFamily="34" charset="0"/>
              </a:rPr>
              <a:t>emancipação da alma</a:t>
            </a: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que se manifesta no estado de vigília (acordado). Faculdade de ver as coisas ausentes como se estivessem presentes. Aqueles que dela são dotados </a:t>
            </a:r>
            <a:r>
              <a:rPr kumimoji="0" lang="pt-BR" sz="1471" b="1" i="0" u="none" strike="noStrike" kern="0" cap="none" spc="0" normalizeH="0" baseline="0" noProof="0" dirty="0">
                <a:ln>
                  <a:noFill/>
                </a:ln>
                <a:solidFill>
                  <a:srgbClr val="FF0000"/>
                </a:solidFill>
                <a:effectLst/>
                <a:uLnTx/>
                <a:uFillTx/>
                <a:latin typeface="Calibri" pitchFamily="34" charset="0"/>
                <a:ea typeface="+mn-ea"/>
                <a:cs typeface="Calibri" pitchFamily="34" charset="0"/>
              </a:rPr>
              <a:t>não vêem pelos olhos</a:t>
            </a: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mas pela alma...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Certas pessoas a possuem sem saber: ela parece-lhes um efeito natural, e produz o que denominamos visõe</a:t>
            </a:r>
            <a:r>
              <a:rPr kumimoji="0" lang="pt-BR" sz="1471" b="1" i="0" u="none" strike="noStrike" kern="0" cap="none" spc="0" normalizeH="0" baseline="0" noProof="0" dirty="0">
                <a:ln>
                  <a:noFill/>
                </a:ln>
                <a:solidFill>
                  <a:srgbClr val="000000"/>
                </a:solidFill>
                <a:effectLst/>
                <a:uLnTx/>
                <a:uFillTx/>
                <a:latin typeface="Times New Roman"/>
                <a:ea typeface="+mn-ea"/>
                <a:cs typeface="+mn-cs"/>
              </a:rPr>
              <a:t>s</a:t>
            </a:r>
            <a:r>
              <a:rPr kumimoji="0" lang="pt-BR" sz="1324" b="1" i="0" u="none" strike="noStrike" kern="0" cap="none" spc="0" normalizeH="0" baseline="0" noProof="0" dirty="0">
                <a:ln>
                  <a:noFill/>
                </a:ln>
                <a:solidFill>
                  <a:srgbClr val="000000"/>
                </a:solidFill>
                <a:effectLst/>
                <a:uLnTx/>
                <a:uFillTx/>
                <a:latin typeface="Times New Roman"/>
                <a:ea typeface="+mn-ea"/>
                <a:cs typeface="+mn-cs"/>
              </a:rPr>
              <a:t>.</a:t>
            </a:r>
            <a:endParaRPr kumimoji="0" lang="en-US" sz="1324" b="1" i="0" u="none" strike="noStrike" kern="0" cap="none" spc="0" normalizeH="0" baseline="0" noProof="0" dirty="0">
              <a:ln>
                <a:noFill/>
              </a:ln>
              <a:solidFill>
                <a:srgbClr val="000000"/>
              </a:solidFill>
              <a:effectLst/>
              <a:uLnTx/>
              <a:uFillTx/>
              <a:latin typeface="Times New Roman"/>
              <a:ea typeface="+mn-ea"/>
              <a:cs typeface="+mn-cs"/>
            </a:endParaRPr>
          </a:p>
        </p:txBody>
      </p:sp>
      <p:sp>
        <p:nvSpPr>
          <p:cNvPr id="9" name="Title 1"/>
          <p:cNvSpPr txBox="1">
            <a:spLocks/>
          </p:cNvSpPr>
          <p:nvPr/>
        </p:nvSpPr>
        <p:spPr bwMode="auto">
          <a:xfrm>
            <a:off x="1546737" y="1076018"/>
            <a:ext cx="6050528" cy="336141"/>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r>
              <a:rPr kumimoji="0" lang="en-US" sz="2353"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Fenômenos da Emancipação da Alma</a:t>
            </a: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endPar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endParaRPr>
          </a:p>
        </p:txBody>
      </p:sp>
    </p:spTree>
    <p:extLst>
      <p:ext uri="{BB962C8B-B14F-4D97-AF65-F5344CB8AC3E}">
        <p14:creationId xmlns:p14="http://schemas.microsoft.com/office/powerpoint/2010/main" val="232569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4" presetClass="entr" presetSubtype="0" fill="hold" nodeType="afterEffect">
                                  <p:stCondLst>
                                    <p:cond delay="200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000"/>
                                        <p:tgtEl>
                                          <p:spTgt spid="6">
                                            <p:txEl>
                                              <p:pRg st="3" end="3"/>
                                            </p:txEl>
                                          </p:spTgt>
                                        </p:tgtEl>
                                      </p:cBhvr>
                                    </p:animEffect>
                                    <p:anim calcmode="lin" valueType="num">
                                      <p:cBhvr>
                                        <p:cTn id="1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anim calcmode="lin" valueType="num">
                                      <p:cBhvr>
                                        <p:cTn id="2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1000"/>
                                        <p:tgtEl>
                                          <p:spTgt spid="6">
                                            <p:txEl>
                                              <p:pRg st="6" end="6"/>
                                            </p:txEl>
                                          </p:spTgt>
                                        </p:tgtEl>
                                      </p:cBhvr>
                                    </p:animEffect>
                                    <p:anim calcmode="lin" valueType="num">
                                      <p:cBhvr>
                                        <p:cTn id="3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1000"/>
                                        <p:tgtEl>
                                          <p:spTgt spid="6">
                                            <p:txEl>
                                              <p:pRg st="7" end="7"/>
                                            </p:txEl>
                                          </p:spTgt>
                                        </p:tgtEl>
                                      </p:cBhvr>
                                    </p:animEffect>
                                    <p:anim calcmode="lin" valueType="num">
                                      <p:cBhvr>
                                        <p:cTn id="3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
                                        <p:tgtEl>
                                          <p:spTgt spid="5"/>
                                        </p:tgtEl>
                                      </p:cBhvr>
                                    </p:animEffect>
                                    <p:anim calcmode="lin" valueType="num">
                                      <p:cBhvr>
                                        <p:cTn id="46" dur="400" fill="hold"/>
                                        <p:tgtEl>
                                          <p:spTgt spid="5"/>
                                        </p:tgtEl>
                                        <p:attrNameLst>
                                          <p:attrName>ppt_x</p:attrName>
                                        </p:attrNameLst>
                                      </p:cBhvr>
                                      <p:tavLst>
                                        <p:tav tm="0">
                                          <p:val>
                                            <p:strVal val="#ppt_x"/>
                                          </p:val>
                                        </p:tav>
                                        <p:tav tm="100000">
                                          <p:val>
                                            <p:strVal val="#ppt_x"/>
                                          </p:val>
                                        </p:tav>
                                      </p:tavLst>
                                    </p:anim>
                                    <p:anim calcmode="lin" valueType="num">
                                      <p:cBhvr>
                                        <p:cTn id="47" dur="400" fill="hold"/>
                                        <p:tgtEl>
                                          <p:spTgt spid="5"/>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84048" y="1804321"/>
            <a:ext cx="2969240" cy="3753569"/>
          </a:xfrm>
        </p:spPr>
        <p:style>
          <a:lnRef idx="1">
            <a:schemeClr val="accent1"/>
          </a:lnRef>
          <a:fillRef idx="2">
            <a:schemeClr val="accent1"/>
          </a:fillRef>
          <a:effectRef idx="1">
            <a:schemeClr val="accent1"/>
          </a:effectRef>
          <a:fontRef idx="minor">
            <a:schemeClr val="dk1"/>
          </a:fontRef>
        </p:style>
        <p:txBody>
          <a:bodyPr/>
          <a:lstStyle/>
          <a:p>
            <a:pPr algn="just"/>
            <a:r>
              <a:rPr lang="en-US" sz="1764" b="1" dirty="0">
                <a:solidFill>
                  <a:srgbClr val="000000"/>
                </a:solidFill>
                <a:effectLst/>
                <a:latin typeface="Calibri" pitchFamily="34" charset="0"/>
                <a:cs typeface="Calibri" pitchFamily="34" charset="0"/>
              </a:rPr>
              <a:t>Quando eles se aproximaram de Jerusalém e chegaram a Betfagé, perto do Monte das Oliveiras, Jesus enviou dois de seus discípulos, dizendo-lhes: - </a:t>
            </a:r>
            <a:r>
              <a:rPr lang="en-US" sz="1764" b="1" u="sng" dirty="0">
                <a:solidFill>
                  <a:srgbClr val="000000"/>
                </a:solidFill>
                <a:effectLst/>
                <a:latin typeface="Calibri" pitchFamily="34" charset="0"/>
                <a:cs typeface="Calibri" pitchFamily="34" charset="0"/>
              </a:rPr>
              <a:t>Ide a essa aldeia que está à vossa frente e, lá chegando, encontrareis amarrada uma jumenta e junto dela o seu jumentinho; desamarrai-a e trazei-mos. </a:t>
            </a:r>
          </a:p>
          <a:p>
            <a:endParaRPr lang="en-US" dirty="0">
              <a:latin typeface="Calibri" pitchFamily="34" charset="0"/>
              <a:cs typeface="Calibri" pitchFamily="34" charset="0"/>
            </a:endParaRPr>
          </a:p>
        </p:txBody>
      </p:sp>
      <p:pic>
        <p:nvPicPr>
          <p:cNvPr id="5" name="Picture 8" descr="2742935158_0b1565b63f"/>
          <p:cNvPicPr>
            <a:picLocks noGrp="1" noChangeAspect="1" noChangeArrowheads="1"/>
          </p:cNvPicPr>
          <p:nvPr>
            <p:ph sz="half" idx="1"/>
          </p:nvPr>
        </p:nvPicPr>
        <p:blipFill>
          <a:blip r:embed="rId2" cstate="print"/>
          <a:srcRect/>
          <a:stretch>
            <a:fillRect/>
          </a:stretch>
        </p:blipFill>
        <p:spPr bwMode="auto">
          <a:xfrm>
            <a:off x="1770832" y="1916368"/>
            <a:ext cx="2373992" cy="3417428"/>
          </a:xfrm>
          <a:prstGeom prst="rect">
            <a:avLst/>
          </a:prstGeom>
          <a:noFill/>
          <a:ln w="9525">
            <a:noFill/>
            <a:miter lim="800000"/>
            <a:headEnd/>
            <a:tailEnd/>
          </a:ln>
        </p:spPr>
      </p:pic>
      <p:sp>
        <p:nvSpPr>
          <p:cNvPr id="7" name="Title 1"/>
          <p:cNvSpPr txBox="1">
            <a:spLocks/>
          </p:cNvSpPr>
          <p:nvPr/>
        </p:nvSpPr>
        <p:spPr bwMode="auto">
          <a:xfrm>
            <a:off x="1546737" y="1076018"/>
            <a:ext cx="6050528" cy="52405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r>
              <a:rPr kumimoji="0" lang="en-US" sz="2353"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Fenômenos da Emancipação da Alma</a:t>
            </a: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endPar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endParaRPr>
          </a:p>
        </p:txBody>
      </p:sp>
    </p:spTree>
    <p:extLst>
      <p:ext uri="{BB962C8B-B14F-4D97-AF65-F5344CB8AC3E}">
        <p14:creationId xmlns:p14="http://schemas.microsoft.com/office/powerpoint/2010/main" val="144737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100"/>
                                        <p:tgtEl>
                                          <p:spTgt spid="4">
                                            <p:bg/>
                                          </p:spTgt>
                                        </p:tgtEl>
                                      </p:cBhvr>
                                    </p:animEffect>
                                    <p:anim calcmode="lin" valueType="num">
                                      <p:cBhvr>
                                        <p:cTn id="15" dur="400" fill="hold"/>
                                        <p:tgtEl>
                                          <p:spTgt spid="4">
                                            <p:bg/>
                                          </p:spTgt>
                                        </p:tgtEl>
                                        <p:attrNameLst>
                                          <p:attrName>ppt_x</p:attrName>
                                        </p:attrNameLst>
                                      </p:cBhvr>
                                      <p:tavLst>
                                        <p:tav tm="0">
                                          <p:val>
                                            <p:strVal val="#ppt_x"/>
                                          </p:val>
                                        </p:tav>
                                        <p:tav tm="100000">
                                          <p:val>
                                            <p:strVal val="#ppt_x"/>
                                          </p:val>
                                        </p:tav>
                                      </p:tavLst>
                                    </p:anim>
                                    <p:anim calcmode="lin" valueType="num">
                                      <p:cBhvr>
                                        <p:cTn id="16" dur="400" fill="hold"/>
                                        <p:tgtEl>
                                          <p:spTgt spid="4">
                                            <p:bg/>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
                                        <p:tgtEl>
                                          <p:spTgt spid="4">
                                            <p:txEl>
                                              <p:pRg st="0" end="0"/>
                                            </p:txEl>
                                          </p:spTgt>
                                        </p:tgtEl>
                                      </p:cBhvr>
                                    </p:animEffect>
                                    <p:anim calcmode="lin" valueType="num">
                                      <p:cBhvr>
                                        <p:cTn id="22"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4358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358640">
                <a:tc>
                  <a:txBody>
                    <a:bodyPr/>
                    <a:lstStyle/>
                    <a:p>
                      <a:pPr marL="342900" indent="-342900" algn="just">
                        <a:buAutoNum type="arabicPeriod" startAt="404"/>
                      </a:pPr>
                      <a:r>
                        <a:rPr lang="pt-BR" sz="2000" dirty="0"/>
                        <a:t> Que pensar da significação atribuída aos sonhos?</a:t>
                      </a:r>
                    </a:p>
                    <a:p>
                      <a:pPr marL="0" indent="0" algn="just">
                        <a:buNone/>
                      </a:pPr>
                      <a:endParaRPr lang="pt-BR" sz="2000" dirty="0"/>
                    </a:p>
                    <a:p>
                      <a:pPr algn="just"/>
                      <a:r>
                        <a:rPr lang="pt-BR" sz="2000" dirty="0">
                          <a:solidFill>
                            <a:srgbClr val="FFFF00"/>
                          </a:solidFill>
                        </a:rPr>
                        <a:t>R. Os sonhos não são verdadeiros, como entendem os ledores da sorte, pelo que é absurdo admitir que sonhar com uma coisa anuncia outra. Eles são verdadeiros no sentido de apresentarem imagens reais para o Espírito mas que, frequentemente, não têm relação com o que se passa na vida corpórea. Muitas vezes ainda, como já dissemos, são uma recordação. Podem ser, enfim, algumas vezes, um pressentimento do futuro, se Deus o permite, ou a visão do que se passa no momento em outro lugar, a que a alma se transporta. Não tendes numerosos exemplos de pessoas que aparecem em sonhos para advertir parentes e amigos do que lhes está acontecendo? </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57157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8025" y="2196487"/>
            <a:ext cx="3137311" cy="3081287"/>
          </a:xfr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a:lstStyle/>
          <a:p>
            <a:pPr algn="just"/>
            <a:endParaRPr lang="en-US" sz="735" dirty="0"/>
          </a:p>
          <a:p>
            <a:pPr algn="just"/>
            <a:r>
              <a:rPr lang="en-US" sz="1471" b="1" dirty="0">
                <a:solidFill>
                  <a:srgbClr val="000000"/>
                </a:solidFill>
                <a:effectLst/>
                <a:latin typeface="Calibri" pitchFamily="34" charset="0"/>
                <a:cs typeface="Calibri" pitchFamily="34" charset="0"/>
              </a:rPr>
              <a:t>Avança para o mar e lança as tuas redes de pescar. - Respondeu-lhe Simão: Mestre, trabalhamos a noite toda e nada apanhamos; contudo, pois que mandas, lançarei a rede. - Tendo-a lançado, apanharam tão grande quantidade de peixes, que a rede se rompeu. - vieram e encheram de tal modo as barcas, que por pouco estas não se submergiram. (S. Lucas, cap. V, vv. 1 a 7.)</a:t>
            </a:r>
          </a:p>
          <a:p>
            <a:pPr algn="just"/>
            <a:endParaRPr lang="en-US" sz="1324" dirty="0"/>
          </a:p>
          <a:p>
            <a:pPr algn="just"/>
            <a:endParaRPr lang="en-US" dirty="0"/>
          </a:p>
        </p:txBody>
      </p:sp>
      <p:pic>
        <p:nvPicPr>
          <p:cNvPr id="5" name="Picture 8" descr="2696024686_bed1c8b50c"/>
          <p:cNvPicPr>
            <a:picLocks noGrp="1" noChangeAspect="1" noChangeArrowheads="1"/>
          </p:cNvPicPr>
          <p:nvPr>
            <p:ph sz="half" idx="1"/>
          </p:nvPr>
        </p:nvPicPr>
        <p:blipFill>
          <a:blip r:embed="rId2" cstate="print"/>
          <a:srcRect/>
          <a:stretch>
            <a:fillRect/>
          </a:stretch>
        </p:blipFill>
        <p:spPr bwMode="auto">
          <a:xfrm>
            <a:off x="1490712" y="1692275"/>
            <a:ext cx="2857194" cy="1792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l_fi" descr="http://www.tvsinopse.kinghost.net/a/aquaman_arquivos/Aquaman11.jpg"/>
          <p:cNvPicPr/>
          <p:nvPr/>
        </p:nvPicPr>
        <p:blipFill>
          <a:blip r:embed="rId3" cstate="print"/>
          <a:srcRect/>
          <a:stretch>
            <a:fillRect/>
          </a:stretch>
        </p:blipFill>
        <p:spPr bwMode="auto">
          <a:xfrm>
            <a:off x="1546736" y="4213328"/>
            <a:ext cx="2801171" cy="1512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1627251" y="3709118"/>
            <a:ext cx="2637260" cy="409215"/>
          </a:xfrm>
          <a:prstGeom prst="rect">
            <a:avLst/>
          </a:prstGeom>
        </p:spPr>
        <p:txBody>
          <a:bodyPr wrap="non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59" b="1" i="0" u="none" strike="noStrike" kern="0" cap="none" spc="0" normalizeH="0" baseline="0" noProof="0" dirty="0">
                <a:ln>
                  <a:noFill/>
                </a:ln>
                <a:solidFill>
                  <a:srgbClr val="FEEC94"/>
                </a:solidFill>
                <a:effectLst/>
                <a:uLnTx/>
                <a:uFillTx/>
                <a:latin typeface="Times New Roman"/>
                <a:ea typeface="+mn-ea"/>
                <a:cs typeface="+mn-cs"/>
              </a:rPr>
              <a:t>Irradiação Magnetica</a:t>
            </a:r>
          </a:p>
        </p:txBody>
      </p:sp>
      <p:sp>
        <p:nvSpPr>
          <p:cNvPr id="11" name="Title 1"/>
          <p:cNvSpPr txBox="1">
            <a:spLocks/>
          </p:cNvSpPr>
          <p:nvPr/>
        </p:nvSpPr>
        <p:spPr bwMode="auto">
          <a:xfrm>
            <a:off x="1546737" y="1076019"/>
            <a:ext cx="6050528" cy="448187"/>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r>
              <a:rPr kumimoji="0" lang="en-US" sz="2353"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Fenômenos da Emancipação da Alma</a:t>
            </a: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endPar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endParaRPr>
          </a:p>
        </p:txBody>
      </p:sp>
    </p:spTree>
    <p:extLst>
      <p:ext uri="{BB962C8B-B14F-4D97-AF65-F5344CB8AC3E}">
        <p14:creationId xmlns:p14="http://schemas.microsoft.com/office/powerpoint/2010/main" val="232647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diamond(in)">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anim calcmode="lin" valueType="num">
                                      <p:cBhvr>
                                        <p:cTn id="28" dur="400" fill="hold"/>
                                        <p:tgtEl>
                                          <p:spTgt spid="7"/>
                                        </p:tgtEl>
                                        <p:attrNameLst>
                                          <p:attrName>ppt_x</p:attrName>
                                        </p:attrNameLst>
                                      </p:cBhvr>
                                      <p:tavLst>
                                        <p:tav tm="0">
                                          <p:val>
                                            <p:strVal val="#ppt_x"/>
                                          </p:val>
                                        </p:tav>
                                        <p:tav tm="100000">
                                          <p:val>
                                            <p:strVal val="#ppt_x"/>
                                          </p:val>
                                        </p:tav>
                                      </p:tavLst>
                                    </p:anim>
                                    <p:anim calcmode="lin" valueType="num">
                                      <p:cBhvr>
                                        <p:cTn id="29" dur="400" fill="hold"/>
                                        <p:tgtEl>
                                          <p:spTgt spid="7"/>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46737" y="1766131"/>
            <a:ext cx="6129190" cy="1232516"/>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2059" dirty="0">
                <a:solidFill>
                  <a:srgbClr val="000000"/>
                </a:solidFill>
                <a:effectLst/>
                <a:latin typeface="Calibri" pitchFamily="34" charset="0"/>
                <a:cs typeface="Calibri" pitchFamily="34" charset="0"/>
              </a:rPr>
              <a:t>Kardec perguntou aos instrutores espirituais se existe alguma relação entre o sonho, o sonambulismo e o fenômeno da dupla vista.</a:t>
            </a:r>
          </a:p>
        </p:txBody>
      </p:sp>
      <p:sp>
        <p:nvSpPr>
          <p:cNvPr id="101379" name="Rectangle 3"/>
          <p:cNvSpPr>
            <a:spLocks noGrp="1" noChangeArrowheads="1"/>
          </p:cNvSpPr>
          <p:nvPr>
            <p:ph type="body" idx="1"/>
          </p:nvPr>
        </p:nvSpPr>
        <p:spPr>
          <a:xfrm>
            <a:off x="1187016" y="3204909"/>
            <a:ext cx="6803009" cy="2490707"/>
          </a:xfrm>
        </p:spPr>
        <p:style>
          <a:lnRef idx="1">
            <a:schemeClr val="accent1"/>
          </a:lnRef>
          <a:fillRef idx="2">
            <a:schemeClr val="accent1"/>
          </a:fillRef>
          <a:effectRef idx="1">
            <a:schemeClr val="accent1"/>
          </a:effectRef>
          <a:fontRef idx="minor">
            <a:schemeClr val="dk1"/>
          </a:fontRef>
        </p:style>
        <p:txBody>
          <a:bodyPr/>
          <a:lstStyle/>
          <a:p>
            <a:pPr algn="ctr" eaLnBrk="1" hangingPunct="1">
              <a:buFont typeface="Wingdings" pitchFamily="2" charset="2"/>
              <a:buChar char="ü"/>
              <a:defRPr/>
            </a:pPr>
            <a:r>
              <a:rPr lang="en-US" sz="1912" b="1" dirty="0">
                <a:solidFill>
                  <a:srgbClr val="000000"/>
                </a:solidFill>
                <a:effectLst/>
                <a:latin typeface="Calibri" pitchFamily="34" charset="0"/>
                <a:cs typeface="Calibri" pitchFamily="34" charset="0"/>
              </a:rPr>
              <a:t>Responderam os imortais que tudo</a:t>
            </a:r>
          </a:p>
          <a:p>
            <a:pPr algn="ctr" eaLnBrk="1" hangingPunct="1">
              <a:buNone/>
              <a:defRPr/>
            </a:pPr>
            <a:r>
              <a:rPr lang="en-US" sz="1912" b="1" dirty="0">
                <a:solidFill>
                  <a:srgbClr val="000000"/>
                </a:solidFill>
                <a:effectLst/>
                <a:latin typeface="Calibri" pitchFamily="34" charset="0"/>
                <a:cs typeface="Calibri" pitchFamily="34" charset="0"/>
              </a:rPr>
              <a:t> isso é uma só coisa. O que se chama </a:t>
            </a:r>
          </a:p>
          <a:p>
            <a:pPr algn="ctr" eaLnBrk="1" hangingPunct="1">
              <a:buNone/>
              <a:defRPr/>
            </a:pPr>
            <a:r>
              <a:rPr lang="en-US" sz="1912" b="1" dirty="0">
                <a:solidFill>
                  <a:srgbClr val="000000"/>
                </a:solidFill>
                <a:effectLst/>
                <a:latin typeface="Calibri" pitchFamily="34" charset="0"/>
                <a:cs typeface="Calibri" pitchFamily="34" charset="0"/>
              </a:rPr>
              <a:t>dupla vista é o resultado da libertação</a:t>
            </a:r>
          </a:p>
          <a:p>
            <a:pPr algn="ctr" eaLnBrk="1" hangingPunct="1">
              <a:buNone/>
              <a:defRPr/>
            </a:pPr>
            <a:r>
              <a:rPr lang="en-US" sz="1912" b="1" dirty="0">
                <a:solidFill>
                  <a:srgbClr val="000000"/>
                </a:solidFill>
                <a:effectLst/>
                <a:latin typeface="Calibri" pitchFamily="34" charset="0"/>
                <a:cs typeface="Calibri" pitchFamily="34" charset="0"/>
              </a:rPr>
              <a:t> do Espírito sem que o corpo esteja</a:t>
            </a:r>
          </a:p>
          <a:p>
            <a:pPr algn="ctr" eaLnBrk="1" hangingPunct="1">
              <a:buNone/>
              <a:defRPr/>
            </a:pPr>
            <a:r>
              <a:rPr lang="en-US" sz="1912" b="1" dirty="0">
                <a:solidFill>
                  <a:srgbClr val="000000"/>
                </a:solidFill>
                <a:effectLst/>
                <a:latin typeface="Calibri" pitchFamily="34" charset="0"/>
                <a:cs typeface="Calibri" pitchFamily="34" charset="0"/>
              </a:rPr>
              <a:t> adormecido. A dupla vista ou segunda</a:t>
            </a:r>
          </a:p>
          <a:p>
            <a:pPr algn="ctr" eaLnBrk="1" hangingPunct="1">
              <a:buNone/>
              <a:defRPr/>
            </a:pPr>
            <a:r>
              <a:rPr lang="en-US" sz="1912" b="1" dirty="0">
                <a:solidFill>
                  <a:srgbClr val="000000"/>
                </a:solidFill>
                <a:effectLst/>
                <a:latin typeface="Calibri" pitchFamily="34" charset="0"/>
                <a:cs typeface="Calibri" pitchFamily="34" charset="0"/>
              </a:rPr>
              <a:t> vista, afirmam eles, “é a vista da alma”.</a:t>
            </a:r>
            <a:r>
              <a:rPr lang="en-US" sz="2059" dirty="0">
                <a:solidFill>
                  <a:srgbClr val="000000"/>
                </a:solidFill>
              </a:rPr>
              <a:t>  </a:t>
            </a:r>
          </a:p>
        </p:txBody>
      </p:sp>
      <p:pic>
        <p:nvPicPr>
          <p:cNvPr id="4" name="il_fi" descr="http://hypescience.com/wp-content/uploads/2011/02/sonambulismosex.jpg"/>
          <p:cNvPicPr/>
          <p:nvPr/>
        </p:nvPicPr>
        <p:blipFill>
          <a:blip r:embed="rId3" cstate="print"/>
          <a:srcRect/>
          <a:stretch>
            <a:fillRect/>
          </a:stretch>
        </p:blipFill>
        <p:spPr bwMode="auto">
          <a:xfrm rot="21421502">
            <a:off x="7233864" y="3130548"/>
            <a:ext cx="1512323" cy="2311005"/>
          </a:xfrm>
          <a:prstGeom prst="roundRect">
            <a:avLst>
              <a:gd name="adj" fmla="val 16667"/>
            </a:avLst>
          </a:prstGeom>
          <a:ln w="57150">
            <a:solidFill>
              <a:srgbClr val="00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itle 1"/>
          <p:cNvSpPr txBox="1">
            <a:spLocks/>
          </p:cNvSpPr>
          <p:nvPr/>
        </p:nvSpPr>
        <p:spPr bwMode="auto">
          <a:xfrm>
            <a:off x="1563256" y="932947"/>
            <a:ext cx="6087504" cy="52405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r>
              <a:rPr kumimoji="0" lang="en-US" sz="2353"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Fenômenos da Emancipação da Alma</a:t>
            </a: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endPar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endParaRPr>
          </a:p>
        </p:txBody>
      </p:sp>
    </p:spTree>
    <p:extLst>
      <p:ext uri="{BB962C8B-B14F-4D97-AF65-F5344CB8AC3E}">
        <p14:creationId xmlns:p14="http://schemas.microsoft.com/office/powerpoint/2010/main" val="12573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fade">
                                      <p:cBhvr>
                                        <p:cTn id="12" dur="1000"/>
                                        <p:tgtEl>
                                          <p:spTgt spid="101379">
                                            <p:txEl>
                                              <p:pRg st="0" end="0"/>
                                            </p:txEl>
                                          </p:spTgt>
                                        </p:tgtEl>
                                      </p:cBhvr>
                                    </p:animEffect>
                                    <p:anim calcmode="lin" valueType="num">
                                      <p:cBhvr>
                                        <p:cTn id="13" dur="10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1379">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Effect transition="in" filter="fade">
                                      <p:cBhvr>
                                        <p:cTn id="17" dur="1000"/>
                                        <p:tgtEl>
                                          <p:spTgt spid="101379">
                                            <p:txEl>
                                              <p:pRg st="1" end="1"/>
                                            </p:txEl>
                                          </p:spTgt>
                                        </p:tgtEl>
                                      </p:cBhvr>
                                    </p:animEffect>
                                    <p:anim calcmode="lin" valueType="num">
                                      <p:cBhvr>
                                        <p:cTn id="18" dur="10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1379">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1379">
                                            <p:txEl>
                                              <p:pRg st="2" end="2"/>
                                            </p:txEl>
                                          </p:spTgt>
                                        </p:tgtEl>
                                        <p:attrNameLst>
                                          <p:attrName>style.visibility</p:attrName>
                                        </p:attrNameLst>
                                      </p:cBhvr>
                                      <p:to>
                                        <p:strVal val="visible"/>
                                      </p:to>
                                    </p:set>
                                    <p:animEffect transition="in" filter="fade">
                                      <p:cBhvr>
                                        <p:cTn id="22" dur="1000"/>
                                        <p:tgtEl>
                                          <p:spTgt spid="101379">
                                            <p:txEl>
                                              <p:pRg st="2" end="2"/>
                                            </p:txEl>
                                          </p:spTgt>
                                        </p:tgtEl>
                                      </p:cBhvr>
                                    </p:animEffect>
                                    <p:anim calcmode="lin" valueType="num">
                                      <p:cBhvr>
                                        <p:cTn id="23" dur="10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1379">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nodeType="afterEffect">
                                  <p:stCondLst>
                                    <p:cond delay="0"/>
                                  </p:stCondLst>
                                  <p:childTnLst>
                                    <p:set>
                                      <p:cBhvr>
                                        <p:cTn id="27" dur="1" fill="hold">
                                          <p:stCondLst>
                                            <p:cond delay="0"/>
                                          </p:stCondLst>
                                        </p:cTn>
                                        <p:tgtEl>
                                          <p:spTgt spid="101379">
                                            <p:txEl>
                                              <p:pRg st="3" end="3"/>
                                            </p:txEl>
                                          </p:spTgt>
                                        </p:tgtEl>
                                        <p:attrNameLst>
                                          <p:attrName>style.visibility</p:attrName>
                                        </p:attrNameLst>
                                      </p:cBhvr>
                                      <p:to>
                                        <p:strVal val="visible"/>
                                      </p:to>
                                    </p:set>
                                    <p:animEffect transition="in" filter="fade">
                                      <p:cBhvr>
                                        <p:cTn id="28" dur="1000"/>
                                        <p:tgtEl>
                                          <p:spTgt spid="101379">
                                            <p:txEl>
                                              <p:pRg st="3" end="3"/>
                                            </p:txEl>
                                          </p:spTgt>
                                        </p:tgtEl>
                                      </p:cBhvr>
                                    </p:animEffect>
                                    <p:anim calcmode="lin" valueType="num">
                                      <p:cBhvr>
                                        <p:cTn id="29" dur="10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1379">
                                            <p:txEl>
                                              <p:pRg st="3" end="3"/>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01379">
                                            <p:txEl>
                                              <p:pRg st="4" end="4"/>
                                            </p:txEl>
                                          </p:spTgt>
                                        </p:tgtEl>
                                        <p:attrNameLst>
                                          <p:attrName>style.visibility</p:attrName>
                                        </p:attrNameLst>
                                      </p:cBhvr>
                                      <p:to>
                                        <p:strVal val="visible"/>
                                      </p:to>
                                    </p:set>
                                    <p:animEffect transition="in" filter="fade">
                                      <p:cBhvr>
                                        <p:cTn id="33" dur="1000"/>
                                        <p:tgtEl>
                                          <p:spTgt spid="101379">
                                            <p:txEl>
                                              <p:pRg st="4" end="4"/>
                                            </p:txEl>
                                          </p:spTgt>
                                        </p:tgtEl>
                                      </p:cBhvr>
                                    </p:animEffect>
                                    <p:anim calcmode="lin" valueType="num">
                                      <p:cBhvr>
                                        <p:cTn id="34" dur="1000" fill="hold"/>
                                        <p:tgtEl>
                                          <p:spTgt spid="10137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01379">
                                            <p:txEl>
                                              <p:pRg st="4" end="4"/>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1379">
                                            <p:txEl>
                                              <p:pRg st="5" end="5"/>
                                            </p:txEl>
                                          </p:spTgt>
                                        </p:tgtEl>
                                        <p:attrNameLst>
                                          <p:attrName>style.visibility</p:attrName>
                                        </p:attrNameLst>
                                      </p:cBhvr>
                                      <p:to>
                                        <p:strVal val="visible"/>
                                      </p:to>
                                    </p:set>
                                    <p:animEffect transition="in" filter="fade">
                                      <p:cBhvr>
                                        <p:cTn id="38" dur="1000"/>
                                        <p:tgtEl>
                                          <p:spTgt spid="101379">
                                            <p:txEl>
                                              <p:pRg st="5" end="5"/>
                                            </p:txEl>
                                          </p:spTgt>
                                        </p:tgtEl>
                                      </p:cBhvr>
                                    </p:animEffect>
                                    <p:anim calcmode="lin" valueType="num">
                                      <p:cBhvr>
                                        <p:cTn id="39" dur="1000" fill="hold"/>
                                        <p:tgtEl>
                                          <p:spTgt spid="10137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013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0597" y="2148852"/>
            <a:ext cx="6722809" cy="3713709"/>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No livro "Mediunidade - Encontro com Divaldo”, ele esclarece o assunto com as seguintes palavras: </a:t>
            </a:r>
            <a:r>
              <a:rPr kumimoji="0" lang="en-US" sz="1471"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a:t>
            </a:r>
            <a:r>
              <a:rPr kumimoji="0" lang="en-US" sz="1471" b="1" i="0" u="sng" strike="noStrike" kern="0" cap="none" spc="0" normalizeH="0" baseline="0" noProof="0" dirty="0">
                <a:ln>
                  <a:noFill/>
                </a:ln>
                <a:solidFill>
                  <a:srgbClr val="C00000"/>
                </a:solidFill>
                <a:effectLst/>
                <a:uLnTx/>
                <a:uFillTx/>
                <a:latin typeface="Calibri" pitchFamily="34" charset="0"/>
                <a:ea typeface="+mn-ea"/>
                <a:cs typeface="Calibri" pitchFamily="34" charset="0"/>
              </a:rPr>
              <a:t>A Catalepsia </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se manifesta como um tipo de perturbação de natureza psicomotora, produzindo parada dos movimentos voluntários, sem qualquer lesão física”.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35" b="1"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35" b="1"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a:p>
            <a:pPr marL="0" marR="0" lvl="0" indent="0" algn="ctr"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471" b="1" i="0" u="sng" strike="noStrike" kern="0" cap="none" spc="0" normalizeH="0" baseline="0" noProof="0" dirty="0">
                <a:ln>
                  <a:noFill/>
                </a:ln>
                <a:solidFill>
                  <a:srgbClr val="C00000"/>
                </a:solidFill>
                <a:effectLst/>
                <a:uLnTx/>
                <a:uFillTx/>
                <a:latin typeface="Calibri" pitchFamily="34" charset="0"/>
                <a:ea typeface="+mn-ea"/>
                <a:cs typeface="Calibri" pitchFamily="34" charset="0"/>
              </a:rPr>
              <a:t>A Letargia </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é um estado de sono profundo, no qual, as funções orgânicas se apresentam, aparentemente, interrompidas, entre elas, as de respiração e circulação. (Divaldo Pereira Franco. Mundo Maior Editora. 2ª Edição. SP. 2000)</a:t>
            </a:r>
          </a:p>
          <a:p>
            <a:pPr marL="0" marR="0" lvl="0" indent="0" algn="ctr" defTabSz="685800" rtl="0" eaLnBrk="1" fontAlgn="auto" latinLnBrk="0" hangingPunct="1">
              <a:lnSpc>
                <a:spcPct val="100000"/>
              </a:lnSpc>
              <a:spcBef>
                <a:spcPts val="0"/>
              </a:spcBef>
              <a:spcAft>
                <a:spcPts val="0"/>
              </a:spcAft>
              <a:buClrTx/>
              <a:buSzTx/>
              <a:buFont typeface="Arial" pitchFamily="34" charset="0"/>
              <a:buChar char="•"/>
              <a:tabLst/>
              <a:defRPr/>
            </a:pPr>
            <a:endParaRPr kumimoji="0" lang="en-US" sz="1471" b="1"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a:p>
            <a:pPr marL="0" marR="0" lvl="0" indent="0" algn="ctr" defTabSz="685800" rtl="0" eaLnBrk="1" fontAlgn="auto" latinLnBrk="0" hangingPunct="1">
              <a:lnSpc>
                <a:spcPct val="100000"/>
              </a:lnSpc>
              <a:spcBef>
                <a:spcPts val="0"/>
              </a:spcBef>
              <a:spcAft>
                <a:spcPts val="0"/>
              </a:spcAft>
              <a:buClrTx/>
              <a:buSzTx/>
              <a:buFont typeface="Arial" pitchFamily="34" charset="0"/>
              <a:buChar char="•"/>
              <a:tabLst/>
              <a:defRPr/>
            </a:pPr>
            <a:endParaRPr kumimoji="0" lang="en-US" sz="1471" b="1"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a:p>
            <a:pPr marL="0" marR="0" lvl="0" indent="0" algn="ctr"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Portanto, </a:t>
            </a:r>
            <a:r>
              <a:rPr kumimoji="0" lang="en-US" sz="1471"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Letargia e a Catalepsia</a:t>
            </a:r>
            <a:r>
              <a:rPr kumimoji="0" lang="en-US" sz="1471" b="1"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rPr>
              <a:t> </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não é sinônimo de morte, diz o escritor Richard         Simonetti” (*). “Todas as funções vitais permanecem ativas. </a:t>
            </a:r>
          </a:p>
          <a:p>
            <a:pPr marL="0" marR="0" lvl="0" indent="0" algn="ctr"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O ritmo da vida é que se torna mais lento, como numa hibernação, emprestando-lhe a aparência de um cadáver”. (Viver em Plenitude. Ed. e Distribuição Gráfica São João Ltda. Pág. 63. Bauru-SP. 1994)</a:t>
            </a:r>
            <a:br>
              <a:rPr kumimoji="0" lang="en-US" sz="1471" b="1"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rPr>
            </a:br>
            <a:endParaRPr kumimoji="0" lang="en-US" sz="1471" b="1" i="0" u="none" strike="noStrike" kern="0" cap="none" spc="0" normalizeH="0" baseline="0" noProof="0" dirty="0">
              <a:ln>
                <a:noFill/>
              </a:ln>
              <a:solidFill>
                <a:sysClr val="windowText" lastClr="000000"/>
              </a:solidFill>
              <a:effectLst/>
              <a:uLnTx/>
              <a:uFillTx/>
              <a:latin typeface="Calibri" pitchFamily="34" charset="0"/>
              <a:ea typeface="+mn-ea"/>
              <a:cs typeface="Calibri" pitchFamily="34" charset="0"/>
            </a:endParaRPr>
          </a:p>
        </p:txBody>
      </p:sp>
      <p:sp>
        <p:nvSpPr>
          <p:cNvPr id="5" name="Rectangle 4"/>
          <p:cNvSpPr/>
          <p:nvPr/>
        </p:nvSpPr>
        <p:spPr bwMode="auto">
          <a:xfrm>
            <a:off x="2219019" y="1692275"/>
            <a:ext cx="4705966" cy="336141"/>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CATALEPSIA E LETARGIA</a:t>
            </a:r>
          </a:p>
        </p:txBody>
      </p:sp>
      <p:sp>
        <p:nvSpPr>
          <p:cNvPr id="7" name="Title 1"/>
          <p:cNvSpPr txBox="1">
            <a:spLocks/>
          </p:cNvSpPr>
          <p:nvPr/>
        </p:nvSpPr>
        <p:spPr bwMode="auto">
          <a:xfrm>
            <a:off x="1546737" y="1076018"/>
            <a:ext cx="6050528" cy="52405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r>
              <a:rPr kumimoji="0" lang="en-US" sz="2353"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Fenômenos da Emancipação da Alma</a:t>
            </a:r>
            <a:br>
              <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rPr>
            </a:br>
            <a:endParaRPr kumimoji="0" lang="en-US" sz="2353" b="1" i="0" u="none" strike="noStrike" kern="0" cap="none" spc="0" normalizeH="0" baseline="0" noProof="0" dirty="0">
              <a:ln>
                <a:noFill/>
              </a:ln>
              <a:solidFill>
                <a:srgbClr val="000000"/>
              </a:solidFill>
              <a:effectLst>
                <a:outerShdw blurRad="38100" dist="38100" dir="2700000" algn="tl">
                  <a:srgbClr val="000000"/>
                </a:outerShdw>
              </a:effectLst>
              <a:uLnTx/>
              <a:uFillTx/>
              <a:latin typeface="Times New Roman"/>
              <a:ea typeface="+mn-ea"/>
              <a:cs typeface="+mn-cs"/>
            </a:endParaRPr>
          </a:p>
        </p:txBody>
      </p:sp>
    </p:spTree>
    <p:extLst>
      <p:ext uri="{BB962C8B-B14F-4D97-AF65-F5344CB8AC3E}">
        <p14:creationId xmlns:p14="http://schemas.microsoft.com/office/powerpoint/2010/main" val="401680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1375794" y="1748299"/>
            <a:ext cx="6389541" cy="4165940"/>
          </a:xfrm>
        </p:spPr>
        <p:style>
          <a:lnRef idx="1">
            <a:schemeClr val="accent1"/>
          </a:lnRef>
          <a:fillRef idx="2">
            <a:schemeClr val="accent1"/>
          </a:fillRef>
          <a:effectRef idx="1">
            <a:schemeClr val="accent1"/>
          </a:effectRef>
          <a:fontRef idx="minor">
            <a:schemeClr val="dk1"/>
          </a:fontRef>
        </p:style>
        <p:txBody>
          <a:bodyPr/>
          <a:lstStyle/>
          <a:p>
            <a:pPr algn="ctr" eaLnBrk="1" hangingPunct="1">
              <a:lnSpc>
                <a:spcPct val="80000"/>
              </a:lnSpc>
              <a:buFont typeface="Wingdings" pitchFamily="2" charset="2"/>
              <a:buChar char="ü"/>
              <a:defRPr/>
            </a:pPr>
            <a:r>
              <a:rPr lang="en-US" sz="2059" b="1" dirty="0">
                <a:solidFill>
                  <a:srgbClr val="C00000"/>
                </a:solidFill>
                <a:effectLst/>
                <a:latin typeface="Calibri" pitchFamily="34" charset="0"/>
                <a:cs typeface="Calibri" pitchFamily="34" charset="0"/>
              </a:rPr>
              <a:t>Os letárgicos e os catalépticos</a:t>
            </a:r>
            <a:r>
              <a:rPr lang="en-US" sz="2059" b="1" dirty="0">
                <a:solidFill>
                  <a:srgbClr val="000000"/>
                </a:solidFill>
                <a:effectLst/>
                <a:latin typeface="Calibri" pitchFamily="34" charset="0"/>
                <a:cs typeface="Calibri" pitchFamily="34" charset="0"/>
              </a:rPr>
              <a:t>, em geral, vêem e ouvem o que em derredor se diz e faz.</a:t>
            </a:r>
          </a:p>
          <a:p>
            <a:pPr algn="ctr" eaLnBrk="1" hangingPunct="1">
              <a:lnSpc>
                <a:spcPct val="80000"/>
              </a:lnSpc>
              <a:buFont typeface="Wingdings" pitchFamily="2" charset="2"/>
              <a:buChar char="ü"/>
              <a:defRPr/>
            </a:pPr>
            <a:endParaRPr lang="en-US" sz="735" b="1" dirty="0">
              <a:solidFill>
                <a:srgbClr val="000000"/>
              </a:solidFill>
              <a:effectLst/>
              <a:latin typeface="Calibri" pitchFamily="34" charset="0"/>
              <a:cs typeface="Calibri" pitchFamily="34" charset="0"/>
            </a:endParaRPr>
          </a:p>
          <a:p>
            <a:pPr algn="ctr" eaLnBrk="1" hangingPunct="1">
              <a:lnSpc>
                <a:spcPct val="80000"/>
              </a:lnSpc>
              <a:buFont typeface="Wingdings" pitchFamily="2" charset="2"/>
              <a:buChar char="ü"/>
              <a:defRPr/>
            </a:pPr>
            <a:endParaRPr lang="en-US" sz="735" b="1" dirty="0">
              <a:solidFill>
                <a:srgbClr val="000000"/>
              </a:solidFill>
              <a:effectLst/>
              <a:latin typeface="Calibri" pitchFamily="34" charset="0"/>
              <a:cs typeface="Calibri" pitchFamily="34" charset="0"/>
            </a:endParaRPr>
          </a:p>
          <a:p>
            <a:pPr algn="ctr" eaLnBrk="1" hangingPunct="1">
              <a:lnSpc>
                <a:spcPct val="80000"/>
              </a:lnSpc>
              <a:buFont typeface="Wingdings" pitchFamily="2" charset="2"/>
              <a:buChar char="ü"/>
              <a:defRPr/>
            </a:pPr>
            <a:r>
              <a:rPr lang="en-US" sz="2132" b="1" dirty="0">
                <a:solidFill>
                  <a:srgbClr val="000000"/>
                </a:solidFill>
                <a:effectLst/>
                <a:latin typeface="Calibri" pitchFamily="34" charset="0"/>
                <a:cs typeface="Calibri" pitchFamily="34" charset="0"/>
              </a:rPr>
              <a:t> </a:t>
            </a:r>
            <a:r>
              <a:rPr lang="en-US" sz="2059" b="1" dirty="0">
                <a:solidFill>
                  <a:srgbClr val="000000"/>
                </a:solidFill>
                <a:effectLst/>
                <a:latin typeface="Calibri" pitchFamily="34" charset="0"/>
                <a:cs typeface="Calibri" pitchFamily="34" charset="0"/>
              </a:rPr>
              <a:t>É pelo Espírito que agem, pois este tem consciência de si, apesar de estar o corpo naquele estado. </a:t>
            </a:r>
          </a:p>
          <a:p>
            <a:pPr algn="ctr" eaLnBrk="1" hangingPunct="1">
              <a:lnSpc>
                <a:spcPct val="80000"/>
              </a:lnSpc>
              <a:buFont typeface="Wingdings" pitchFamily="2" charset="2"/>
              <a:buChar char="ü"/>
              <a:defRPr/>
            </a:pPr>
            <a:endParaRPr lang="en-US" sz="735" b="1" dirty="0">
              <a:solidFill>
                <a:srgbClr val="000000"/>
              </a:solidFill>
              <a:effectLst/>
              <a:latin typeface="Calibri" pitchFamily="34" charset="0"/>
              <a:cs typeface="Calibri" pitchFamily="34" charset="0"/>
            </a:endParaRPr>
          </a:p>
          <a:p>
            <a:pPr algn="ctr" eaLnBrk="1" hangingPunct="1">
              <a:lnSpc>
                <a:spcPct val="80000"/>
              </a:lnSpc>
              <a:buFont typeface="Wingdings" pitchFamily="2" charset="2"/>
              <a:buChar char="ü"/>
              <a:defRPr/>
            </a:pPr>
            <a:endParaRPr lang="en-US" sz="735" b="1" dirty="0">
              <a:solidFill>
                <a:srgbClr val="000000"/>
              </a:solidFill>
              <a:effectLst/>
              <a:latin typeface="Calibri" pitchFamily="34" charset="0"/>
              <a:cs typeface="Calibri" pitchFamily="34" charset="0"/>
            </a:endParaRPr>
          </a:p>
          <a:p>
            <a:pPr algn="ctr" eaLnBrk="1" hangingPunct="1">
              <a:lnSpc>
                <a:spcPct val="80000"/>
              </a:lnSpc>
              <a:buFont typeface="Wingdings" pitchFamily="2" charset="2"/>
              <a:buChar char="ü"/>
              <a:defRPr/>
            </a:pPr>
            <a:r>
              <a:rPr lang="en-US" sz="2132" b="1" dirty="0">
                <a:solidFill>
                  <a:srgbClr val="000000"/>
                </a:solidFill>
                <a:effectLst/>
                <a:latin typeface="Calibri" pitchFamily="34" charset="0"/>
                <a:cs typeface="Calibri" pitchFamily="34" charset="0"/>
              </a:rPr>
              <a:t>Na letargia, o corpo não está morto. Sua vitalidade está em estado latente e, enquanto o corpo vive, o Espírito se lhe acha ligado. Em se rompendo entretanto a ligação, por efeito da morte real, integral se torna a separação, e o Espírito não volta à vida, é que não era completa a morte.</a:t>
            </a:r>
            <a:r>
              <a:rPr lang="en-US" sz="2059" b="1" dirty="0">
                <a:solidFill>
                  <a:srgbClr val="000000"/>
                </a:solidFill>
                <a:effectLst/>
                <a:latin typeface="Calibri" pitchFamily="34" charset="0"/>
                <a:cs typeface="Calibri" pitchFamily="34" charset="0"/>
              </a:rPr>
              <a:t> </a:t>
            </a:r>
          </a:p>
          <a:p>
            <a:pPr algn="ctr" eaLnBrk="1" hangingPunct="1">
              <a:lnSpc>
                <a:spcPct val="80000"/>
              </a:lnSpc>
              <a:buFont typeface="Wingdings" pitchFamily="2" charset="2"/>
              <a:buChar char="ü"/>
              <a:defRPr/>
            </a:pPr>
            <a:br>
              <a:rPr lang="en-US" sz="2059" b="1" dirty="0">
                <a:solidFill>
                  <a:srgbClr val="000000"/>
                </a:solidFill>
                <a:effectLst/>
                <a:latin typeface="Calibri" pitchFamily="34" charset="0"/>
                <a:cs typeface="Calibri" pitchFamily="34" charset="0"/>
              </a:rPr>
            </a:br>
            <a:r>
              <a:rPr lang="en-US" sz="1177" b="1" dirty="0">
                <a:solidFill>
                  <a:srgbClr val="000000"/>
                </a:solidFill>
                <a:effectLst/>
                <a:latin typeface="Calibri" pitchFamily="34" charset="0"/>
                <a:cs typeface="Calibri" pitchFamily="34" charset="0"/>
              </a:rPr>
              <a:t>B. Godoy Paiva no livro </a:t>
            </a:r>
          </a:p>
          <a:p>
            <a:pPr algn="ctr" eaLnBrk="1" hangingPunct="1">
              <a:lnSpc>
                <a:spcPct val="80000"/>
              </a:lnSpc>
              <a:buFont typeface="Wingdings" pitchFamily="2" charset="2"/>
              <a:buNone/>
              <a:defRPr/>
            </a:pPr>
            <a:r>
              <a:rPr lang="en-US" sz="1177" b="1" dirty="0">
                <a:solidFill>
                  <a:srgbClr val="000000"/>
                </a:solidFill>
                <a:effectLst/>
                <a:latin typeface="Calibri" pitchFamily="34" charset="0"/>
                <a:cs typeface="Calibri" pitchFamily="34" charset="0"/>
              </a:rPr>
              <a:t>“Síntese de O Livro dos Espíritos</a:t>
            </a:r>
            <a:r>
              <a:rPr lang="en-US" sz="2059" b="1" dirty="0">
                <a:solidFill>
                  <a:srgbClr val="000000"/>
                </a:solidFill>
                <a:effectLst/>
                <a:latin typeface="Calibri" pitchFamily="34" charset="0"/>
                <a:cs typeface="Calibri" pitchFamily="34" charset="0"/>
              </a:rPr>
              <a:t> </a:t>
            </a:r>
          </a:p>
        </p:txBody>
      </p:sp>
      <p:sp>
        <p:nvSpPr>
          <p:cNvPr id="6" name="Rectangle 2"/>
          <p:cNvSpPr>
            <a:spLocks noGrp="1" noChangeArrowheads="1"/>
          </p:cNvSpPr>
          <p:nvPr>
            <p:ph type="title"/>
          </p:nvPr>
        </p:nvSpPr>
        <p:spPr>
          <a:xfrm>
            <a:off x="1546737" y="1132042"/>
            <a:ext cx="6050528" cy="448187"/>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2059" dirty="0">
                <a:solidFill>
                  <a:srgbClr val="000000"/>
                </a:solidFill>
                <a:effectLst/>
                <a:latin typeface="Calibri" pitchFamily="34" charset="0"/>
                <a:cs typeface="Calibri" pitchFamily="34" charset="0"/>
              </a:rPr>
              <a:t>CATELEPSIA / LETARGIA</a:t>
            </a:r>
          </a:p>
        </p:txBody>
      </p:sp>
    </p:spTree>
    <p:extLst>
      <p:ext uri="{BB962C8B-B14F-4D97-AF65-F5344CB8AC3E}">
        <p14:creationId xmlns:p14="http://schemas.microsoft.com/office/powerpoint/2010/main" val="249272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1859">
                                            <p:txEl>
                                              <p:pRg st="6" end="6"/>
                                            </p:txEl>
                                          </p:spTgt>
                                        </p:tgtEl>
                                        <p:attrNameLst>
                                          <p:attrName>style.visibility</p:attrName>
                                        </p:attrNameLst>
                                      </p:cBhvr>
                                      <p:to>
                                        <p:strVal val="visible"/>
                                      </p:to>
                                    </p:set>
                                    <p:animEffect transition="in" filter="fade">
                                      <p:cBhvr>
                                        <p:cTn id="15" dur="1000"/>
                                        <p:tgtEl>
                                          <p:spTgt spid="121859">
                                            <p:txEl>
                                              <p:pRg st="6" end="6"/>
                                            </p:txEl>
                                          </p:spTgt>
                                        </p:tgtEl>
                                      </p:cBhvr>
                                    </p:animEffect>
                                    <p:anim calcmode="lin" valueType="num">
                                      <p:cBhvr>
                                        <p:cTn id="16" dur="1000" fill="hold"/>
                                        <p:tgtEl>
                                          <p:spTgt spid="121859">
                                            <p:txEl>
                                              <p:pRg st="6" end="6"/>
                                            </p:txEl>
                                          </p:spTgt>
                                        </p:tgtEl>
                                        <p:attrNameLst>
                                          <p:attrName>ppt_x</p:attrName>
                                        </p:attrNameLst>
                                      </p:cBhvr>
                                      <p:tavLst>
                                        <p:tav tm="0">
                                          <p:val>
                                            <p:strVal val="#ppt_x"/>
                                          </p:val>
                                        </p:tav>
                                        <p:tav tm="100000">
                                          <p:val>
                                            <p:strVal val="#ppt_x"/>
                                          </p:val>
                                        </p:tav>
                                      </p:tavLst>
                                    </p:anim>
                                    <p:anim calcmode="lin" valueType="num">
                                      <p:cBhvr>
                                        <p:cTn id="17" dur="1000" fill="hold"/>
                                        <p:tgtEl>
                                          <p:spTgt spid="1218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1859">
                                            <p:txEl>
                                              <p:pRg st="7" end="7"/>
                                            </p:txEl>
                                          </p:spTgt>
                                        </p:tgtEl>
                                        <p:attrNameLst>
                                          <p:attrName>style.visibility</p:attrName>
                                        </p:attrNameLst>
                                      </p:cBhvr>
                                      <p:to>
                                        <p:strVal val="visible"/>
                                      </p:to>
                                    </p:set>
                                    <p:animEffect transition="in" filter="fade">
                                      <p:cBhvr>
                                        <p:cTn id="22" dur="1000"/>
                                        <p:tgtEl>
                                          <p:spTgt spid="121859">
                                            <p:txEl>
                                              <p:pRg st="7" end="7"/>
                                            </p:txEl>
                                          </p:spTgt>
                                        </p:tgtEl>
                                      </p:cBhvr>
                                    </p:animEffect>
                                    <p:anim calcmode="lin" valueType="num">
                                      <p:cBhvr>
                                        <p:cTn id="23" dur="1000" fill="hold"/>
                                        <p:tgtEl>
                                          <p:spTgt spid="121859">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21859">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1859">
                                            <p:txEl>
                                              <p:pRg st="8" end="8"/>
                                            </p:txEl>
                                          </p:spTgt>
                                        </p:tgtEl>
                                        <p:attrNameLst>
                                          <p:attrName>style.visibility</p:attrName>
                                        </p:attrNameLst>
                                      </p:cBhvr>
                                      <p:to>
                                        <p:strVal val="visible"/>
                                      </p:to>
                                    </p:set>
                                    <p:animEffect transition="in" filter="fade">
                                      <p:cBhvr>
                                        <p:cTn id="27" dur="1000"/>
                                        <p:tgtEl>
                                          <p:spTgt spid="121859">
                                            <p:txEl>
                                              <p:pRg st="8" end="8"/>
                                            </p:txEl>
                                          </p:spTgt>
                                        </p:tgtEl>
                                      </p:cBhvr>
                                    </p:animEffect>
                                    <p:anim calcmode="lin" valueType="num">
                                      <p:cBhvr>
                                        <p:cTn id="28" dur="1000" fill="hold"/>
                                        <p:tgtEl>
                                          <p:spTgt spid="121859">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12185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123813" y="2028415"/>
            <a:ext cx="3585498" cy="2913218"/>
          </a:xfrm>
          <a:scene3d>
            <a:camera prst="perspectiveFront"/>
            <a:lightRig rig="threePt" dir="t"/>
          </a:scene3d>
        </p:spPr>
        <p:style>
          <a:lnRef idx="1">
            <a:schemeClr val="accent1"/>
          </a:lnRef>
          <a:fillRef idx="2">
            <a:schemeClr val="accent1"/>
          </a:fillRef>
          <a:effectRef idx="1">
            <a:schemeClr val="accent1"/>
          </a:effectRef>
          <a:fontRef idx="minor">
            <a:schemeClr val="dk1"/>
          </a:fontRef>
        </p:style>
        <p:txBody>
          <a:bodyPr/>
          <a:lstStyle/>
          <a:p>
            <a:pPr marL="88701" indent="-2334" algn="ctr" eaLnBrk="1" hangingPunct="1">
              <a:lnSpc>
                <a:spcPct val="80000"/>
              </a:lnSpc>
              <a:buNone/>
              <a:defRPr/>
            </a:pPr>
            <a:r>
              <a:rPr lang="en-US" sz="1617" b="1" dirty="0">
                <a:solidFill>
                  <a:srgbClr val="000000"/>
                </a:solidFill>
                <a:effectLst/>
                <a:latin typeface="Calibri" pitchFamily="34" charset="0"/>
                <a:cs typeface="Calibri" pitchFamily="34" charset="0"/>
              </a:rPr>
              <a:t>A ressurreição de </a:t>
            </a:r>
            <a:r>
              <a:rPr lang="en-US" sz="1617" b="1" dirty="0" err="1">
                <a:solidFill>
                  <a:srgbClr val="000000"/>
                </a:solidFill>
                <a:effectLst/>
                <a:latin typeface="Calibri" pitchFamily="34" charset="0"/>
                <a:cs typeface="Calibri" pitchFamily="34" charset="0"/>
              </a:rPr>
              <a:t>Lázaro</a:t>
            </a:r>
            <a:r>
              <a:rPr lang="en-US" sz="1617" b="1" dirty="0">
                <a:solidFill>
                  <a:srgbClr val="000000"/>
                </a:solidFill>
                <a:effectLst/>
                <a:latin typeface="Calibri" pitchFamily="34" charset="0"/>
                <a:cs typeface="Calibri" pitchFamily="34" charset="0"/>
              </a:rPr>
              <a:t> -… ele já estava há quatro dias no sepulcro; mas sabe-se que há letargias que duram oito dias, e  mesmo mais. Acrescenta-se que ele   cheirava mal o que é um sinal de  decomposição. </a:t>
            </a:r>
          </a:p>
          <a:p>
            <a:pPr indent="-2334" algn="ctr" eaLnBrk="1" hangingPunct="1">
              <a:lnSpc>
                <a:spcPct val="80000"/>
              </a:lnSpc>
              <a:buNone/>
              <a:defRPr/>
            </a:pPr>
            <a:endParaRPr lang="en-US" sz="735" b="1" dirty="0">
              <a:solidFill>
                <a:srgbClr val="000000"/>
              </a:solidFill>
              <a:effectLst/>
              <a:latin typeface="Calibri" pitchFamily="34" charset="0"/>
              <a:cs typeface="Calibri" pitchFamily="34" charset="0"/>
            </a:endParaRPr>
          </a:p>
          <a:p>
            <a:pPr indent="-2334" algn="ctr" eaLnBrk="1" hangingPunct="1">
              <a:lnSpc>
                <a:spcPct val="80000"/>
              </a:lnSpc>
              <a:buNone/>
              <a:defRPr/>
            </a:pPr>
            <a:endParaRPr lang="en-US" sz="735" b="1" dirty="0">
              <a:solidFill>
                <a:srgbClr val="000000"/>
              </a:solidFill>
              <a:effectLst/>
              <a:latin typeface="Calibri" pitchFamily="34" charset="0"/>
              <a:cs typeface="Calibri" pitchFamily="34" charset="0"/>
            </a:endParaRPr>
          </a:p>
          <a:p>
            <a:pPr indent="-2334" algn="ctr" eaLnBrk="1" hangingPunct="1">
              <a:lnSpc>
                <a:spcPct val="80000"/>
              </a:lnSpc>
              <a:buNone/>
              <a:defRPr/>
            </a:pPr>
            <a:r>
              <a:rPr lang="en-US" sz="1617" b="1" dirty="0">
                <a:solidFill>
                  <a:srgbClr val="000000"/>
                </a:solidFill>
                <a:effectLst/>
                <a:latin typeface="Calibri" pitchFamily="34" charset="0"/>
                <a:cs typeface="Calibri" pitchFamily="34" charset="0"/>
              </a:rPr>
              <a:t>Essa alegação não prova nada, visto que em certos indivíduos há decomposição parcial do corpo, mesmo antes da morte, e exalam odor de apodrecimento. A morte não chega senão quando os órgãos essenciais à vida são atacados.</a:t>
            </a:r>
            <a:endParaRPr lang="en-US" sz="1617" dirty="0">
              <a:solidFill>
                <a:srgbClr val="000000"/>
              </a:solidFill>
            </a:endParaRPr>
          </a:p>
        </p:txBody>
      </p:sp>
      <p:pic>
        <p:nvPicPr>
          <p:cNvPr id="5" name="il_fi" descr="http://www.rudecruz.com/imagens/lazaro-venha-para-fora.jpg"/>
          <p:cNvPicPr/>
          <p:nvPr/>
        </p:nvPicPr>
        <p:blipFill>
          <a:blip r:embed="rId2" cstate="print"/>
          <a:srcRect/>
          <a:stretch>
            <a:fillRect/>
          </a:stretch>
        </p:blipFill>
        <p:spPr bwMode="auto">
          <a:xfrm>
            <a:off x="1490713" y="2028415"/>
            <a:ext cx="2521053" cy="29132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2"/>
          <p:cNvSpPr>
            <a:spLocks noGrp="1" noChangeArrowheads="1"/>
          </p:cNvSpPr>
          <p:nvPr>
            <p:ph type="title"/>
          </p:nvPr>
        </p:nvSpPr>
        <p:spPr>
          <a:xfrm>
            <a:off x="1546737" y="1132042"/>
            <a:ext cx="6050528" cy="448187"/>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2059" dirty="0">
                <a:solidFill>
                  <a:srgbClr val="0000FF"/>
                </a:solidFill>
                <a:effectLst/>
                <a:latin typeface="Calibri" pitchFamily="34" charset="0"/>
                <a:cs typeface="Calibri" pitchFamily="34" charset="0"/>
              </a:rPr>
              <a:t>CATELEPSIA / LETARGIA</a:t>
            </a:r>
          </a:p>
        </p:txBody>
      </p:sp>
      <p:sp>
        <p:nvSpPr>
          <p:cNvPr id="8" name="Rounded Rectangle 7"/>
          <p:cNvSpPr/>
          <p:nvPr/>
        </p:nvSpPr>
        <p:spPr bwMode="auto">
          <a:xfrm>
            <a:off x="1546736" y="5053679"/>
            <a:ext cx="6162575" cy="72830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617" b="1" i="0" u="none" strike="noStrike" kern="0" cap="none" spc="0" normalizeH="0" baseline="0" noProof="0" dirty="0">
                <a:ln>
                  <a:noFill/>
                </a:ln>
                <a:solidFill>
                  <a:srgbClr val="000000"/>
                </a:solidFill>
                <a:effectLst/>
                <a:uLnTx/>
                <a:uFillTx/>
                <a:latin typeface="Calibri" pitchFamily="34" charset="0"/>
                <a:ea typeface="+mn-ea"/>
                <a:cs typeface="+mn-cs"/>
              </a:rPr>
              <a:t>Forças vitais já se encontravam em desorganização adiantada e foram recompostas pela ação magnética desenvolvida por Jesus. </a:t>
            </a:r>
          </a:p>
        </p:txBody>
      </p:sp>
    </p:spTree>
    <p:extLst>
      <p:ext uri="{BB962C8B-B14F-4D97-AF65-F5344CB8AC3E}">
        <p14:creationId xmlns:p14="http://schemas.microsoft.com/office/powerpoint/2010/main" val="29440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100"/>
                                        <p:tgtEl>
                                          <p:spTgt spid="4">
                                            <p:bg/>
                                          </p:spTgt>
                                        </p:tgtEl>
                                      </p:cBhvr>
                                    </p:animEffect>
                                    <p:anim calcmode="lin" valueType="num">
                                      <p:cBhvr>
                                        <p:cTn id="15" dur="400" fill="hold"/>
                                        <p:tgtEl>
                                          <p:spTgt spid="4">
                                            <p:bg/>
                                          </p:spTgt>
                                        </p:tgtEl>
                                        <p:attrNameLst>
                                          <p:attrName>ppt_x</p:attrName>
                                        </p:attrNameLst>
                                      </p:cBhvr>
                                      <p:tavLst>
                                        <p:tav tm="0">
                                          <p:val>
                                            <p:strVal val="#ppt_x"/>
                                          </p:val>
                                        </p:tav>
                                        <p:tav tm="100000">
                                          <p:val>
                                            <p:strVal val="#ppt_x"/>
                                          </p:val>
                                        </p:tav>
                                      </p:tavLst>
                                    </p:anim>
                                    <p:anim calcmode="lin" valueType="num">
                                      <p:cBhvr>
                                        <p:cTn id="16" dur="400" fill="hold"/>
                                        <p:tgtEl>
                                          <p:spTgt spid="4">
                                            <p:bg/>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
                                        <p:tgtEl>
                                          <p:spTgt spid="4">
                                            <p:txEl>
                                              <p:pRg st="0" end="0"/>
                                            </p:txEl>
                                          </p:spTgt>
                                        </p:tgtEl>
                                      </p:cBhvr>
                                    </p:animEffect>
                                    <p:anim calcmode="lin" valueType="num">
                                      <p:cBhvr>
                                        <p:cTn id="22"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
                                        <p:tgtEl>
                                          <p:spTgt spid="4">
                                            <p:txEl>
                                              <p:pRg st="3" end="3"/>
                                            </p:txEl>
                                          </p:spTgt>
                                        </p:tgtEl>
                                      </p:cBhvr>
                                    </p:animEffect>
                                    <p:anim calcmode="lin" valueType="num">
                                      <p:cBhvr>
                                        <p:cTn id="29"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100"/>
                                        <p:tgtEl>
                                          <p:spTgt spid="4">
                                            <p:txEl>
                                              <p:pRg st="0" end="0"/>
                                            </p:txEl>
                                          </p:spTgt>
                                        </p:tgtEl>
                                      </p:cBhvr>
                                    </p:animEffect>
                                    <p:anim calcmode="lin" valueType="num">
                                      <p:cBhvr>
                                        <p:cTn id="36"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
                                        <p:tgtEl>
                                          <p:spTgt spid="8"/>
                                        </p:tgtEl>
                                      </p:cBhvr>
                                    </p:animEffect>
                                    <p:anim calcmode="lin" valueType="num">
                                      <p:cBhvr>
                                        <p:cTn id="45" dur="400" fill="hold"/>
                                        <p:tgtEl>
                                          <p:spTgt spid="8"/>
                                        </p:tgtEl>
                                        <p:attrNameLst>
                                          <p:attrName>ppt_x</p:attrName>
                                        </p:attrNameLst>
                                      </p:cBhvr>
                                      <p:tavLst>
                                        <p:tav tm="0">
                                          <p:val>
                                            <p:strVal val="#ppt_x"/>
                                          </p:val>
                                        </p:tav>
                                        <p:tav tm="100000">
                                          <p:val>
                                            <p:strVal val="#ppt_x"/>
                                          </p:val>
                                        </p:tav>
                                      </p:tavLst>
                                    </p:anim>
                                    <p:anim calcmode="lin" valueType="num">
                                      <p:cBhvr>
                                        <p:cTn id="46" dur="400" fill="hold"/>
                                        <p:tgtEl>
                                          <p:spTgt spid="8"/>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4689" y="1972393"/>
            <a:ext cx="3529475" cy="14503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Não chores. E, chegando-se, tocou o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esquife (e os que o levavam pararam),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e disse:  </a:t>
            </a:r>
            <a:r>
              <a:rPr kumimoji="0" lang="en-US" sz="1471" b="1" i="0" u="sng" strike="noStrike" kern="0" cap="none" spc="0" normalizeH="0" baseline="0" noProof="0" dirty="0">
                <a:ln>
                  <a:noFill/>
                </a:ln>
                <a:solidFill>
                  <a:srgbClr val="000000"/>
                </a:solidFill>
                <a:effectLst/>
                <a:uLnTx/>
                <a:uFillTx/>
                <a:latin typeface="Calibri" pitchFamily="34" charset="0"/>
                <a:ea typeface="+mn-ea"/>
                <a:cs typeface="+mn-cs"/>
              </a:rPr>
              <a:t>Jovem, a ti te digo: Levanta-te.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sng" strike="noStrike" kern="0" cap="none" spc="0" normalizeH="0" baseline="0" noProof="0" dirty="0">
                <a:ln>
                  <a:noFill/>
                </a:ln>
                <a:solidFill>
                  <a:srgbClr val="000000"/>
                </a:solidFill>
                <a:effectLst/>
                <a:uLnTx/>
                <a:uFillTx/>
                <a:latin typeface="Calibri" pitchFamily="34" charset="0"/>
                <a:ea typeface="+mn-ea"/>
                <a:cs typeface="+mn-cs"/>
              </a:rPr>
              <a:t> E o defunto assentou-se, e começou a falar.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sng" strike="noStrike" kern="0" cap="none" spc="0" normalizeH="0" baseline="0" noProof="0" dirty="0">
                <a:ln>
                  <a:noFill/>
                </a:ln>
                <a:solidFill>
                  <a:srgbClr val="000000"/>
                </a:solidFill>
                <a:effectLst/>
                <a:uLnTx/>
                <a:uFillTx/>
                <a:latin typeface="Calibri" pitchFamily="34" charset="0"/>
                <a:ea typeface="+mn-ea"/>
                <a:cs typeface="+mn-cs"/>
              </a:rPr>
              <a:t> E Jesus entregou- o à sua mãe</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US" sz="1029" b="1" i="0" u="none" strike="noStrike" kern="0" cap="none" spc="0" normalizeH="0" baseline="0" noProof="0" dirty="0">
                <a:ln>
                  <a:noFill/>
                </a:ln>
                <a:solidFill>
                  <a:srgbClr val="000000"/>
                </a:solidFill>
                <a:effectLst/>
                <a:uLnTx/>
                <a:uFillTx/>
                <a:latin typeface="Calibri" pitchFamily="34" charset="0"/>
                <a:ea typeface="+mn-ea"/>
                <a:cs typeface="+mn-cs"/>
              </a:rPr>
              <a:t>(Lucas 7:11-17).</a:t>
            </a:r>
          </a:p>
        </p:txBody>
      </p:sp>
      <p:sp>
        <p:nvSpPr>
          <p:cNvPr id="3" name="TextBox 2"/>
          <p:cNvSpPr txBox="1"/>
          <p:nvPr/>
        </p:nvSpPr>
        <p:spPr>
          <a:xfrm>
            <a:off x="1434691" y="3933213"/>
            <a:ext cx="3809591" cy="14503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A menina não está morta, mas dorme. E riam-se dele; e entrou onde a menina estava deitada, e , tomando a mão da menina, disse-lhe: </a:t>
            </a:r>
            <a:r>
              <a:rPr kumimoji="0" lang="en-US" sz="1471" b="1" i="0" u="sng" strike="noStrike" kern="0" cap="none" spc="0" normalizeH="0" baseline="0" noProof="0" dirty="0">
                <a:ln>
                  <a:noFill/>
                </a:ln>
                <a:solidFill>
                  <a:srgbClr val="000000"/>
                </a:solidFill>
                <a:effectLst/>
                <a:uLnTx/>
                <a:uFillTx/>
                <a:latin typeface="Calibri" pitchFamily="34" charset="0"/>
                <a:ea typeface="+mn-ea"/>
                <a:cs typeface="+mn-cs"/>
              </a:rPr>
              <a:t>Talita cumi; que, traduzido, é: Menina, a ti te digo, levanta-te. E logo a menina se levantou… </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US" sz="1029" b="1" i="0" u="none" strike="noStrike" kern="0" cap="none" spc="0" normalizeH="0" baseline="0" noProof="0" dirty="0">
                <a:ln>
                  <a:noFill/>
                </a:ln>
                <a:solidFill>
                  <a:srgbClr val="000000"/>
                </a:solidFill>
                <a:effectLst/>
                <a:uLnTx/>
                <a:uFillTx/>
                <a:latin typeface="Calibri" pitchFamily="34" charset="0"/>
                <a:ea typeface="+mn-ea"/>
                <a:cs typeface="+mn-cs"/>
              </a:rPr>
              <a:t>(Mar. 5:21-43).</a:t>
            </a:r>
          </a:p>
        </p:txBody>
      </p:sp>
      <p:pic>
        <p:nvPicPr>
          <p:cNvPr id="4" name="il_fi" descr="http://2.bp.blogspot.com/__6DhSS--nhI/TJrFaSaoXRI/AAAAAAAACdo/EgztmcHcnnI/s1600/filha_de_jairo%5B1%5D.jpg"/>
          <p:cNvPicPr/>
          <p:nvPr/>
        </p:nvPicPr>
        <p:blipFill>
          <a:blip r:embed="rId2" cstate="print"/>
          <a:srcRect/>
          <a:stretch>
            <a:fillRect/>
          </a:stretch>
        </p:blipFill>
        <p:spPr bwMode="auto">
          <a:xfrm>
            <a:off x="5468376" y="3709118"/>
            <a:ext cx="2296960" cy="1904796"/>
          </a:xfrm>
          <a:prstGeom prst="rect">
            <a:avLst/>
          </a:prstGeom>
          <a:noFill/>
          <a:ln w="9525">
            <a:noFill/>
            <a:miter lim="800000"/>
            <a:headEnd/>
            <a:tailEnd/>
          </a:ln>
          <a:effectLst>
            <a:glow rad="101600">
              <a:schemeClr val="accent1">
                <a:satMod val="175000"/>
                <a:alpha val="40000"/>
              </a:schemeClr>
            </a:glow>
          </a:effectLst>
        </p:spPr>
      </p:pic>
      <p:pic>
        <p:nvPicPr>
          <p:cNvPr id="5" name="il_fi" descr="http://3.bp.blogspot.com/-8lTAjhZ5rTE/TjSY1D1qSPI/AAAAAAAAAUA/MnqzI9d9DjY/s1600/2712615580_700c621882.jpg"/>
          <p:cNvPicPr/>
          <p:nvPr/>
        </p:nvPicPr>
        <p:blipFill>
          <a:blip r:embed="rId3" cstate="print"/>
          <a:srcRect/>
          <a:stretch>
            <a:fillRect/>
          </a:stretch>
        </p:blipFill>
        <p:spPr bwMode="auto">
          <a:xfrm>
            <a:off x="5244282" y="2028418"/>
            <a:ext cx="2240936" cy="1202207"/>
          </a:xfrm>
          <a:prstGeom prst="rect">
            <a:avLst/>
          </a:prstGeom>
          <a:solidFill>
            <a:schemeClr val="tx2">
              <a:lumMod val="60000"/>
              <a:lumOff val="40000"/>
            </a:schemeClr>
          </a:solidFill>
          <a:ln w="9525">
            <a:solidFill>
              <a:srgbClr val="FFFF99"/>
            </a:solidFill>
            <a:miter lim="800000"/>
            <a:headEnd/>
            <a:tailEnd/>
          </a:ln>
          <a:effectLst>
            <a:glow rad="101600">
              <a:schemeClr val="accent1">
                <a:satMod val="175000"/>
                <a:alpha val="40000"/>
              </a:schemeClr>
            </a:glow>
          </a:effectLst>
        </p:spPr>
      </p:pic>
      <p:sp>
        <p:nvSpPr>
          <p:cNvPr id="7" name="Rectangle 2"/>
          <p:cNvSpPr txBox="1">
            <a:spLocks noChangeArrowheads="1"/>
          </p:cNvSpPr>
          <p:nvPr/>
        </p:nvSpPr>
        <p:spPr>
          <a:xfrm>
            <a:off x="1546737" y="1132042"/>
            <a:ext cx="6050528" cy="448187"/>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59" b="1" i="0" u="none" strike="noStrike" kern="0" cap="none" spc="0" normalizeH="0" baseline="0" noProof="0" dirty="0">
                <a:ln>
                  <a:noFill/>
                </a:ln>
                <a:solidFill>
                  <a:srgbClr val="0000FF"/>
                </a:solidFill>
                <a:effectLst/>
                <a:uLnTx/>
                <a:uFillTx/>
                <a:latin typeface="Calibri" pitchFamily="34" charset="0"/>
                <a:ea typeface="+mn-ea"/>
                <a:cs typeface="Calibri" pitchFamily="34" charset="0"/>
              </a:rPr>
              <a:t>CATELEPSIA / LETARGIA</a:t>
            </a:r>
          </a:p>
        </p:txBody>
      </p:sp>
    </p:spTree>
    <p:extLst>
      <p:ext uri="{BB962C8B-B14F-4D97-AF65-F5344CB8AC3E}">
        <p14:creationId xmlns:p14="http://schemas.microsoft.com/office/powerpoint/2010/main" val="259501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
                                        <p:tgtEl>
                                          <p:spTgt spid="3"/>
                                        </p:tgtEl>
                                      </p:cBhvr>
                                    </p:animEffect>
                                    <p:anim calcmode="lin" valueType="num">
                                      <p:cBhvr>
                                        <p:cTn id="25" dur="400" fill="hold"/>
                                        <p:tgtEl>
                                          <p:spTgt spid="3"/>
                                        </p:tgtEl>
                                        <p:attrNameLst>
                                          <p:attrName>ppt_x</p:attrName>
                                        </p:attrNameLst>
                                      </p:cBhvr>
                                      <p:tavLst>
                                        <p:tav tm="0">
                                          <p:val>
                                            <p:strVal val="#ppt_x"/>
                                          </p:val>
                                        </p:tav>
                                        <p:tav tm="100000">
                                          <p:val>
                                            <p:strVal val="#ppt_x"/>
                                          </p:val>
                                        </p:tav>
                                      </p:tavLst>
                                    </p:anim>
                                    <p:anim calcmode="lin" valueType="num">
                                      <p:cBhvr>
                                        <p:cTn id="26" dur="400" fill="hold"/>
                                        <p:tgtEl>
                                          <p:spTgt spid="3"/>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g_hi" descr="http://t1.gstatic.com/images?q=tbn:ANd9GcQCngzJiG4NYXYyJ6qzwBNmIwy5Px5QP3Qt9Ty9NiXRVvNhAC88zA"/>
          <p:cNvPicPr/>
          <p:nvPr/>
        </p:nvPicPr>
        <p:blipFill>
          <a:blip r:embed="rId2" cstate="print"/>
          <a:srcRect/>
          <a:stretch>
            <a:fillRect/>
          </a:stretch>
        </p:blipFill>
        <p:spPr bwMode="auto">
          <a:xfrm>
            <a:off x="1210597" y="907947"/>
            <a:ext cx="6722809" cy="5154153"/>
          </a:xfrm>
          <a:prstGeom prst="rect">
            <a:avLst/>
          </a:prstGeom>
          <a:noFill/>
          <a:ln w="9525">
            <a:noFill/>
            <a:miter lim="800000"/>
            <a:headEnd/>
            <a:tailEnd/>
          </a:ln>
        </p:spPr>
      </p:pic>
      <p:sp>
        <p:nvSpPr>
          <p:cNvPr id="5" name="Rounded Rectangular Callout 4"/>
          <p:cNvSpPr/>
          <p:nvPr/>
        </p:nvSpPr>
        <p:spPr bwMode="auto">
          <a:xfrm>
            <a:off x="1434690" y="1132041"/>
            <a:ext cx="5098130" cy="2521053"/>
          </a:xfrm>
          <a:prstGeom prst="wedgeRoundRectCallout">
            <a:avLst>
              <a:gd name="adj1" fmla="val 31213"/>
              <a:gd name="adj2" fmla="val 67123"/>
              <a:gd name="adj3" fmla="val 16667"/>
            </a:avLst>
          </a:prstGeom>
          <a:solidFill>
            <a:schemeClr val="tx1">
              <a:lumMod val="85000"/>
            </a:schemeClr>
          </a:solidFill>
          <a:ln w="28575"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691" b="1" i="0" u="none" strike="noStrike" kern="0" cap="none" spc="0" normalizeH="0" baseline="0" noProof="0" dirty="0">
                <a:ln>
                  <a:noFill/>
                </a:ln>
                <a:solidFill>
                  <a:srgbClr val="000000"/>
                </a:solidFill>
                <a:effectLst/>
                <a:uLnTx/>
                <a:uFillTx/>
                <a:latin typeface="Calibri" pitchFamily="34" charset="0"/>
                <a:ea typeface="+mn-ea"/>
                <a:cs typeface="+mn-cs"/>
              </a:rPr>
              <a:t>Todos  estes casos sugerem que, na realidade, eles não haviam morrido, mas, sim, encontravam-se em estado de emancipação espiritual. Em todos estes casos, a ligação fluídica ainda não se rompera, sugerindo que ambos se encontravam em  estado letárgico e tinham reservas vitais em seus perispíritos, sem o que Jesus não se poderia operar a cura, porque  esta teria sido impossível.</a:t>
            </a:r>
            <a:endParaRPr kumimoji="0" lang="en-US" sz="1691" b="1" i="0" u="none" strike="noStrike" kern="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1909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
                                        <p:tgtEl>
                                          <p:spTgt spid="5"/>
                                        </p:tgtEl>
                                      </p:cBhvr>
                                    </p:animEffect>
                                    <p:anim calcmode="lin" valueType="num">
                                      <p:cBhvr>
                                        <p:cTn id="8" dur="200" fill="hold"/>
                                        <p:tgtEl>
                                          <p:spTgt spid="5"/>
                                        </p:tgtEl>
                                        <p:attrNameLst>
                                          <p:attrName>ppt_x</p:attrName>
                                        </p:attrNameLst>
                                      </p:cBhvr>
                                      <p:tavLst>
                                        <p:tav tm="0">
                                          <p:val>
                                            <p:strVal val="#ppt_x"/>
                                          </p:val>
                                        </p:tav>
                                        <p:tav tm="100000">
                                          <p:val>
                                            <p:strVal val="#ppt_x"/>
                                          </p:val>
                                        </p:tav>
                                      </p:tavLst>
                                    </p:anim>
                                    <p:anim calcmode="lin" valueType="num">
                                      <p:cBhvr>
                                        <p:cTn id="9" dur="200" fill="hold"/>
                                        <p:tgtEl>
                                          <p:spTgt spid="5"/>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46737" y="1132042"/>
            <a:ext cx="6050528" cy="448187"/>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059"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LETARGIA</a:t>
            </a:r>
          </a:p>
        </p:txBody>
      </p:sp>
      <p:sp>
        <p:nvSpPr>
          <p:cNvPr id="3" name="TextBox 2"/>
          <p:cNvSpPr txBox="1"/>
          <p:nvPr/>
        </p:nvSpPr>
        <p:spPr>
          <a:xfrm>
            <a:off x="1994925" y="1804323"/>
            <a:ext cx="5042107" cy="363818"/>
          </a:xfrm>
          <a:prstGeom prst="rect">
            <a:avLst/>
          </a:prstGeom>
          <a:solidFill>
            <a:schemeClr val="bg2">
              <a:lumMod val="40000"/>
              <a:lumOff val="6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srgbClr val="000000"/>
                </a:solidFill>
                <a:effectLst/>
                <a:uLnTx/>
                <a:uFillTx/>
                <a:latin typeface="Calibri" pitchFamily="34" charset="0"/>
                <a:ea typeface="+mn-ea"/>
                <a:cs typeface="+mn-cs"/>
              </a:rPr>
              <a:t>A letargia pode surgir a partir de v</a:t>
            </a:r>
            <a:r>
              <a:rPr kumimoji="0" lang="en-US" sz="176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á</a:t>
            </a:r>
            <a:r>
              <a:rPr kumimoji="0" lang="en-US" sz="1764" b="1" i="0" u="none" strike="noStrike" kern="0" cap="none" spc="0" normalizeH="0" baseline="0" noProof="0" dirty="0">
                <a:ln>
                  <a:noFill/>
                </a:ln>
                <a:solidFill>
                  <a:srgbClr val="000000"/>
                </a:solidFill>
                <a:effectLst/>
                <a:uLnTx/>
                <a:uFillTx/>
                <a:latin typeface="Calibri" pitchFamily="34" charset="0"/>
                <a:ea typeface="+mn-ea"/>
                <a:cs typeface="+mn-cs"/>
              </a:rPr>
              <a:t>rios fatores:</a:t>
            </a:r>
          </a:p>
        </p:txBody>
      </p:sp>
      <p:sp>
        <p:nvSpPr>
          <p:cNvPr id="4" name="TextBox 3"/>
          <p:cNvSpPr txBox="1"/>
          <p:nvPr/>
        </p:nvSpPr>
        <p:spPr>
          <a:xfrm>
            <a:off x="3955743" y="2364556"/>
            <a:ext cx="3697545" cy="545021"/>
          </a:xfrm>
          <a:prstGeom prst="rect">
            <a:avLst/>
          </a:prstGeom>
          <a:solidFill>
            <a:srgbClr val="FFFF99"/>
          </a:solidFill>
          <a:ln>
            <a:solidFill>
              <a:srgbClr val="000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O paciente entra em coma. O organismo se desacelera ao maximo</a:t>
            </a:r>
          </a:p>
        </p:txBody>
      </p:sp>
      <p:sp>
        <p:nvSpPr>
          <p:cNvPr id="6" name="Right Arrow 5"/>
          <p:cNvSpPr/>
          <p:nvPr/>
        </p:nvSpPr>
        <p:spPr bwMode="auto">
          <a:xfrm>
            <a:off x="1490714" y="2308531"/>
            <a:ext cx="2240936" cy="601045"/>
          </a:xfrm>
          <a:prstGeom prst="rightArrow">
            <a:avLst/>
          </a:prstGeom>
          <a:solidFill>
            <a:schemeClr val="accent6">
              <a:lumMod val="40000"/>
              <a:lumOff val="60000"/>
            </a:schemeClr>
          </a:solidFill>
          <a:ln w="19050"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Doen</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ç</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a Grave</a:t>
            </a:r>
            <a:endParaRPr kumimoji="0" lang="en-US" sz="1471" b="0" i="0" u="none" strike="noStrike" kern="0" cap="none" spc="0" normalizeH="0" baseline="0" noProof="0" dirty="0">
              <a:ln>
                <a:noFill/>
              </a:ln>
              <a:solidFill>
                <a:sysClr val="windowText" lastClr="000000"/>
              </a:solidFill>
              <a:effectLst/>
              <a:uLnTx/>
              <a:uFillTx/>
              <a:latin typeface="Times New Roman" pitchFamily="18" charset="0"/>
              <a:ea typeface="+mn-ea"/>
              <a:cs typeface="+mn-cs"/>
            </a:endParaRPr>
          </a:p>
        </p:txBody>
      </p:sp>
      <p:sp>
        <p:nvSpPr>
          <p:cNvPr id="7" name="Right Arrow 6"/>
          <p:cNvSpPr/>
          <p:nvPr/>
        </p:nvSpPr>
        <p:spPr bwMode="auto">
          <a:xfrm>
            <a:off x="1490713" y="3204907"/>
            <a:ext cx="2352983" cy="620473"/>
          </a:xfrm>
          <a:prstGeom prst="rightArrow">
            <a:avLst/>
          </a:prstGeom>
          <a:solidFill>
            <a:schemeClr val="accent6">
              <a:lumMod val="40000"/>
              <a:lumOff val="60000"/>
            </a:schemeClr>
          </a:solidFill>
          <a:ln w="19050"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Indul</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ção</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 Medicamentosa</a:t>
            </a:r>
          </a:p>
        </p:txBody>
      </p:sp>
      <p:sp>
        <p:nvSpPr>
          <p:cNvPr id="8" name="TextBox 7"/>
          <p:cNvSpPr txBox="1"/>
          <p:nvPr/>
        </p:nvSpPr>
        <p:spPr>
          <a:xfrm>
            <a:off x="3955743" y="3204907"/>
            <a:ext cx="3697545" cy="545021"/>
          </a:xfrm>
          <a:prstGeom prst="rect">
            <a:avLst/>
          </a:prstGeom>
          <a:solidFill>
            <a:srgbClr val="FFFF99"/>
          </a:solidFill>
          <a:ln>
            <a:solidFill>
              <a:srgbClr val="000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Existem subst</a:t>
            </a:r>
            <a:r>
              <a:rPr kumimoji="0" lang="pt-PT" sz="1471" b="1" i="0" u="none" strike="noStrike" kern="0" cap="none" spc="0" normalizeH="0" baseline="0" noProof="0" dirty="0">
                <a:ln>
                  <a:noFill/>
                </a:ln>
                <a:solidFill>
                  <a:srgbClr val="000000"/>
                </a:solidFill>
                <a:effectLst/>
                <a:uLnTx/>
                <a:uFillTx/>
                <a:latin typeface="Calibri" pitchFamily="34" charset="0"/>
                <a:ea typeface="+mn-ea"/>
                <a:cs typeface="+mn-cs"/>
              </a:rPr>
              <a:t>â</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ncias que provocam o coma artificial. </a:t>
            </a:r>
            <a:r>
              <a:rPr kumimoji="0" lang="en-US" sz="1177" b="1" i="0" u="none" strike="noStrike" kern="0" cap="none" spc="0" normalizeH="0" baseline="0" noProof="0" dirty="0">
                <a:ln>
                  <a:noFill/>
                </a:ln>
                <a:solidFill>
                  <a:srgbClr val="000000"/>
                </a:solidFill>
                <a:effectLst/>
                <a:uLnTx/>
                <a:uFillTx/>
                <a:latin typeface="Calibri" pitchFamily="34" charset="0"/>
                <a:ea typeface="+mn-ea"/>
                <a:cs typeface="+mn-cs"/>
              </a:rPr>
              <a:t>Ex: Julieta (Shakespeare</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a:t>
            </a:r>
          </a:p>
        </p:txBody>
      </p:sp>
      <p:sp>
        <p:nvSpPr>
          <p:cNvPr id="10" name="Right Arrow 9"/>
          <p:cNvSpPr/>
          <p:nvPr/>
        </p:nvSpPr>
        <p:spPr bwMode="auto">
          <a:xfrm>
            <a:off x="1490712" y="3989234"/>
            <a:ext cx="2016843" cy="545021"/>
          </a:xfrm>
          <a:prstGeom prst="rightArrow">
            <a:avLst/>
          </a:prstGeom>
          <a:solidFill>
            <a:schemeClr val="accent6">
              <a:lumMod val="40000"/>
              <a:lumOff val="60000"/>
            </a:schemeClr>
          </a:solidFill>
          <a:ln w="19050"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471" b="1" i="0" u="none" strike="noStrike" kern="0" cap="none" spc="0" normalizeH="0" baseline="0" noProof="0" dirty="0" err="1">
                <a:ln>
                  <a:noFill/>
                </a:ln>
                <a:solidFill>
                  <a:srgbClr val="000000"/>
                </a:solidFill>
                <a:effectLst/>
                <a:uLnTx/>
                <a:uFillTx/>
                <a:latin typeface="Calibri" pitchFamily="34" charset="0"/>
                <a:ea typeface="+mn-ea"/>
                <a:cs typeface="+mn-cs"/>
              </a:rPr>
              <a:t>Hipnose</a:t>
            </a:r>
            <a:endPar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endParaRPr>
          </a:p>
        </p:txBody>
      </p:sp>
      <p:sp>
        <p:nvSpPr>
          <p:cNvPr id="11" name="TextBox 10"/>
          <p:cNvSpPr txBox="1"/>
          <p:nvPr/>
        </p:nvSpPr>
        <p:spPr>
          <a:xfrm>
            <a:off x="3955743" y="3989235"/>
            <a:ext cx="3641522" cy="545021"/>
          </a:xfrm>
          <a:prstGeom prst="rect">
            <a:avLst/>
          </a:prstGeom>
          <a:solidFill>
            <a:srgbClr val="FFFF99"/>
          </a:solidFill>
          <a:ln>
            <a:solidFill>
              <a:srgbClr val="000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Indiv</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í</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duos sens</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í</a:t>
            </a: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veis podem ser induzidos ao transe   letargico</a:t>
            </a:r>
          </a:p>
        </p:txBody>
      </p:sp>
      <p:sp>
        <p:nvSpPr>
          <p:cNvPr id="12" name="Right Arrow 11"/>
          <p:cNvSpPr/>
          <p:nvPr/>
        </p:nvSpPr>
        <p:spPr bwMode="auto">
          <a:xfrm>
            <a:off x="1490714" y="4941632"/>
            <a:ext cx="2128889" cy="672281"/>
          </a:xfrm>
          <a:prstGeom prst="rightArrow">
            <a:avLst/>
          </a:prstGeom>
          <a:solidFill>
            <a:schemeClr val="accent6">
              <a:lumMod val="40000"/>
              <a:lumOff val="60000"/>
            </a:schemeClr>
          </a:solidFill>
          <a:ln w="19050" cap="flat" cmpd="sng" algn="ctr">
            <a:solidFill>
              <a:srgbClr val="000000"/>
            </a:solidFill>
            <a:prstDash val="solid"/>
            <a:round/>
            <a:headEnd type="none" w="med" len="med"/>
            <a:tailEnd type="none" w="med" len="med"/>
          </a:ln>
          <a:effectLst/>
        </p:spPr>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Auto-Indu</a:t>
            </a:r>
            <a:r>
              <a:rPr kumimoji="0" lang="en-US" sz="1471"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ção</a:t>
            </a:r>
            <a:endPar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endParaRPr>
          </a:p>
        </p:txBody>
      </p:sp>
      <p:sp>
        <p:nvSpPr>
          <p:cNvPr id="13" name="TextBox 12"/>
          <p:cNvSpPr txBox="1"/>
          <p:nvPr/>
        </p:nvSpPr>
        <p:spPr>
          <a:xfrm>
            <a:off x="3955743" y="4773563"/>
            <a:ext cx="1904796" cy="771365"/>
          </a:xfrm>
          <a:prstGeom prst="rect">
            <a:avLst/>
          </a:prstGeom>
          <a:solidFill>
            <a:srgbClr val="FFFF99"/>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71" b="1" i="0" u="none" strike="noStrike" kern="0" cap="none" spc="0" normalizeH="0" baseline="0" noProof="0" dirty="0">
                <a:ln>
                  <a:noFill/>
                </a:ln>
                <a:solidFill>
                  <a:srgbClr val="000000"/>
                </a:solidFill>
                <a:effectLst/>
                <a:uLnTx/>
                <a:uFillTx/>
                <a:latin typeface="Calibri" pitchFamily="34" charset="0"/>
                <a:ea typeface="+mn-ea"/>
                <a:cs typeface="+mn-cs"/>
              </a:rPr>
              <a:t>Faquires indianos que se fazem sepultar vivos</a:t>
            </a:r>
          </a:p>
        </p:txBody>
      </p:sp>
      <p:pic>
        <p:nvPicPr>
          <p:cNvPr id="14" name="il_fi" descr="http://www.ceticismoaberto.com/wp-content/uploads/2010/05/get-285x280.jpg"/>
          <p:cNvPicPr/>
          <p:nvPr/>
        </p:nvPicPr>
        <p:blipFill>
          <a:blip r:embed="rId2" cstate="print"/>
          <a:srcRect/>
          <a:stretch>
            <a:fillRect/>
          </a:stretch>
        </p:blipFill>
        <p:spPr bwMode="auto">
          <a:xfrm>
            <a:off x="6084632" y="4773561"/>
            <a:ext cx="1456608" cy="774585"/>
          </a:xfrm>
          <a:prstGeom prst="rect">
            <a:avLst/>
          </a:prstGeom>
          <a:noFill/>
          <a:ln w="28575">
            <a:solidFill>
              <a:srgbClr val="000000"/>
            </a:solidFill>
            <a:miter lim="800000"/>
            <a:headEnd/>
            <a:tailEnd/>
          </a:ln>
          <a:effectLst>
            <a:glow rad="101600">
              <a:schemeClr val="accent6">
                <a:satMod val="175000"/>
                <a:alpha val="40000"/>
              </a:schemeClr>
            </a:glow>
          </a:effectLst>
        </p:spPr>
      </p:pic>
    </p:spTree>
    <p:extLst>
      <p:ext uri="{BB962C8B-B14F-4D97-AF65-F5344CB8AC3E}">
        <p14:creationId xmlns:p14="http://schemas.microsoft.com/office/powerpoint/2010/main" val="5322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3"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
                                        <p:tgtEl>
                                          <p:spTgt spid="4"/>
                                        </p:tgtEl>
                                      </p:cBhvr>
                                    </p:animEffect>
                                    <p:anim calcmode="lin" valueType="num">
                                      <p:cBhvr>
                                        <p:cTn id="13" dur="800" fill="hold"/>
                                        <p:tgtEl>
                                          <p:spTgt spid="4"/>
                                        </p:tgtEl>
                                        <p:attrNameLst>
                                          <p:attrName>ppt_x</p:attrName>
                                        </p:attrNameLst>
                                      </p:cBhvr>
                                      <p:tavLst>
                                        <p:tav tm="0">
                                          <p:val>
                                            <p:strVal val="#ppt_x"/>
                                          </p:val>
                                        </p:tav>
                                        <p:tav tm="100000">
                                          <p:val>
                                            <p:strVal val="#ppt_x"/>
                                          </p:val>
                                        </p:tav>
                                      </p:tavLst>
                                    </p:anim>
                                    <p:anim calcmode="lin" valueType="num">
                                      <p:cBhvr>
                                        <p:cTn id="14" dur="800" fill="hold"/>
                                        <p:tgtEl>
                                          <p:spTgt spid="4"/>
                                        </p:tgtEl>
                                        <p:attrNameLst>
                                          <p:attrName>ppt_y</p:attrName>
                                        </p:attrNameLst>
                                      </p:cBhvr>
                                      <p:tavLst>
                                        <p:tav tm="0">
                                          <p:val>
                                            <p:strVal val="#ppt_y+0.31"/>
                                          </p:val>
                                        </p:tav>
                                        <p:tav tm="100000">
                                          <p:val>
                                            <p:strVal val="#ppt_y+0.31"/>
                                          </p:val>
                                        </p:tav>
                                      </p:tavLst>
                                    </p:anim>
                                    <p:anim calcmode="lin" valueType="num">
                                      <p:cBhvr>
                                        <p:cTn id="15" dur="1200" decel="50000" fill="hold">
                                          <p:stCondLst>
                                            <p:cond delay="8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1200" decel="50000" fill="hold">
                                          <p:stCondLst>
                                            <p:cond delay="8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43"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
                                        <p:tgtEl>
                                          <p:spTgt spid="8"/>
                                        </p:tgtEl>
                                      </p:cBhvr>
                                    </p:animEffect>
                                    <p:anim calcmode="lin" valueType="num">
                                      <p:cBhvr>
                                        <p:cTn id="27" dur="800" fill="hold"/>
                                        <p:tgtEl>
                                          <p:spTgt spid="8"/>
                                        </p:tgtEl>
                                        <p:attrNameLst>
                                          <p:attrName>ppt_x</p:attrName>
                                        </p:attrNameLst>
                                      </p:cBhvr>
                                      <p:tavLst>
                                        <p:tav tm="0">
                                          <p:val>
                                            <p:strVal val="#ppt_x"/>
                                          </p:val>
                                        </p:tav>
                                        <p:tav tm="100000">
                                          <p:val>
                                            <p:strVal val="#ppt_x"/>
                                          </p:val>
                                        </p:tav>
                                      </p:tavLst>
                                    </p:anim>
                                    <p:anim calcmode="lin" valueType="num">
                                      <p:cBhvr>
                                        <p:cTn id="28" dur="800" fill="hold"/>
                                        <p:tgtEl>
                                          <p:spTgt spid="8"/>
                                        </p:tgtEl>
                                        <p:attrNameLst>
                                          <p:attrName>ppt_y</p:attrName>
                                        </p:attrNameLst>
                                      </p:cBhvr>
                                      <p:tavLst>
                                        <p:tav tm="0">
                                          <p:val>
                                            <p:strVal val="#ppt_y+0.31"/>
                                          </p:val>
                                        </p:tav>
                                        <p:tav tm="100000">
                                          <p:val>
                                            <p:strVal val="#ppt_y+0.31"/>
                                          </p:val>
                                        </p:tav>
                                      </p:tavLst>
                                    </p:anim>
                                    <p:anim calcmode="lin" valueType="num">
                                      <p:cBhvr>
                                        <p:cTn id="29" dur="1200" decel="50000" fill="hold">
                                          <p:stCondLst>
                                            <p:cond delay="8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1200" decel="50000" fill="hold">
                                          <p:stCondLst>
                                            <p:cond delay="8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43"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
                                        <p:tgtEl>
                                          <p:spTgt spid="11"/>
                                        </p:tgtEl>
                                      </p:cBhvr>
                                    </p:animEffect>
                                    <p:anim calcmode="lin" valueType="num">
                                      <p:cBhvr>
                                        <p:cTn id="41" dur="800" fill="hold"/>
                                        <p:tgtEl>
                                          <p:spTgt spid="11"/>
                                        </p:tgtEl>
                                        <p:attrNameLst>
                                          <p:attrName>ppt_x</p:attrName>
                                        </p:attrNameLst>
                                      </p:cBhvr>
                                      <p:tavLst>
                                        <p:tav tm="0">
                                          <p:val>
                                            <p:strVal val="#ppt_x"/>
                                          </p:val>
                                        </p:tav>
                                        <p:tav tm="100000">
                                          <p:val>
                                            <p:strVal val="#ppt_x"/>
                                          </p:val>
                                        </p:tav>
                                      </p:tavLst>
                                    </p:anim>
                                    <p:anim calcmode="lin" valueType="num">
                                      <p:cBhvr>
                                        <p:cTn id="42" dur="800" fill="hold"/>
                                        <p:tgtEl>
                                          <p:spTgt spid="11"/>
                                        </p:tgtEl>
                                        <p:attrNameLst>
                                          <p:attrName>ppt_y</p:attrName>
                                        </p:attrNameLst>
                                      </p:cBhvr>
                                      <p:tavLst>
                                        <p:tav tm="0">
                                          <p:val>
                                            <p:strVal val="#ppt_y+0.31"/>
                                          </p:val>
                                        </p:tav>
                                        <p:tav tm="100000">
                                          <p:val>
                                            <p:strVal val="#ppt_y+0.31"/>
                                          </p:val>
                                        </p:tav>
                                      </p:tavLst>
                                    </p:anim>
                                    <p:anim calcmode="lin" valueType="num">
                                      <p:cBhvr>
                                        <p:cTn id="43" dur="1200" decel="50000" fill="hold">
                                          <p:stCondLst>
                                            <p:cond delay="8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1200" decel="50000" fill="hold">
                                          <p:stCondLst>
                                            <p:cond delay="8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43"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
                                        <p:tgtEl>
                                          <p:spTgt spid="13"/>
                                        </p:tgtEl>
                                      </p:cBhvr>
                                    </p:animEffect>
                                    <p:anim calcmode="lin" valueType="num">
                                      <p:cBhvr>
                                        <p:cTn id="55" dur="800" fill="hold"/>
                                        <p:tgtEl>
                                          <p:spTgt spid="13"/>
                                        </p:tgtEl>
                                        <p:attrNameLst>
                                          <p:attrName>ppt_x</p:attrName>
                                        </p:attrNameLst>
                                      </p:cBhvr>
                                      <p:tavLst>
                                        <p:tav tm="0">
                                          <p:val>
                                            <p:strVal val="#ppt_x"/>
                                          </p:val>
                                        </p:tav>
                                        <p:tav tm="100000">
                                          <p:val>
                                            <p:strVal val="#ppt_x"/>
                                          </p:val>
                                        </p:tav>
                                      </p:tavLst>
                                    </p:anim>
                                    <p:anim calcmode="lin" valueType="num">
                                      <p:cBhvr>
                                        <p:cTn id="56" dur="800" fill="hold"/>
                                        <p:tgtEl>
                                          <p:spTgt spid="13"/>
                                        </p:tgtEl>
                                        <p:attrNameLst>
                                          <p:attrName>ppt_y</p:attrName>
                                        </p:attrNameLst>
                                      </p:cBhvr>
                                      <p:tavLst>
                                        <p:tav tm="0">
                                          <p:val>
                                            <p:strVal val="#ppt_y+0.31"/>
                                          </p:val>
                                        </p:tav>
                                        <p:tav tm="100000">
                                          <p:val>
                                            <p:strVal val="#ppt_y+0.31"/>
                                          </p:val>
                                        </p:tav>
                                      </p:tavLst>
                                    </p:anim>
                                    <p:anim calcmode="lin" valueType="num">
                                      <p:cBhvr>
                                        <p:cTn id="57" dur="1200" decel="50000" fill="hold">
                                          <p:stCondLst>
                                            <p:cond delay="8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1200" decel="50000" fill="hold">
                                          <p:stCondLst>
                                            <p:cond delay="8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9" fill="hold">
                            <p:stCondLst>
                              <p:cond delay="2500"/>
                            </p:stCondLst>
                            <p:childTnLst>
                              <p:par>
                                <p:cTn id="60" presetID="24" presetClass="entr" presetSubtype="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to="" calcmode="lin" valueType="num">
                                      <p:cBhvr>
                                        <p:cTn id="6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1" grpId="0" animBg="1"/>
      <p:bldP spid="12" grpId="0" animBg="1"/>
      <p:bldP spid="1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8667" y="1132041"/>
            <a:ext cx="6330645" cy="635302"/>
          </a:xfrm>
          <a:prstGeom prst="rect">
            <a:avLst/>
          </a:prstGeom>
          <a:solidFill>
            <a:schemeClr val="accent1">
              <a:lumMod val="40000"/>
              <a:lumOff val="6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SONO - INSTRUMENTO EFICIENTE DE CURA E AÇÃO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 </a:t>
            </a:r>
            <a:r>
              <a:rPr kumimoji="0" lang="en-US" sz="1324" b="1" i="0" u="none" strike="noStrike" kern="0" cap="none" spc="0" normalizeH="0" baseline="0" noProof="0" dirty="0">
                <a:ln>
                  <a:noFill/>
                </a:ln>
                <a:solidFill>
                  <a:srgbClr val="0070C0"/>
                </a:solidFill>
                <a:effectLst/>
                <a:uLnTx/>
                <a:uFillTx/>
                <a:latin typeface="Calibri" pitchFamily="34" charset="0"/>
                <a:ea typeface="Calibri" pitchFamily="34" charset="0"/>
                <a:cs typeface="Times New Roman" pitchFamily="18" charset="0"/>
              </a:rPr>
              <a:t>Ação e Reação – Cap 13 e 14.</a:t>
            </a:r>
            <a:endParaRPr kumimoji="0" lang="en-US" sz="1324" b="1" i="0" u="none" strike="noStrike" kern="0" cap="none" spc="0" normalizeH="0" baseline="0" noProof="0" dirty="0">
              <a:ln>
                <a:noFill/>
              </a:ln>
              <a:solidFill>
                <a:srgbClr val="0070C0"/>
              </a:solidFill>
              <a:effectLst/>
              <a:uLnTx/>
              <a:uFillTx/>
              <a:latin typeface="Calibri" pitchFamily="34" charset="0"/>
              <a:ea typeface="+mn-ea"/>
              <a:cs typeface="+mn-cs"/>
            </a:endParaRPr>
          </a:p>
        </p:txBody>
      </p:sp>
      <p:sp>
        <p:nvSpPr>
          <p:cNvPr id="50178" name="Rectangle 2"/>
          <p:cNvSpPr>
            <a:spLocks noChangeArrowheads="1"/>
          </p:cNvSpPr>
          <p:nvPr/>
        </p:nvSpPr>
        <p:spPr bwMode="auto">
          <a:xfrm>
            <a:off x="3115393" y="1916132"/>
            <a:ext cx="4661088" cy="882979"/>
          </a:xfrm>
          <a:prstGeom prst="rect">
            <a:avLst/>
          </a:prstGeom>
          <a:solidFill>
            <a:srgbClr val="FFFF99"/>
          </a:solidFill>
          <a:ln w="9525">
            <a:noFill/>
            <a:miter lim="800000"/>
            <a:headEnd/>
            <a:tailEnd/>
          </a:ln>
          <a:effectLst/>
        </p:spPr>
        <p:txBody>
          <a:bodyPr vert="horz" wrap="square" lIns="67228" tIns="33614" rIns="67228" bIns="33614" numCol="1" anchor="ctr" anchorCtr="0" compatLnSpc="1">
            <a:prstTxWarp prst="textNoShape">
              <a:avLst/>
            </a:prstTxWarp>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32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Sabem os médicos terrenos que o sono é um dos ministros mais eficientes da</a:t>
            </a:r>
            <a:r>
              <a:rPr kumimoji="0" lang="en-US" sz="1324"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sz="132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cura. É que, ausente do corpo, muitas vezes consegue a alma prover-se de recursos</a:t>
            </a:r>
            <a:r>
              <a:rPr kumimoji="0" lang="en-US" sz="1324"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sz="132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prodigiosos para a recuperação do veículo carnal em que estagia no mundo.</a:t>
            </a:r>
            <a:endParaRPr kumimoji="0" lang="en-US" sz="1324"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50179" name="Rectangle 3"/>
          <p:cNvSpPr>
            <a:spLocks noChangeArrowheads="1"/>
          </p:cNvSpPr>
          <p:nvPr/>
        </p:nvSpPr>
        <p:spPr bwMode="auto">
          <a:xfrm>
            <a:off x="1490712" y="3036538"/>
            <a:ext cx="6218598" cy="1086753"/>
          </a:xfrm>
          <a:prstGeom prst="rect">
            <a:avLst/>
          </a:prstGeom>
          <a:solidFill>
            <a:srgbClr val="FFFF99"/>
          </a:solidFill>
          <a:ln w="9525">
            <a:noFill/>
            <a:miter lim="800000"/>
            <a:headEnd/>
            <a:tailEnd/>
          </a:ln>
          <a:effectLst/>
        </p:spPr>
        <p:txBody>
          <a:bodyPr vert="horz" wrap="square" lIns="67228" tIns="33614" rIns="67228" bIns="33614" numCol="1" anchor="ctr" anchorCtr="0" compatLnSpc="1">
            <a:prstTxWarp prst="textNoShape">
              <a:avLst/>
            </a:prstTxWarp>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32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O irrefletido pai pensava demandar o aposento dos filhos, para trancá-los à</a:t>
            </a:r>
            <a:endParaRPr kumimoji="0" lang="en-US" sz="1324"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32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chave, de maneira a evitar-lhes o testemunho, quando Silas, de improviso, avançou para o leito das meninas e, utilizando os recursos magnéticos de que dispunha, chamou a pequena Márcia, em corpo espiritual, a rápida contemplação dos pensamentos paternos</a:t>
            </a:r>
            <a:r>
              <a:rPr kumimoji="0" lang="en-US" sz="1324" b="1" i="0" u="none" strike="noStrike" kern="0" cap="none" spc="0" normalizeH="0" baseline="0" noProof="0" dirty="0">
                <a:ln>
                  <a:noFill/>
                </a:ln>
                <a:solidFill>
                  <a:sysClr val="windowText" lastClr="000000"/>
                </a:solidFill>
                <a:effectLst/>
                <a:uLnTx/>
                <a:uFillTx/>
                <a:latin typeface="Times New Roman" pitchFamily="18" charset="0"/>
                <a:ea typeface="Calibri" pitchFamily="34" charset="0"/>
                <a:cs typeface="Times New Roman" pitchFamily="18" charset="0"/>
              </a:rPr>
              <a:t>.</a:t>
            </a:r>
            <a:endParaRPr kumimoji="0" lang="en-US" sz="1324"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50180" name="Rectangle 4"/>
          <p:cNvSpPr>
            <a:spLocks noChangeArrowheads="1"/>
          </p:cNvSpPr>
          <p:nvPr/>
        </p:nvSpPr>
        <p:spPr bwMode="auto">
          <a:xfrm>
            <a:off x="1434690" y="4437122"/>
            <a:ext cx="4705966" cy="1086753"/>
          </a:xfrm>
          <a:prstGeom prst="rect">
            <a:avLst/>
          </a:prstGeom>
          <a:solidFill>
            <a:srgbClr val="FFFF99"/>
          </a:solidFill>
          <a:ln w="9525">
            <a:noFill/>
            <a:miter lim="800000"/>
            <a:headEnd/>
            <a:tailEnd/>
          </a:ln>
          <a:effectLst/>
        </p:spPr>
        <p:txBody>
          <a:bodyPr vert="horz" wrap="square" lIns="67228" tIns="33614" rIns="67228" bIns="33614" numCol="1" anchor="ctr" anchorCtr="0" compatLnSpc="1">
            <a:prstTxWarp prst="textNoShape">
              <a:avLst/>
            </a:prstTxWarp>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32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A criança, em comunhão com o quadro terrível, experimentou tremendo choque e retornou, de pronto, ao veículo físico, bradando, desvairada, como quem se furtasse ao</a:t>
            </a:r>
            <a:endParaRPr kumimoji="0" lang="en-US" sz="1324"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32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domínio de asfixiante pesadelo:</a:t>
            </a:r>
            <a:endParaRPr kumimoji="0" lang="en-US" sz="1324"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324" b="1" i="0" u="none" strike="noStrike" kern="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 Papai!... Paizinho! Não mate! Não mate!...</a:t>
            </a:r>
            <a:endParaRPr kumimoji="0" lang="en-US" sz="1324"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15" name="il_fi" descr="http://3.bp.blogspot.com/_8KxAR2Ok3mo/TO7yaPSmQ8I/AAAAAAAAAJw/VAEElgF8vDA/s1600/SONHOS-1.jpg"/>
          <p:cNvPicPr/>
          <p:nvPr/>
        </p:nvPicPr>
        <p:blipFill>
          <a:blip r:embed="rId2" cstate="print"/>
          <a:srcRect/>
          <a:stretch>
            <a:fillRect/>
          </a:stretch>
        </p:blipFill>
        <p:spPr bwMode="auto">
          <a:xfrm>
            <a:off x="1378666" y="1860346"/>
            <a:ext cx="1624679" cy="973103"/>
          </a:xfrm>
          <a:prstGeom prst="rect">
            <a:avLst/>
          </a:prstGeom>
          <a:solidFill>
            <a:schemeClr val="accent1">
              <a:lumMod val="60000"/>
              <a:lumOff val="40000"/>
            </a:schemeClr>
          </a:solidFill>
          <a:ln w="9525">
            <a:solidFill>
              <a:schemeClr val="accent6">
                <a:lumMod val="60000"/>
                <a:lumOff val="40000"/>
              </a:schemeClr>
            </a:solidFill>
            <a:miter lim="800000"/>
            <a:headEnd/>
            <a:tailEnd/>
          </a:ln>
          <a:effectLst>
            <a:glow rad="101600">
              <a:schemeClr val="accent2">
                <a:satMod val="175000"/>
                <a:alpha val="40000"/>
              </a:schemeClr>
            </a:glow>
          </a:effectLst>
        </p:spPr>
      </p:pic>
      <p:pic>
        <p:nvPicPr>
          <p:cNvPr id="16" name="il_fi" descr="http://www.hospitalsantarosa.com.br/fotos_noticias/2413/crian%C3%A7a%20pesadelo.png"/>
          <p:cNvPicPr/>
          <p:nvPr/>
        </p:nvPicPr>
        <p:blipFill>
          <a:blip r:embed="rId3" cstate="print"/>
          <a:srcRect/>
          <a:stretch>
            <a:fillRect/>
          </a:stretch>
        </p:blipFill>
        <p:spPr bwMode="auto">
          <a:xfrm>
            <a:off x="6252702" y="4437423"/>
            <a:ext cx="1456608" cy="1093675"/>
          </a:xfrm>
          <a:prstGeom prst="rect">
            <a:avLst/>
          </a:prstGeom>
          <a:solidFill>
            <a:schemeClr val="accent1">
              <a:lumMod val="60000"/>
              <a:lumOff val="40000"/>
            </a:schemeClr>
          </a:solidFill>
          <a:ln w="9525">
            <a:noFill/>
            <a:miter lim="800000"/>
            <a:headEnd/>
            <a:tailEnd/>
          </a:ln>
          <a:effectLst>
            <a:glow rad="101600">
              <a:schemeClr val="accent6">
                <a:satMod val="175000"/>
                <a:alpha val="40000"/>
              </a:schemeClr>
            </a:glow>
          </a:effectLst>
        </p:spPr>
      </p:pic>
    </p:spTree>
    <p:extLst>
      <p:ext uri="{BB962C8B-B14F-4D97-AF65-F5344CB8AC3E}">
        <p14:creationId xmlns:p14="http://schemas.microsoft.com/office/powerpoint/2010/main" val="183581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fade">
                                      <p:cBhvr>
                                        <p:cTn id="12" dur="100"/>
                                        <p:tgtEl>
                                          <p:spTgt spid="50178"/>
                                        </p:tgtEl>
                                      </p:cBhvr>
                                    </p:animEffect>
                                    <p:anim calcmode="lin" valueType="num">
                                      <p:cBhvr>
                                        <p:cTn id="13" dur="400" fill="hold"/>
                                        <p:tgtEl>
                                          <p:spTgt spid="50178"/>
                                        </p:tgtEl>
                                        <p:attrNameLst>
                                          <p:attrName>ppt_x</p:attrName>
                                        </p:attrNameLst>
                                      </p:cBhvr>
                                      <p:tavLst>
                                        <p:tav tm="0">
                                          <p:val>
                                            <p:strVal val="#ppt_x"/>
                                          </p:val>
                                        </p:tav>
                                        <p:tav tm="100000">
                                          <p:val>
                                            <p:strVal val="#ppt_x"/>
                                          </p:val>
                                        </p:tav>
                                      </p:tavLst>
                                    </p:anim>
                                    <p:anim calcmode="lin" valueType="num">
                                      <p:cBhvr>
                                        <p:cTn id="14" dur="400" fill="hold"/>
                                        <p:tgtEl>
                                          <p:spTgt spid="50178"/>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017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017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50179"/>
                                        </p:tgtEl>
                                        <p:attrNameLst>
                                          <p:attrName>style.visibility</p:attrName>
                                        </p:attrNameLst>
                                      </p:cBhvr>
                                      <p:to>
                                        <p:strVal val="visible"/>
                                      </p:to>
                                    </p:set>
                                    <p:animEffect transition="in" filter="fade">
                                      <p:cBhvr>
                                        <p:cTn id="21" dur="100"/>
                                        <p:tgtEl>
                                          <p:spTgt spid="50179"/>
                                        </p:tgtEl>
                                      </p:cBhvr>
                                    </p:animEffect>
                                    <p:anim calcmode="lin" valueType="num">
                                      <p:cBhvr>
                                        <p:cTn id="22" dur="400" fill="hold"/>
                                        <p:tgtEl>
                                          <p:spTgt spid="50179"/>
                                        </p:tgtEl>
                                        <p:attrNameLst>
                                          <p:attrName>ppt_x</p:attrName>
                                        </p:attrNameLst>
                                      </p:cBhvr>
                                      <p:tavLst>
                                        <p:tav tm="0">
                                          <p:val>
                                            <p:strVal val="#ppt_x"/>
                                          </p:val>
                                        </p:tav>
                                        <p:tav tm="100000">
                                          <p:val>
                                            <p:strVal val="#ppt_x"/>
                                          </p:val>
                                        </p:tav>
                                      </p:tavLst>
                                    </p:anim>
                                    <p:anim calcmode="lin" valueType="num">
                                      <p:cBhvr>
                                        <p:cTn id="23" dur="400" fill="hold"/>
                                        <p:tgtEl>
                                          <p:spTgt spid="50179"/>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01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01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50180"/>
                                        </p:tgtEl>
                                        <p:attrNameLst>
                                          <p:attrName>style.visibility</p:attrName>
                                        </p:attrNameLst>
                                      </p:cBhvr>
                                      <p:to>
                                        <p:strVal val="visible"/>
                                      </p:to>
                                    </p:set>
                                    <p:animEffect transition="in" filter="fade">
                                      <p:cBhvr>
                                        <p:cTn id="30" dur="100"/>
                                        <p:tgtEl>
                                          <p:spTgt spid="50180"/>
                                        </p:tgtEl>
                                      </p:cBhvr>
                                    </p:animEffect>
                                    <p:anim calcmode="lin" valueType="num">
                                      <p:cBhvr>
                                        <p:cTn id="31" dur="400" fill="hold"/>
                                        <p:tgtEl>
                                          <p:spTgt spid="50180"/>
                                        </p:tgtEl>
                                        <p:attrNameLst>
                                          <p:attrName>ppt_x</p:attrName>
                                        </p:attrNameLst>
                                      </p:cBhvr>
                                      <p:tavLst>
                                        <p:tav tm="0">
                                          <p:val>
                                            <p:strVal val="#ppt_x"/>
                                          </p:val>
                                        </p:tav>
                                        <p:tav tm="100000">
                                          <p:val>
                                            <p:strVal val="#ppt_x"/>
                                          </p:val>
                                        </p:tav>
                                      </p:tavLst>
                                    </p:anim>
                                    <p:anim calcmode="lin" valueType="num">
                                      <p:cBhvr>
                                        <p:cTn id="32" dur="400" fill="hold"/>
                                        <p:tgtEl>
                                          <p:spTgt spid="50180"/>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018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018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1000"/>
                            </p:stCondLst>
                            <p:childTnLst>
                              <p:par>
                                <p:cTn id="36" presetID="24" presetClass="entr" presetSubtype="0" fill="hold" nodeType="afterEffect">
                                  <p:stCondLst>
                                    <p:cond delay="4000"/>
                                  </p:stCondLst>
                                  <p:childTnLst>
                                    <p:set>
                                      <p:cBhvr>
                                        <p:cTn id="37" dur="1" fill="hold">
                                          <p:stCondLst>
                                            <p:cond delay="0"/>
                                          </p:stCondLst>
                                        </p:cTn>
                                        <p:tgtEl>
                                          <p:spTgt spid="16"/>
                                        </p:tgtEl>
                                        <p:attrNameLst>
                                          <p:attrName>style.visibility</p:attrName>
                                        </p:attrNameLst>
                                      </p:cBhvr>
                                      <p:to>
                                        <p:strVal val="visible"/>
                                      </p:to>
                                    </p:set>
                                    <p:anim to="" calcmode="lin" valueType="num">
                                      <p:cBhvr>
                                        <p:cTn id="38"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79" grpId="0" animBg="1"/>
      <p:bldP spid="50180"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737" y="1188065"/>
            <a:ext cx="6050528" cy="580076"/>
          </a:xfrm>
        </p:spPr>
        <p:style>
          <a:lnRef idx="1">
            <a:schemeClr val="accent1"/>
          </a:lnRef>
          <a:fillRef idx="2">
            <a:schemeClr val="accent1"/>
          </a:fillRef>
          <a:effectRef idx="1">
            <a:schemeClr val="accent1"/>
          </a:effectRef>
          <a:fontRef idx="minor">
            <a:schemeClr val="dk1"/>
          </a:fontRef>
        </p:style>
        <p:txBody>
          <a:bodyPr/>
          <a:lstStyle/>
          <a:p>
            <a:r>
              <a:rPr lang="en-US" sz="2353" dirty="0">
                <a:solidFill>
                  <a:srgbClr val="000000"/>
                </a:solidFill>
                <a:effectLst/>
                <a:latin typeface="Calibri" pitchFamily="34" charset="0"/>
                <a:cs typeface="Calibri" pitchFamily="34" charset="0"/>
              </a:rPr>
              <a:t>Prepara</a:t>
            </a:r>
            <a:r>
              <a:rPr lang="pt-BR" sz="2353" dirty="0">
                <a:solidFill>
                  <a:srgbClr val="000000"/>
                </a:solidFill>
                <a:effectLst/>
                <a:latin typeface="Calibri" pitchFamily="34" charset="0"/>
              </a:rPr>
              <a:t>ção</a:t>
            </a:r>
            <a:r>
              <a:rPr lang="en-US" sz="2353" dirty="0">
                <a:solidFill>
                  <a:srgbClr val="000000"/>
                </a:solidFill>
                <a:effectLst/>
                <a:latin typeface="Calibri" pitchFamily="34" charset="0"/>
                <a:cs typeface="Calibri" pitchFamily="34" charset="0"/>
              </a:rPr>
              <a:t> para o Sono</a:t>
            </a:r>
          </a:p>
        </p:txBody>
      </p:sp>
      <p:sp>
        <p:nvSpPr>
          <p:cNvPr id="4" name="Rounded Rectangle 3"/>
          <p:cNvSpPr/>
          <p:nvPr/>
        </p:nvSpPr>
        <p:spPr bwMode="auto">
          <a:xfrm>
            <a:off x="3955743" y="2084438"/>
            <a:ext cx="3417428" cy="89637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Orgânica:</a:t>
            </a: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r>
              <a:rPr lang="pt-BR" sz="1764" b="1" kern="0" dirty="0">
                <a:solidFill>
                  <a:srgbClr val="000000"/>
                </a:solidFill>
                <a:latin typeface="Calibri" pitchFamily="34" charset="0"/>
                <a:cs typeface="Calibri" pitchFamily="34" charset="0"/>
              </a:rPr>
              <a:t>R</a:t>
            </a:r>
            <a:r>
              <a:rPr kumimoji="0" lang="pt-BR" sz="1764" b="1" i="0" u="none" strike="noStrike" kern="0" cap="none" spc="0" normalizeH="0" baseline="0" noProof="0" dirty="0" err="1">
                <a:ln>
                  <a:noFill/>
                </a:ln>
                <a:solidFill>
                  <a:srgbClr val="000000"/>
                </a:solidFill>
                <a:effectLst/>
                <a:uLnTx/>
                <a:uFillTx/>
                <a:latin typeface="Calibri" pitchFamily="34" charset="0"/>
                <a:ea typeface="+mn-ea"/>
                <a:cs typeface="Calibri" pitchFamily="34" charset="0"/>
              </a:rPr>
              <a:t>efeições</a:t>
            </a: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leves,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atividades físicas moderadas. </a:t>
            </a:r>
            <a:endParaRPr kumimoji="0" lang="en-US"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5" name="Rounded Rectangle 4"/>
          <p:cNvSpPr/>
          <p:nvPr/>
        </p:nvSpPr>
        <p:spPr bwMode="auto">
          <a:xfrm>
            <a:off x="3955743" y="3260930"/>
            <a:ext cx="3417428" cy="95239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Mental:</a:t>
            </a: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Leituras, conversas 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atividades que não sejam</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excitantes, nem desgastantes.</a:t>
            </a:r>
            <a:endParaRPr kumimoji="0" lang="en-US" sz="1764"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7" name="Rounded Rectangle 6"/>
          <p:cNvSpPr/>
          <p:nvPr/>
        </p:nvSpPr>
        <p:spPr bwMode="auto">
          <a:xfrm>
            <a:off x="4067790" y="4493445"/>
            <a:ext cx="3305381" cy="112046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7228" tIns="33614" rIns="67228" bIns="33614"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rgbClr val="0070C0"/>
                </a:solidFill>
                <a:effectLst/>
                <a:uLnTx/>
                <a:uFillTx/>
                <a:latin typeface="Calibri" pitchFamily="34" charset="0"/>
                <a:ea typeface="+mn-ea"/>
                <a:cs typeface="Calibri" pitchFamily="34" charset="0"/>
              </a:rPr>
              <a:t>Espiritual:</a:t>
            </a: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Leitura de um texto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do Evangelho 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Principalmente a  prece.</a:t>
            </a:r>
            <a:endParaRPr kumimoji="0" lang="en-US" sz="1764"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rgbClr val="000000"/>
                </a:solidFill>
                <a:effectLst/>
                <a:uLnTx/>
                <a:uFillTx/>
                <a:latin typeface="Calibri" pitchFamily="34" charset="0"/>
                <a:ea typeface="+mn-ea"/>
                <a:cs typeface="Calibri" pitchFamily="34" charset="0"/>
              </a:rPr>
              <a:t> </a:t>
            </a:r>
            <a:endParaRPr kumimoji="0" lang="en-US" sz="1764"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8" name="Rectangle 7"/>
          <p:cNvSpPr/>
          <p:nvPr/>
        </p:nvSpPr>
        <p:spPr>
          <a:xfrm>
            <a:off x="2443111" y="4325377"/>
            <a:ext cx="3361404" cy="296107"/>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24" b="0" i="0" u="none" strike="noStrike" kern="0" cap="none" spc="0" normalizeH="0" baseline="0" noProof="0" dirty="0">
              <a:ln>
                <a:noFill/>
              </a:ln>
              <a:solidFill>
                <a:sysClr val="windowText" lastClr="000000"/>
              </a:solidFill>
              <a:effectLst/>
              <a:uLnTx/>
              <a:uFillTx/>
              <a:latin typeface="Times New Roman"/>
              <a:ea typeface="+mn-ea"/>
              <a:cs typeface="+mn-cs"/>
            </a:endParaRPr>
          </a:p>
        </p:txBody>
      </p:sp>
      <p:pic>
        <p:nvPicPr>
          <p:cNvPr id="9" name="rg_hi" descr="http://t2.gstatic.com/images?q=tbn:ANd9GcQx4Nfws5f4QiQE8GqOB3Z4TPHUovWf7YKs7AatAoZo_PnW7JUV">
            <a:hlinkClick r:id="rId2"/>
          </p:cNvPr>
          <p:cNvPicPr/>
          <p:nvPr/>
        </p:nvPicPr>
        <p:blipFill>
          <a:blip r:embed="rId3" cstate="print"/>
          <a:srcRect/>
          <a:stretch>
            <a:fillRect/>
          </a:stretch>
        </p:blipFill>
        <p:spPr bwMode="auto">
          <a:xfrm>
            <a:off x="1882877" y="2084439"/>
            <a:ext cx="1624679" cy="840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rg_hi" descr="http://t0.gstatic.com/images?q=tbn:ANd9GcSlPvmeC9Q8AXG8GckArHtsSIDg2-8n0AQacGPwQhn8PhCjQ9jm"/>
          <p:cNvPicPr/>
          <p:nvPr/>
        </p:nvPicPr>
        <p:blipFill>
          <a:blip r:embed="rId4" cstate="print"/>
          <a:srcRect/>
          <a:stretch>
            <a:fillRect/>
          </a:stretch>
        </p:blipFill>
        <p:spPr bwMode="auto">
          <a:xfrm>
            <a:off x="1826854" y="3204907"/>
            <a:ext cx="1736726" cy="896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rg_hi" descr="http://t2.gstatic.com/images?q=tbn:ANd9GcQybPs8BSA6IWkflxU8LvfJp6naGrOswxqh8g4aLIQvTdeWvq3h"/>
          <p:cNvPicPr/>
          <p:nvPr/>
        </p:nvPicPr>
        <p:blipFill>
          <a:blip r:embed="rId5" cstate="print"/>
          <a:srcRect/>
          <a:stretch>
            <a:fillRect/>
          </a:stretch>
        </p:blipFill>
        <p:spPr bwMode="auto">
          <a:xfrm>
            <a:off x="1714806" y="4493445"/>
            <a:ext cx="1904796" cy="10084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735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18923" y="1480033"/>
          <a:ext cx="7857461" cy="3933822"/>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933822">
                <a:tc>
                  <a:txBody>
                    <a:bodyPr/>
                    <a:lstStyle/>
                    <a:p>
                      <a:pPr algn="just"/>
                      <a:r>
                        <a:rPr lang="pt-BR" sz="2800" dirty="0"/>
                        <a:t>O que são essas aparições, senão a alma ou o Espírito dessas pessoas que se comunicam com a vossa? Quando adquiris a certeza de que aquilo que vistes realmente aconteceu, não é isso uma prova de que a imaginação nada tem com o fato, sobretudo se o ocorrido absolutamente não estava no vosso pensamento durante a vigília?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168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737" y="1112200"/>
            <a:ext cx="6050528" cy="524052"/>
          </a:xfrm>
        </p:spPr>
        <p:txBody>
          <a:bodyPr/>
          <a:lstStyle/>
          <a:p>
            <a:r>
              <a:rPr lang="en-US" sz="2941" dirty="0">
                <a:effectLst/>
                <a:latin typeface="Calibri" pitchFamily="34" charset="0"/>
              </a:rPr>
              <a:t>Bibliografia</a:t>
            </a:r>
          </a:p>
        </p:txBody>
      </p:sp>
      <p:sp>
        <p:nvSpPr>
          <p:cNvPr id="3" name="Content Placeholder 2"/>
          <p:cNvSpPr>
            <a:spLocks noGrp="1"/>
          </p:cNvSpPr>
          <p:nvPr>
            <p:ph idx="1"/>
          </p:nvPr>
        </p:nvSpPr>
        <p:spPr>
          <a:xfrm>
            <a:off x="1658783" y="1748299"/>
            <a:ext cx="6050528" cy="4033685"/>
          </a:xfrm>
        </p:spPr>
        <p:txBody>
          <a:bodyPr/>
          <a:lstStyle/>
          <a:p>
            <a:pPr algn="ctr"/>
            <a:r>
              <a:rPr lang="en-US" sz="1764" b="1" dirty="0">
                <a:effectLst>
                  <a:outerShdw blurRad="38100" dist="38100" dir="2700000" algn="tl">
                    <a:srgbClr val="000000">
                      <a:alpha val="43137"/>
                    </a:srgbClr>
                  </a:outerShdw>
                </a:effectLst>
                <a:latin typeface="Calibri" pitchFamily="34" charset="0"/>
                <a:cs typeface="Calibri" pitchFamily="34" charset="0"/>
              </a:rPr>
              <a:t>Almeida, Joao Ferreira – Biblia</a:t>
            </a:r>
          </a:p>
          <a:p>
            <a:pPr algn="ctr"/>
            <a:r>
              <a:rPr lang="pt-BR" sz="1764" b="1" dirty="0">
                <a:effectLst/>
                <a:latin typeface="Calibri" pitchFamily="34" charset="0"/>
              </a:rPr>
              <a:t>Luis. Andre- Missionários da Luz</a:t>
            </a:r>
          </a:p>
          <a:p>
            <a:pPr algn="ctr"/>
            <a:r>
              <a:rPr lang="pt-BR" sz="1764" b="1" dirty="0">
                <a:effectLst/>
                <a:latin typeface="Calibri" pitchFamily="34" charset="0"/>
              </a:rPr>
              <a:t>Luis. Andre-Acao e Reacao</a:t>
            </a:r>
          </a:p>
          <a:p>
            <a:pPr algn="ctr"/>
            <a:r>
              <a:rPr lang="pt-BR" sz="1764" b="1" dirty="0">
                <a:effectLst/>
                <a:latin typeface="Calibri" pitchFamily="34" charset="0"/>
              </a:rPr>
              <a:t>Luis. Andre-Entre a Terra e o Ceu</a:t>
            </a:r>
            <a:endParaRPr lang="en-US" sz="1764" b="1" dirty="0">
              <a:effectLst/>
              <a:latin typeface="Calibri" pitchFamily="34" charset="0"/>
              <a:cs typeface="Calibri" pitchFamily="34" charset="0"/>
            </a:endParaRPr>
          </a:p>
          <a:p>
            <a:pPr algn="ctr"/>
            <a:r>
              <a:rPr lang="en-US" sz="1764" b="1" dirty="0">
                <a:effectLst>
                  <a:outerShdw blurRad="38100" dist="38100" dir="2700000" algn="tl">
                    <a:srgbClr val="000000">
                      <a:alpha val="43137"/>
                    </a:srgbClr>
                  </a:outerShdw>
                </a:effectLst>
                <a:latin typeface="Calibri" pitchFamily="34" charset="0"/>
                <a:cs typeface="Calibri" pitchFamily="34" charset="0"/>
              </a:rPr>
              <a:t>Kardec, Allan – A Genese</a:t>
            </a:r>
          </a:p>
          <a:p>
            <a:pPr algn="ctr"/>
            <a:r>
              <a:rPr lang="en-US" sz="1764" b="1" dirty="0">
                <a:effectLst>
                  <a:outerShdw blurRad="38100" dist="38100" dir="2700000" algn="tl">
                    <a:srgbClr val="000000">
                      <a:alpha val="43137"/>
                    </a:srgbClr>
                  </a:outerShdw>
                </a:effectLst>
                <a:latin typeface="Calibri" pitchFamily="34" charset="0"/>
                <a:cs typeface="Calibri" pitchFamily="34" charset="0"/>
              </a:rPr>
              <a:t>Kardec, Alan – Livro dos Espiritos</a:t>
            </a:r>
          </a:p>
          <a:p>
            <a:pPr algn="ctr"/>
            <a:r>
              <a:rPr lang="en-US" sz="1764" b="1" dirty="0">
                <a:effectLst>
                  <a:outerShdw blurRad="38100" dist="38100" dir="2700000" algn="tl">
                    <a:srgbClr val="000000">
                      <a:alpha val="43137"/>
                    </a:srgbClr>
                  </a:outerShdw>
                </a:effectLst>
                <a:latin typeface="Calibri" pitchFamily="34" charset="0"/>
                <a:cs typeface="Calibri" pitchFamily="34" charset="0"/>
              </a:rPr>
              <a:t>Kardec, Allan – Livro dos Mediuns</a:t>
            </a:r>
          </a:p>
          <a:p>
            <a:pPr algn="ctr"/>
            <a:r>
              <a:rPr lang="en-US" sz="1764" b="1" dirty="0">
                <a:effectLst>
                  <a:outerShdw blurRad="38100" dist="38100" dir="2700000" algn="tl">
                    <a:srgbClr val="000000">
                      <a:alpha val="43137"/>
                    </a:srgbClr>
                  </a:outerShdw>
                </a:effectLst>
                <a:latin typeface="Calibri" pitchFamily="34" charset="0"/>
              </a:rPr>
              <a:t>Martins Peralva, no livro -Estudando a Mediunidade </a:t>
            </a:r>
            <a:endParaRPr lang="en-US" sz="1764" b="1" dirty="0">
              <a:effectLst>
                <a:outerShdw blurRad="38100" dist="38100" dir="2700000" algn="tl">
                  <a:srgbClr val="000000">
                    <a:alpha val="43137"/>
                  </a:srgbClr>
                </a:outerShdw>
              </a:effectLst>
              <a:latin typeface="Calibri" pitchFamily="34" charset="0"/>
              <a:cs typeface="Calibri" pitchFamily="34" charset="0"/>
            </a:endParaRPr>
          </a:p>
          <a:p>
            <a:pPr algn="ctr" eaLnBrk="1" hangingPunct="1">
              <a:lnSpc>
                <a:spcPct val="80000"/>
              </a:lnSpc>
              <a:buNone/>
              <a:defRPr/>
            </a:pPr>
            <a:r>
              <a:rPr lang="en-US" sz="1764" b="1" i="1" dirty="0">
                <a:effectLst>
                  <a:outerShdw blurRad="38100" dist="38100" dir="2700000" algn="tl">
                    <a:srgbClr val="000000">
                      <a:alpha val="43137"/>
                    </a:srgbClr>
                  </a:outerShdw>
                </a:effectLst>
                <a:latin typeface="Calibri" pitchFamily="34" charset="0"/>
                <a:cs typeface="Calibri" pitchFamily="34" charset="0"/>
              </a:rPr>
              <a:t>PaivaGodoy - “Síntese de O Livro dos Espíritos</a:t>
            </a:r>
          </a:p>
          <a:p>
            <a:pPr algn="ctr" eaLnBrk="1" hangingPunct="1">
              <a:lnSpc>
                <a:spcPct val="80000"/>
              </a:lnSpc>
              <a:buNone/>
              <a:defRPr/>
            </a:pPr>
            <a:r>
              <a:rPr lang="en-US" sz="1764" b="1" i="1" dirty="0">
                <a:effectLst/>
                <a:latin typeface="Calibri" pitchFamily="34" charset="0"/>
              </a:rPr>
              <a:t>DELANNE, Gabriel.</a:t>
            </a:r>
            <a:r>
              <a:rPr lang="pt-BR" sz="1764" i="1" dirty="0">
                <a:effectLst/>
                <a:latin typeface="Calibri" pitchFamily="34" charset="0"/>
              </a:rPr>
              <a:t> </a:t>
            </a:r>
            <a:r>
              <a:rPr lang="pt-BR" sz="1764" b="1" i="1" dirty="0">
                <a:effectLst/>
                <a:latin typeface="Calibri" pitchFamily="34" charset="0"/>
              </a:rPr>
              <a:t>O Espiritismo Perante a Ciência</a:t>
            </a:r>
          </a:p>
          <a:p>
            <a:pPr algn="ctr" eaLnBrk="1" hangingPunct="1">
              <a:lnSpc>
                <a:spcPct val="80000"/>
              </a:lnSpc>
              <a:buNone/>
              <a:defRPr/>
            </a:pPr>
            <a:r>
              <a:rPr lang="en-US" sz="1764" b="1" dirty="0">
                <a:effectLst/>
                <a:latin typeface="Calibri" pitchFamily="34" charset="0"/>
              </a:rPr>
              <a:t>Revista Cristã de Espíritismo </a:t>
            </a:r>
            <a:endParaRPr lang="en-US" sz="1764" b="1" dirty="0">
              <a:effectLst>
                <a:outerShdw blurRad="38100" dist="38100" dir="2700000" algn="tl">
                  <a:srgbClr val="000000">
                    <a:alpha val="43137"/>
                  </a:srgbClr>
                </a:outerShdw>
              </a:effectLst>
              <a:latin typeface="Calibri" pitchFamily="34" charset="0"/>
              <a:cs typeface="Calibri" pitchFamily="34" charset="0"/>
            </a:endParaRPr>
          </a:p>
          <a:p>
            <a:endParaRPr lang="en-US" sz="1764" b="1" dirty="0">
              <a:latin typeface="Calibri" pitchFamily="34" charset="0"/>
            </a:endParaRPr>
          </a:p>
        </p:txBody>
      </p:sp>
    </p:spTree>
    <p:extLst>
      <p:ext uri="{BB962C8B-B14F-4D97-AF65-F5344CB8AC3E}">
        <p14:creationId xmlns:p14="http://schemas.microsoft.com/office/powerpoint/2010/main" val="17719371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6"/>
          <p:cNvPicPr>
            <a:picLocks noChangeAspect="1" noChangeArrowheads="1"/>
          </p:cNvPicPr>
          <p:nvPr/>
        </p:nvPicPr>
        <p:blipFill>
          <a:blip r:embed="rId2" cstate="print">
            <a:lum contrast="40000"/>
            <a:extLst>
              <a:ext uri="{28A0092B-C50C-407E-A947-70E740481C1C}">
                <a14:useLocalDpi xmlns:a14="http://schemas.microsoft.com/office/drawing/2010/main" val="0"/>
              </a:ext>
            </a:extLst>
          </a:blip>
          <a:srcRect/>
          <a:stretch>
            <a:fillRect/>
          </a:stretch>
        </p:blipFill>
        <p:spPr bwMode="auto">
          <a:xfrm>
            <a:off x="1395007" y="2680855"/>
            <a:ext cx="1959653" cy="3039270"/>
          </a:xfrm>
          <a:prstGeom prst="rect">
            <a:avLst/>
          </a:prstGeom>
          <a:solidFill>
            <a:srgbClr val="0033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6" name="Rectangle 8"/>
          <p:cNvSpPr>
            <a:spLocks noGrp="1" noChangeArrowheads="1"/>
          </p:cNvSpPr>
          <p:nvPr>
            <p:ph type="title"/>
          </p:nvPr>
        </p:nvSpPr>
        <p:spPr>
          <a:xfrm>
            <a:off x="1210597" y="972149"/>
            <a:ext cx="6722809" cy="457818"/>
          </a:xfrm>
          <a:solidFill>
            <a:srgbClr val="66FFFF"/>
          </a:solidFill>
          <a:ln w="38100" cap="flat" algn="ctr">
            <a:solidFill>
              <a:srgbClr val="000066"/>
            </a:solidFill>
            <a:miter lim="800000"/>
            <a:headEnd/>
            <a:tailEnd/>
          </a:ln>
        </p:spPr>
        <p:txBody>
          <a:bodyPr>
            <a:spAutoFit/>
          </a:bodyPr>
          <a:lstStyle/>
          <a:p>
            <a:pPr algn="ctr">
              <a:buClr>
                <a:schemeClr val="accent1"/>
              </a:buClr>
              <a:buSzPct val="65000"/>
              <a:buFont typeface="Wingdings" pitchFamily="2" charset="2"/>
              <a:buNone/>
              <a:defRPr/>
            </a:pPr>
            <a:r>
              <a:rPr lang="pt-BR" altLang="pt-BR" sz="2794" b="1" dirty="0">
                <a:solidFill>
                  <a:srgbClr val="000066"/>
                </a:solidFill>
                <a:effectLst>
                  <a:outerShdw blurRad="38100" dist="38100" dir="2700000" algn="tl">
                    <a:srgbClr val="000000"/>
                  </a:outerShdw>
                </a:effectLst>
                <a:latin typeface="Tahoma" pitchFamily="34" charset="0"/>
              </a:rPr>
              <a:t>Emancipação da Alma</a:t>
            </a:r>
          </a:p>
        </p:txBody>
      </p:sp>
      <p:sp>
        <p:nvSpPr>
          <p:cNvPr id="2058" name="Text Box 10"/>
          <p:cNvSpPr txBox="1">
            <a:spLocks noChangeArrowheads="1"/>
          </p:cNvSpPr>
          <p:nvPr/>
        </p:nvSpPr>
        <p:spPr bwMode="auto">
          <a:xfrm>
            <a:off x="4333901" y="3376481"/>
            <a:ext cx="3415094" cy="1314399"/>
          </a:xfrm>
          <a:prstGeom prst="rect">
            <a:avLst/>
          </a:prstGeom>
          <a:solidFill>
            <a:srgbClr val="B7FFFF"/>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0" lang="pt-BR" altLang="pt-BR" sz="2647" b="1" i="1"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Durante o sono, a alma repousa como o corpo?</a:t>
            </a:r>
          </a:p>
        </p:txBody>
      </p:sp>
      <p:sp>
        <p:nvSpPr>
          <p:cNvPr id="2062" name="Text Box 14"/>
          <p:cNvSpPr txBox="1">
            <a:spLocks noChangeArrowheads="1"/>
          </p:cNvSpPr>
          <p:nvPr/>
        </p:nvSpPr>
        <p:spPr bwMode="auto">
          <a:xfrm>
            <a:off x="4730734" y="5122543"/>
            <a:ext cx="2621429" cy="409215"/>
          </a:xfrm>
          <a:prstGeom prst="rect">
            <a:avLst/>
          </a:prstGeom>
          <a:solidFill>
            <a:srgbClr val="66FFFF"/>
          </a:solidFill>
          <a:ln w="381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pt-BR" altLang="pt-BR" sz="2059"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LE - Questão 401</a:t>
            </a:r>
          </a:p>
        </p:txBody>
      </p:sp>
      <p:sp>
        <p:nvSpPr>
          <p:cNvPr id="2" name="Retângulo 1"/>
          <p:cNvSpPr/>
          <p:nvPr/>
        </p:nvSpPr>
        <p:spPr>
          <a:xfrm>
            <a:off x="1395007" y="1766547"/>
            <a:ext cx="6353988" cy="1178271"/>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a:ea typeface="+mn-ea"/>
                <a:cs typeface="+mn-cs"/>
              </a:rPr>
              <a:t>Objetivo: Entender o processo do desdobramento natural  e ou provocado  como  grande recurso  de  renovação  moral  e  auxilio aos trabalhos da Casa Espírita.</a:t>
            </a:r>
            <a:endParaRPr kumimoji="0" lang="pt-BR" sz="1764"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36400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wipe(down)">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circle(in)">
                                      <p:cBhvr>
                                        <p:cTn id="17" dur="20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62"/>
                                        </p:tgtEl>
                                        <p:attrNameLst>
                                          <p:attrName>style.visibility</p:attrName>
                                        </p:attrNameLst>
                                      </p:cBhvr>
                                      <p:to>
                                        <p:strVal val="visible"/>
                                      </p:to>
                                    </p:set>
                                    <p:animEffect transition="in" filter="circle(in)">
                                      <p:cBhvr>
                                        <p:cTn id="22"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8" grpId="0" animBg="1"/>
      <p:bldP spid="2062" grpId="0" animBg="1"/>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12932" y="907948"/>
            <a:ext cx="6711137" cy="5042107"/>
          </a:xfrm>
          <a:prstGeom prst="rect">
            <a:avLst/>
          </a:prstGeom>
          <a:ln w="9525">
            <a:solidFill>
              <a:schemeClr val="bg2">
                <a:lumMod val="50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3969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07429" y="1907032"/>
            <a:ext cx="5981666" cy="2287806"/>
          </a:xfrm>
          <a:prstGeom prst="rect">
            <a:avLst/>
          </a:prstGeom>
          <a:solidFill>
            <a:schemeClr val="accent5">
              <a:lumMod val="20000"/>
              <a:lumOff val="80000"/>
            </a:schemeClr>
          </a:solidFill>
          <a:ln>
            <a:solidFill>
              <a:schemeClr val="accent3">
                <a:lumMod val="75000"/>
              </a:schemeClr>
            </a:solidFill>
          </a:ln>
          <a:effectLst>
            <a:outerShdw blurRad="50800" dist="38100" dir="13500000" algn="br" rotWithShape="0">
              <a:prstClr val="black">
                <a:alpha val="40000"/>
              </a:prstClr>
            </a:outerShdw>
          </a:effectLst>
        </p:spPr>
        <p:txBody>
          <a:bodyPr>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407. </a:t>
            </a: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 sono completo é necessário para a emancipação do Espírito?</a:t>
            </a:r>
            <a:endParaRPr kumimoji="0" lang="pt-BR" sz="1029"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pt-BR" sz="1029"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1"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 Não; o Espírito recobra sua liberdade quando os sentidos se entorpecem. Ele se aproveita, para se emancipar, de todos os momentos de repouso que o corpo lhe concede. Desde que haja debilidade das forças vitais, o Espírito se desprende, e quanto mais fraco estiver o corpo, mais livre ele estará.</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Nota:</a:t>
            </a: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É assim que a sonolência, ou um simples entorpecimento dos sentidos, apresenta muitas vezes as mesmas imagens do sono.</a:t>
            </a:r>
          </a:p>
        </p:txBody>
      </p:sp>
      <p:sp>
        <p:nvSpPr>
          <p:cNvPr id="3" name="Retângulo 2"/>
          <p:cNvSpPr/>
          <p:nvPr/>
        </p:nvSpPr>
        <p:spPr>
          <a:xfrm>
            <a:off x="2983505" y="940629"/>
            <a:ext cx="3335727" cy="771365"/>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 LIVRO DOS ESPÍRITOS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DA EMANCIPAÇÃO DA ALMA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capítulo 8</a:t>
            </a:r>
          </a:p>
        </p:txBody>
      </p:sp>
      <p:pic>
        <p:nvPicPr>
          <p:cNvPr id="6146" name="Picture 2"/>
          <p:cNvPicPr>
            <a:picLocks noChangeAspect="1" noChangeArrowheads="1"/>
          </p:cNvPicPr>
          <p:nvPr/>
        </p:nvPicPr>
        <p:blipFill>
          <a:blip r:embed="rId2"/>
          <a:srcRect/>
          <a:stretch>
            <a:fillRect/>
          </a:stretch>
        </p:blipFill>
        <p:spPr bwMode="auto">
          <a:xfrm>
            <a:off x="3459703" y="4276356"/>
            <a:ext cx="2277118" cy="1510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84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a:xfrm>
            <a:off x="1210597" y="907645"/>
            <a:ext cx="6722809" cy="522322"/>
          </a:xfrm>
          <a:solidFill>
            <a:srgbClr val="66FFFF"/>
          </a:solidFill>
          <a:ln w="38100" cap="flat" algn="ctr">
            <a:solidFill>
              <a:srgbClr val="000066"/>
            </a:solidFill>
            <a:miter lim="800000"/>
            <a:headEnd/>
            <a:tailEnd/>
          </a:ln>
        </p:spPr>
        <p:txBody>
          <a:bodyPr>
            <a:spAutoFit/>
          </a:bodyPr>
          <a:lstStyle/>
          <a:p>
            <a:pPr>
              <a:buClr>
                <a:schemeClr val="accent1"/>
              </a:buClr>
              <a:buSzPct val="65000"/>
              <a:buFont typeface="Wingdings" pitchFamily="2" charset="2"/>
              <a:buNone/>
              <a:defRPr/>
            </a:pPr>
            <a:r>
              <a:rPr lang="pt-BR" altLang="pt-BR" sz="2794" b="1" dirty="0">
                <a:solidFill>
                  <a:srgbClr val="000066"/>
                </a:solidFill>
                <a:effectLst>
                  <a:outerShdw blurRad="38100" dist="38100" dir="2700000" algn="tl">
                    <a:srgbClr val="000000"/>
                  </a:outerShdw>
                </a:effectLst>
                <a:latin typeface="Tahoma" pitchFamily="34" charset="0"/>
              </a:rPr>
              <a:t>Atividade do Espírito durante o sono</a:t>
            </a:r>
          </a:p>
        </p:txBody>
      </p:sp>
      <p:sp>
        <p:nvSpPr>
          <p:cNvPr id="136195" name="Rectangle 3"/>
          <p:cNvSpPr>
            <a:spLocks noGrp="1" noChangeArrowheads="1"/>
          </p:cNvSpPr>
          <p:nvPr>
            <p:ph idx="1"/>
          </p:nvPr>
        </p:nvSpPr>
        <p:spPr>
          <a:xfrm>
            <a:off x="1210596" y="1807907"/>
            <a:ext cx="6722809" cy="3608617"/>
          </a:xfrm>
          <a:solidFill>
            <a:srgbClr val="B7FFFF"/>
          </a:solidFill>
          <a:ln w="38100" cap="flat" algn="ctr">
            <a:solidFill>
              <a:srgbClr val="000066"/>
            </a:solidFill>
            <a:miter lim="800000"/>
            <a:headEnd/>
            <a:tailEnd/>
          </a:ln>
        </p:spPr>
        <p:txBody>
          <a:bodyPr wrap="square">
            <a:spAutoFit/>
          </a:bodyPr>
          <a:lstStyle/>
          <a:p>
            <a:pPr marL="0" indent="0" algn="just">
              <a:spcBef>
                <a:spcPct val="50000"/>
              </a:spcBef>
              <a:buNone/>
              <a:defRPr/>
            </a:pPr>
            <a:r>
              <a:rPr lang="pt-BR" altLang="pt-BR" sz="2647" b="1" dirty="0">
                <a:solidFill>
                  <a:srgbClr val="000000"/>
                </a:solidFill>
                <a:effectLst>
                  <a:outerShdw blurRad="38100" dist="38100" dir="2700000" algn="tl">
                    <a:srgbClr val="FFFFFF"/>
                  </a:outerShdw>
                </a:effectLst>
                <a:latin typeface="Tahoma" pitchFamily="34" charset="0"/>
                <a:cs typeface="Times New Roman" pitchFamily="18" charset="0"/>
              </a:rPr>
              <a:t>         Enquanto o corpo recupera os elementos que perdeu por efeito da atividade da vigília, </a:t>
            </a:r>
            <a:r>
              <a:rPr lang="pt-BR" altLang="pt-BR" sz="2647" b="1" dirty="0">
                <a:solidFill>
                  <a:srgbClr val="000066"/>
                </a:solidFill>
                <a:effectLst>
                  <a:outerShdw blurRad="38100" dist="38100" dir="2700000" algn="tl">
                    <a:srgbClr val="000000"/>
                  </a:outerShdw>
                </a:effectLst>
                <a:latin typeface="Tahoma" pitchFamily="34" charset="0"/>
                <a:cs typeface="Times New Roman" pitchFamily="18" charset="0"/>
              </a:rPr>
              <a:t>o Espírito vai retemperar-se</a:t>
            </a:r>
            <a:r>
              <a:rPr lang="pt-BR" altLang="pt-BR" sz="2647" b="1" dirty="0">
                <a:solidFill>
                  <a:srgbClr val="000000"/>
                </a:solidFill>
                <a:effectLst>
                  <a:outerShdw blurRad="38100" dist="38100" dir="2700000" algn="tl">
                    <a:srgbClr val="FFFFFF"/>
                  </a:outerShdw>
                </a:effectLst>
                <a:latin typeface="Tahoma" pitchFamily="34" charset="0"/>
                <a:cs typeface="Times New Roman" pitchFamily="18" charset="0"/>
              </a:rPr>
              <a:t> entre os outros Espíritos. </a:t>
            </a:r>
          </a:p>
          <a:p>
            <a:pPr marL="0" indent="0" algn="just">
              <a:spcBef>
                <a:spcPct val="50000"/>
              </a:spcBef>
              <a:buNone/>
              <a:defRPr/>
            </a:pPr>
            <a:r>
              <a:rPr lang="pt-BR" altLang="pt-BR" sz="2647" b="1" dirty="0">
                <a:solidFill>
                  <a:srgbClr val="000000"/>
                </a:solidFill>
                <a:effectLst>
                  <a:outerShdw blurRad="38100" dist="38100" dir="2700000" algn="tl">
                    <a:srgbClr val="FFFFFF"/>
                  </a:outerShdw>
                </a:effectLst>
                <a:latin typeface="Tahoma" pitchFamily="34" charset="0"/>
                <a:cs typeface="Times New Roman" pitchFamily="18" charset="0"/>
              </a:rPr>
              <a:t>        </a:t>
            </a:r>
            <a:r>
              <a:rPr lang="pt-BR" altLang="pt-BR" sz="2647" b="1" dirty="0">
                <a:solidFill>
                  <a:srgbClr val="000066"/>
                </a:solidFill>
                <a:effectLst>
                  <a:outerShdw blurRad="38100" dist="38100" dir="2700000" algn="tl">
                    <a:srgbClr val="000000"/>
                  </a:outerShdw>
                </a:effectLst>
                <a:latin typeface="Tahoma" pitchFamily="34" charset="0"/>
                <a:cs typeface="Times New Roman" pitchFamily="18" charset="0"/>
              </a:rPr>
              <a:t>Colhe</a:t>
            </a:r>
            <a:r>
              <a:rPr lang="pt-BR" altLang="pt-BR" sz="2647" b="1" dirty="0">
                <a:solidFill>
                  <a:srgbClr val="000000"/>
                </a:solidFill>
                <a:effectLst>
                  <a:outerShdw blurRad="38100" dist="38100" dir="2700000" algn="tl">
                    <a:srgbClr val="FFFFFF"/>
                  </a:outerShdw>
                </a:effectLst>
                <a:latin typeface="Tahoma" pitchFamily="34" charset="0"/>
                <a:cs typeface="Times New Roman" pitchFamily="18" charset="0"/>
              </a:rPr>
              <a:t>, no que vê, no que ouve e nos </a:t>
            </a:r>
            <a:r>
              <a:rPr lang="pt-BR" altLang="pt-BR" sz="2647" b="1" dirty="0">
                <a:solidFill>
                  <a:srgbClr val="000066"/>
                </a:solidFill>
                <a:effectLst>
                  <a:outerShdw blurRad="38100" dist="38100" dir="2700000" algn="tl">
                    <a:srgbClr val="000000"/>
                  </a:outerShdw>
                </a:effectLst>
                <a:latin typeface="Tahoma" pitchFamily="34" charset="0"/>
                <a:cs typeface="Times New Roman" pitchFamily="18" charset="0"/>
              </a:rPr>
              <a:t>conselhos</a:t>
            </a:r>
            <a:r>
              <a:rPr lang="pt-BR" altLang="pt-BR" sz="2647" b="1" dirty="0">
                <a:solidFill>
                  <a:srgbClr val="000000"/>
                </a:solidFill>
                <a:effectLst>
                  <a:outerShdw blurRad="38100" dist="38100" dir="2700000" algn="tl">
                    <a:srgbClr val="FFFFFF"/>
                  </a:outerShdw>
                </a:effectLst>
                <a:latin typeface="Tahoma" pitchFamily="34" charset="0"/>
                <a:cs typeface="Times New Roman" pitchFamily="18" charset="0"/>
              </a:rPr>
              <a:t> que lhe dão, </a:t>
            </a:r>
            <a:r>
              <a:rPr lang="pt-BR" altLang="pt-BR" sz="2647" b="1" dirty="0">
                <a:solidFill>
                  <a:srgbClr val="000066"/>
                </a:solidFill>
                <a:effectLst>
                  <a:outerShdw blurRad="38100" dist="38100" dir="2700000" algn="tl">
                    <a:srgbClr val="000000"/>
                  </a:outerShdw>
                </a:effectLst>
                <a:latin typeface="Tahoma" pitchFamily="34" charset="0"/>
                <a:cs typeface="Times New Roman" pitchFamily="18" charset="0"/>
              </a:rPr>
              <a:t>idéias</a:t>
            </a:r>
            <a:r>
              <a:rPr lang="pt-BR" altLang="pt-BR" sz="2647" b="1" dirty="0">
                <a:solidFill>
                  <a:srgbClr val="000000"/>
                </a:solidFill>
                <a:effectLst>
                  <a:outerShdw blurRad="38100" dist="38100" dir="2700000" algn="tl">
                    <a:srgbClr val="FFFFFF"/>
                  </a:outerShdw>
                </a:effectLst>
                <a:latin typeface="Tahoma" pitchFamily="34" charset="0"/>
                <a:cs typeface="Times New Roman" pitchFamily="18" charset="0"/>
              </a:rPr>
              <a:t> que, ao despertar, lhe surgem em estado de intuição.        </a:t>
            </a:r>
          </a:p>
        </p:txBody>
      </p:sp>
      <p:sp>
        <p:nvSpPr>
          <p:cNvPr id="136197" name="Text Box 5"/>
          <p:cNvSpPr txBox="1">
            <a:spLocks noChangeArrowheads="1"/>
          </p:cNvSpPr>
          <p:nvPr/>
        </p:nvSpPr>
        <p:spPr bwMode="auto">
          <a:xfrm>
            <a:off x="4280212" y="5890241"/>
            <a:ext cx="3653193" cy="363818"/>
          </a:xfrm>
          <a:prstGeom prst="rect">
            <a:avLst/>
          </a:prstGeom>
          <a:solidFill>
            <a:srgbClr val="66FFFF"/>
          </a:solidFill>
          <a:ln w="381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pt-BR" altLang="pt-BR" sz="1764"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ESE: Cap. 28, item 38</a:t>
            </a:r>
          </a:p>
        </p:txBody>
      </p:sp>
    </p:spTree>
    <p:extLst>
      <p:ext uri="{BB962C8B-B14F-4D97-AF65-F5344CB8AC3E}">
        <p14:creationId xmlns:p14="http://schemas.microsoft.com/office/powerpoint/2010/main" val="413736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6195">
                                            <p:bg/>
                                          </p:spTgt>
                                        </p:tgtEl>
                                        <p:attrNameLst>
                                          <p:attrName>style.visibility</p:attrName>
                                        </p:attrNameLst>
                                      </p:cBhvr>
                                      <p:to>
                                        <p:strVal val="visible"/>
                                      </p:to>
                                    </p:set>
                                    <p:animEffect transition="in" filter="barn(inVertical)">
                                      <p:cBhvr>
                                        <p:cTn id="7" dur="500"/>
                                        <p:tgtEl>
                                          <p:spTgt spid="13619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6195">
                                            <p:txEl>
                                              <p:pRg st="0" end="0"/>
                                            </p:txEl>
                                          </p:spTgt>
                                        </p:tgtEl>
                                        <p:attrNameLst>
                                          <p:attrName>style.visibility</p:attrName>
                                        </p:attrNameLst>
                                      </p:cBhvr>
                                      <p:to>
                                        <p:strVal val="visible"/>
                                      </p:to>
                                    </p:set>
                                    <p:animEffect transition="in" filter="barn(inVertical)">
                                      <p:cBhvr>
                                        <p:cTn id="12" dur="500"/>
                                        <p:tgtEl>
                                          <p:spTgt spid="136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6195">
                                            <p:txEl>
                                              <p:pRg st="1" end="1"/>
                                            </p:txEl>
                                          </p:spTgt>
                                        </p:tgtEl>
                                        <p:attrNameLst>
                                          <p:attrName>style.visibility</p:attrName>
                                        </p:attrNameLst>
                                      </p:cBhvr>
                                      <p:to>
                                        <p:strVal val="visible"/>
                                      </p:to>
                                    </p:set>
                                    <p:animEffect transition="in" filter="barn(inVertical)">
                                      <p:cBhvr>
                                        <p:cTn id="17" dur="500"/>
                                        <p:tgtEl>
                                          <p:spTgt spid="136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6196"/>
                                        </p:tgtEl>
                                        <p:attrNameLst>
                                          <p:attrName>style.visibility</p:attrName>
                                        </p:attrNameLst>
                                      </p:cBhvr>
                                      <p:to>
                                        <p:strVal val="visible"/>
                                      </p:to>
                                    </p:set>
                                    <p:animEffect transition="in" filter="barn(inVertical)">
                                      <p:cBhvr>
                                        <p:cTn id="22" dur="500"/>
                                        <p:tgtEl>
                                          <p:spTgt spid="13619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6197"/>
                                        </p:tgtEl>
                                        <p:attrNameLst>
                                          <p:attrName>style.visibility</p:attrName>
                                        </p:attrNameLst>
                                      </p:cBhvr>
                                      <p:to>
                                        <p:strVal val="visible"/>
                                      </p:to>
                                    </p:set>
                                    <p:animEffect transition="in" filter="barn(inVertical)">
                                      <p:cBhvr>
                                        <p:cTn id="27" dur="500"/>
                                        <p:tgtEl>
                                          <p:spTgt spid="13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P spid="136195" grpId="0" build="p" animBg="1"/>
      <p:bldP spid="13619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a:xfrm>
            <a:off x="1210597" y="580474"/>
            <a:ext cx="6722809" cy="522322"/>
          </a:xfrm>
          <a:solidFill>
            <a:srgbClr val="66FFFF"/>
          </a:solidFill>
          <a:ln w="38100" cap="flat" algn="ctr">
            <a:solidFill>
              <a:srgbClr val="000066"/>
            </a:solidFill>
            <a:miter lim="800000"/>
            <a:headEnd/>
            <a:tailEnd/>
          </a:ln>
        </p:spPr>
        <p:txBody>
          <a:bodyPr>
            <a:spAutoFit/>
          </a:bodyPr>
          <a:lstStyle/>
          <a:p>
            <a:pPr>
              <a:buClr>
                <a:schemeClr val="accent1"/>
              </a:buClr>
              <a:buSzPct val="65000"/>
              <a:buFont typeface="Wingdings" pitchFamily="2" charset="2"/>
              <a:buNone/>
              <a:defRPr/>
            </a:pPr>
            <a:r>
              <a:rPr lang="pt-BR" altLang="pt-BR" sz="2794" b="1" dirty="0">
                <a:solidFill>
                  <a:srgbClr val="000066"/>
                </a:solidFill>
                <a:effectLst>
                  <a:outerShdw blurRad="38100" dist="38100" dir="2700000" algn="tl">
                    <a:srgbClr val="000000"/>
                  </a:outerShdw>
                </a:effectLst>
                <a:latin typeface="Tahoma" pitchFamily="34" charset="0"/>
              </a:rPr>
              <a:t>Atividade do Espírito durante o sono</a:t>
            </a:r>
          </a:p>
        </p:txBody>
      </p:sp>
      <p:sp>
        <p:nvSpPr>
          <p:cNvPr id="137227" name="Rectangle 11"/>
          <p:cNvSpPr>
            <a:spLocks noChangeArrowheads="1"/>
          </p:cNvSpPr>
          <p:nvPr/>
        </p:nvSpPr>
        <p:spPr bwMode="auto">
          <a:xfrm>
            <a:off x="1210597" y="1297996"/>
            <a:ext cx="6722809" cy="4843698"/>
          </a:xfrm>
          <a:prstGeom prst="rect">
            <a:avLst/>
          </a:prstGeom>
          <a:solidFill>
            <a:srgbClr val="B7FFFF"/>
          </a:solidFill>
          <a:ln w="381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a:spcBef>
                <a:spcPct val="20000"/>
              </a:spcBef>
              <a:buClr>
                <a:schemeClr val="accent2"/>
              </a:buClr>
              <a:buSzPct val="60000"/>
              <a:buFont typeface="Wingdings" pitchFamily="2" charset="2"/>
              <a:buChar char="q"/>
              <a:defRPr sz="2600">
                <a:solidFill>
                  <a:schemeClr val="tx1"/>
                </a:solidFill>
                <a:latin typeface="Arial" charset="0"/>
              </a:defRPr>
            </a:lvl2pPr>
            <a:lvl3pPr>
              <a:spcBef>
                <a:spcPct val="20000"/>
              </a:spcBef>
              <a:buClr>
                <a:schemeClr val="accent1"/>
              </a:buClr>
              <a:buSzPct val="65000"/>
              <a:buFont typeface="Wingdings" pitchFamily="2" charset="2"/>
              <a:buChar char="n"/>
              <a:defRPr sz="2200">
                <a:solidFill>
                  <a:schemeClr val="tx1"/>
                </a:solidFill>
                <a:latin typeface="Arial" charset="0"/>
              </a:defRPr>
            </a:lvl3pPr>
            <a:lvl4pPr>
              <a:spcBef>
                <a:spcPct val="20000"/>
              </a:spcBef>
              <a:buClr>
                <a:schemeClr val="accent2"/>
              </a:buClr>
              <a:buSzPct val="70000"/>
              <a:buFont typeface="Wingdings" pitchFamily="2" charset="2"/>
              <a:buChar char="q"/>
              <a:defRPr sz="2000">
                <a:solidFill>
                  <a:schemeClr val="tx1"/>
                </a:solidFill>
                <a:latin typeface="Arial" charset="0"/>
              </a:defRPr>
            </a:lvl4pPr>
            <a:lvl5pPr>
              <a:spcBef>
                <a:spcPct val="20000"/>
              </a:spcBef>
              <a:buClr>
                <a:schemeClr val="accent1"/>
              </a:buClr>
              <a:buSzPct val="75000"/>
              <a:buFont typeface="Wingdings" pitchFamily="2" charset="2"/>
              <a:buChar char="§"/>
              <a:defRPr sz="2000">
                <a:solidFill>
                  <a:schemeClr val="tx1"/>
                </a:solidFill>
                <a:latin typeface="Arial" charset="0"/>
              </a:defRPr>
            </a:lvl5pPr>
            <a:lvl6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marL="0" marR="0" lvl="0" indent="0" algn="just" defTabSz="685800" rtl="0" eaLnBrk="1" fontAlgn="auto" latinLnBrk="0" hangingPunct="1">
              <a:lnSpc>
                <a:spcPct val="100000"/>
              </a:lnSpc>
              <a:spcBef>
                <a:spcPct val="50000"/>
              </a:spcBef>
              <a:spcAft>
                <a:spcPts val="0"/>
              </a:spcAft>
              <a:buClrTx/>
              <a:buSzTx/>
              <a:buFont typeface="Wingdings" pitchFamily="2" charset="2"/>
              <a:buNone/>
              <a:tabLst/>
              <a:defRPr/>
            </a:pP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Os </a:t>
            </a:r>
            <a:r>
              <a:rPr kumimoji="0" lang="pt-BR" altLang="pt-BR" sz="2573" b="1" i="0" u="none" strike="noStrike" kern="0" cap="none" spc="0" normalizeH="0" baseline="0" noProof="0" dirty="0">
                <a:ln>
                  <a:noFill/>
                </a:ln>
                <a:solidFill>
                  <a:srgbClr val="000066"/>
                </a:solidFill>
                <a:effectLst>
                  <a:outerShdw blurRad="38100" dist="38100" dir="2700000" algn="tl">
                    <a:srgbClr val="000000"/>
                  </a:outerShdw>
                </a:effectLst>
                <a:uLnTx/>
                <a:uFillTx/>
                <a:latin typeface="Tahoma" pitchFamily="34" charset="0"/>
                <a:ea typeface="+mn-ea"/>
                <a:cs typeface="Times New Roman" pitchFamily="18" charset="0"/>
              </a:rPr>
              <a:t>Espíritos mais imperfeitos</a:t>
            </a: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em vez de procurar a companhia de Espíritos bons, buscam a de seus iguais. </a:t>
            </a:r>
          </a:p>
          <a:p>
            <a:pPr marL="0" marR="0" lvl="0" indent="0" algn="just" defTabSz="685800" rtl="0" eaLnBrk="1" fontAlgn="auto" latinLnBrk="0" hangingPunct="1">
              <a:lnSpc>
                <a:spcPct val="100000"/>
              </a:lnSpc>
              <a:spcBef>
                <a:spcPct val="50000"/>
              </a:spcBef>
              <a:spcAft>
                <a:spcPts val="0"/>
              </a:spcAft>
              <a:buClrTx/>
              <a:buSzTx/>
              <a:buFont typeface="Wingdings" pitchFamily="2" charset="2"/>
              <a:buNone/>
              <a:tabLst/>
              <a:defRPr/>
            </a:pP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a:t>
            </a:r>
            <a:r>
              <a:rPr kumimoji="0" lang="pt-BR" altLang="pt-BR" sz="2573" b="1" i="0" u="none" strike="noStrike" kern="0" cap="none" spc="0" normalizeH="0" baseline="0" noProof="0" dirty="0">
                <a:ln>
                  <a:noFill/>
                </a:ln>
                <a:solidFill>
                  <a:srgbClr val="800000"/>
                </a:solidFill>
                <a:effectLst>
                  <a:outerShdw blurRad="38100" dist="38100" dir="2700000" algn="tl">
                    <a:srgbClr val="000000"/>
                  </a:outerShdw>
                </a:effectLst>
                <a:uLnTx/>
                <a:uFillTx/>
                <a:latin typeface="Tahoma" pitchFamily="34" charset="0"/>
                <a:ea typeface="+mn-ea"/>
                <a:cs typeface="Times New Roman" pitchFamily="18" charset="0"/>
              </a:rPr>
              <a:t>Vão, enquanto dormem em busca de emoções talvez até menos dignas das que alimentam quando em vigília.</a:t>
            </a: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a:t>
            </a:r>
          </a:p>
          <a:p>
            <a:pPr marL="0" marR="0" lvl="0" indent="0" algn="just" defTabSz="685800" rtl="0" eaLnBrk="1" fontAlgn="auto" latinLnBrk="0" hangingPunct="1">
              <a:lnSpc>
                <a:spcPct val="100000"/>
              </a:lnSpc>
              <a:spcBef>
                <a:spcPct val="50000"/>
              </a:spcBef>
              <a:spcAft>
                <a:spcPts val="0"/>
              </a:spcAft>
              <a:buClrTx/>
              <a:buSzTx/>
              <a:buFont typeface="Wingdings" pitchFamily="2" charset="2"/>
              <a:buNone/>
              <a:tabLst/>
              <a:defRPr/>
            </a:pP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Assim, por questões de </a:t>
            </a:r>
            <a:r>
              <a:rPr kumimoji="0" lang="pt-BR" altLang="pt-BR" sz="2573" b="1" i="0" u="none" strike="noStrike" kern="0" cap="none" spc="0" normalizeH="0" baseline="0" noProof="0" dirty="0">
                <a:ln>
                  <a:noFill/>
                </a:ln>
                <a:solidFill>
                  <a:srgbClr val="000066"/>
                </a:solidFill>
                <a:effectLst>
                  <a:outerShdw blurRad="38100" dist="38100" dir="2700000" algn="tl">
                    <a:srgbClr val="000000"/>
                  </a:outerShdw>
                </a:effectLst>
                <a:uLnTx/>
                <a:uFillTx/>
                <a:latin typeface="Tahoma" pitchFamily="34" charset="0"/>
                <a:ea typeface="+mn-ea"/>
                <a:cs typeface="Times New Roman" pitchFamily="18" charset="0"/>
              </a:rPr>
              <a:t>afinidade</a:t>
            </a: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entram em contato com outros Espíritos que vivem nos vícios, no erro, na maledicência.</a:t>
            </a:r>
          </a:p>
        </p:txBody>
      </p:sp>
    </p:spTree>
    <p:extLst>
      <p:ext uri="{BB962C8B-B14F-4D97-AF65-F5344CB8AC3E}">
        <p14:creationId xmlns:p14="http://schemas.microsoft.com/office/powerpoint/2010/main" val="3726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wipe(down)">
                                      <p:cBhvr>
                                        <p:cTn id="7"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210597" y="907645"/>
            <a:ext cx="6722809" cy="522322"/>
          </a:xfrm>
          <a:solidFill>
            <a:srgbClr val="66FFFF"/>
          </a:solidFill>
          <a:ln w="38100" cap="flat" algn="ctr">
            <a:solidFill>
              <a:srgbClr val="000066"/>
            </a:solidFill>
            <a:miter lim="800000"/>
            <a:headEnd/>
            <a:tailEnd/>
          </a:ln>
        </p:spPr>
        <p:txBody>
          <a:bodyPr>
            <a:spAutoFit/>
          </a:bodyPr>
          <a:lstStyle/>
          <a:p>
            <a:pPr>
              <a:buClr>
                <a:schemeClr val="accent1"/>
              </a:buClr>
              <a:buSzPct val="65000"/>
              <a:buFont typeface="Wingdings" pitchFamily="2" charset="2"/>
              <a:buNone/>
              <a:defRPr/>
            </a:pPr>
            <a:r>
              <a:rPr lang="pt-BR" altLang="pt-BR" sz="2794" b="1" dirty="0">
                <a:solidFill>
                  <a:srgbClr val="000066"/>
                </a:solidFill>
                <a:effectLst>
                  <a:outerShdw blurRad="38100" dist="38100" dir="2700000" algn="tl">
                    <a:srgbClr val="000000"/>
                  </a:outerShdw>
                </a:effectLst>
                <a:latin typeface="Tahoma" pitchFamily="34" charset="0"/>
              </a:rPr>
              <a:t>Atividade do Espírito durante o sono</a:t>
            </a:r>
          </a:p>
        </p:txBody>
      </p:sp>
      <p:sp>
        <p:nvSpPr>
          <p:cNvPr id="221187" name="Rectangle 3"/>
          <p:cNvSpPr>
            <a:spLocks noChangeArrowheads="1"/>
          </p:cNvSpPr>
          <p:nvPr/>
        </p:nvSpPr>
        <p:spPr bwMode="auto">
          <a:xfrm>
            <a:off x="1210597" y="1610574"/>
            <a:ext cx="6722809" cy="4170950"/>
          </a:xfrm>
          <a:prstGeom prst="rect">
            <a:avLst/>
          </a:prstGeom>
          <a:solidFill>
            <a:srgbClr val="B7FFFF"/>
          </a:solidFill>
          <a:ln w="381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a:spcBef>
                <a:spcPct val="20000"/>
              </a:spcBef>
              <a:buClr>
                <a:schemeClr val="accent2"/>
              </a:buClr>
              <a:buSzPct val="60000"/>
              <a:buFont typeface="Wingdings" pitchFamily="2" charset="2"/>
              <a:buChar char="q"/>
              <a:defRPr sz="2600">
                <a:solidFill>
                  <a:schemeClr val="tx1"/>
                </a:solidFill>
                <a:latin typeface="Arial" charset="0"/>
              </a:defRPr>
            </a:lvl2pPr>
            <a:lvl3pPr>
              <a:spcBef>
                <a:spcPct val="20000"/>
              </a:spcBef>
              <a:buClr>
                <a:schemeClr val="accent1"/>
              </a:buClr>
              <a:buSzPct val="65000"/>
              <a:buFont typeface="Wingdings" pitchFamily="2" charset="2"/>
              <a:buChar char="n"/>
              <a:defRPr sz="2200">
                <a:solidFill>
                  <a:schemeClr val="tx1"/>
                </a:solidFill>
                <a:latin typeface="Arial" charset="0"/>
              </a:defRPr>
            </a:lvl3pPr>
            <a:lvl4pPr>
              <a:spcBef>
                <a:spcPct val="20000"/>
              </a:spcBef>
              <a:buClr>
                <a:schemeClr val="accent2"/>
              </a:buClr>
              <a:buSzPct val="70000"/>
              <a:buFont typeface="Wingdings" pitchFamily="2" charset="2"/>
              <a:buChar char="q"/>
              <a:defRPr sz="2000">
                <a:solidFill>
                  <a:schemeClr val="tx1"/>
                </a:solidFill>
                <a:latin typeface="Arial" charset="0"/>
              </a:defRPr>
            </a:lvl4pPr>
            <a:lvl5pPr>
              <a:spcBef>
                <a:spcPct val="20000"/>
              </a:spcBef>
              <a:buClr>
                <a:schemeClr val="accent1"/>
              </a:buClr>
              <a:buSzPct val="75000"/>
              <a:buFont typeface="Wingdings" pitchFamily="2" charset="2"/>
              <a:buChar char="§"/>
              <a:defRPr sz="2000">
                <a:solidFill>
                  <a:schemeClr val="tx1"/>
                </a:solidFill>
                <a:latin typeface="Arial" charset="0"/>
              </a:defRPr>
            </a:lvl5pPr>
            <a:lvl6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marL="0" marR="0" lvl="0" indent="0" algn="just" defTabSz="685800" rtl="0" eaLnBrk="1" fontAlgn="auto" latinLnBrk="0" hangingPunct="1">
              <a:lnSpc>
                <a:spcPct val="110000"/>
              </a:lnSpc>
              <a:spcBef>
                <a:spcPct val="10000"/>
              </a:spcBef>
              <a:spcAft>
                <a:spcPct val="10000"/>
              </a:spcAft>
              <a:buClrTx/>
              <a:buSzTx/>
              <a:buFont typeface="Wingdings" pitchFamily="2" charset="2"/>
              <a:buNone/>
              <a:tabLst/>
              <a:defRPr/>
            </a:pP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Os </a:t>
            </a:r>
            <a:r>
              <a:rPr kumimoji="0" lang="pt-BR" altLang="pt-BR" sz="2573" b="1" i="0" u="none" strike="noStrike" kern="0" cap="none" spc="0" normalizeH="0" baseline="0" noProof="0" dirty="0">
                <a:ln>
                  <a:noFill/>
                </a:ln>
                <a:solidFill>
                  <a:srgbClr val="000066"/>
                </a:solidFill>
                <a:effectLst>
                  <a:outerShdw blurRad="38100" dist="38100" dir="2700000" algn="tl">
                    <a:srgbClr val="000000"/>
                  </a:outerShdw>
                </a:effectLst>
                <a:uLnTx/>
                <a:uFillTx/>
                <a:latin typeface="Tahoma" pitchFamily="34" charset="0"/>
                <a:ea typeface="+mn-ea"/>
                <a:cs typeface="Times New Roman" pitchFamily="18" charset="0"/>
              </a:rPr>
              <a:t>Espíritos mais evoluídos</a:t>
            </a: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vão para junto dos seres que lhes são superiores. </a:t>
            </a:r>
          </a:p>
          <a:p>
            <a:pPr marL="0" marR="0" lvl="0" indent="0" algn="just" defTabSz="685800" rtl="0" eaLnBrk="1" fontAlgn="auto" latinLnBrk="0" hangingPunct="1">
              <a:lnSpc>
                <a:spcPct val="110000"/>
              </a:lnSpc>
              <a:spcBef>
                <a:spcPct val="10000"/>
              </a:spcBef>
              <a:spcAft>
                <a:spcPct val="10000"/>
              </a:spcAft>
              <a:buClrTx/>
              <a:buSzTx/>
              <a:buFont typeface="Wingdings" pitchFamily="2" charset="2"/>
              <a:buNone/>
              <a:tabLst/>
              <a:defRPr/>
            </a:pP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a:t>
            </a:r>
            <a:r>
              <a:rPr kumimoji="0" lang="pt-BR" altLang="pt-BR" sz="2573" b="1" i="0" u="none" strike="noStrike" kern="0" cap="none" spc="0" normalizeH="0" baseline="0" noProof="0" dirty="0">
                <a:ln>
                  <a:noFill/>
                </a:ln>
                <a:solidFill>
                  <a:srgbClr val="990000"/>
                </a:solidFill>
                <a:effectLst>
                  <a:outerShdw blurRad="38100" dist="38100" dir="2700000" algn="tl">
                    <a:srgbClr val="000000"/>
                  </a:outerShdw>
                </a:effectLst>
                <a:uLnTx/>
                <a:uFillTx/>
                <a:latin typeface="Tahoma" pitchFamily="34" charset="0"/>
                <a:ea typeface="+mn-ea"/>
                <a:cs typeface="Times New Roman" pitchFamily="18" charset="0"/>
              </a:rPr>
              <a:t>Com estes viajam, conversam, se instruem e trabalham. </a:t>
            </a:r>
          </a:p>
          <a:p>
            <a:pPr marL="0" marR="0" lvl="0" indent="0" algn="just" defTabSz="685800" rtl="0" eaLnBrk="1" fontAlgn="auto" latinLnBrk="0" hangingPunct="1">
              <a:lnSpc>
                <a:spcPct val="110000"/>
              </a:lnSpc>
              <a:spcBef>
                <a:spcPct val="10000"/>
              </a:spcBef>
              <a:spcAft>
                <a:spcPct val="10000"/>
              </a:spcAft>
              <a:buClrTx/>
              <a:buSzTx/>
              <a:buFont typeface="Wingdings" pitchFamily="2" charset="2"/>
              <a:buNone/>
              <a:tabLst/>
              <a:defRPr/>
            </a:pP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Aproveitam essa liberdade provisória para </a:t>
            </a:r>
            <a:r>
              <a:rPr kumimoji="0" lang="pt-BR" altLang="pt-BR" sz="2573" b="1" i="0" u="none" strike="noStrike" kern="0" cap="none" spc="0" normalizeH="0" baseline="0" noProof="0" dirty="0">
                <a:ln>
                  <a:noFill/>
                </a:ln>
                <a:solidFill>
                  <a:srgbClr val="000066"/>
                </a:solidFill>
                <a:effectLst>
                  <a:outerShdw blurRad="38100" dist="38100" dir="2700000" algn="tl">
                    <a:srgbClr val="000000"/>
                  </a:outerShdw>
                </a:effectLst>
                <a:uLnTx/>
                <a:uFillTx/>
                <a:latin typeface="Tahoma" pitchFamily="34" charset="0"/>
                <a:ea typeface="+mn-ea"/>
                <a:cs typeface="Times New Roman" pitchFamily="18" charset="0"/>
              </a:rPr>
              <a:t>estudar</a:t>
            </a:r>
            <a:r>
              <a:rPr kumimoji="0" lang="pt-BR" altLang="pt-BR" sz="257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 para em contato com os Espíritos superiores, receber orientações ...</a:t>
            </a:r>
          </a:p>
        </p:txBody>
      </p:sp>
    </p:spTree>
    <p:extLst>
      <p:ext uri="{BB962C8B-B14F-4D97-AF65-F5344CB8AC3E}">
        <p14:creationId xmlns:p14="http://schemas.microsoft.com/office/powerpoint/2010/main" val="182780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wheel(1)">
                                      <p:cBhvr>
                                        <p:cTn id="7" dur="2000"/>
                                        <p:tgtEl>
                                          <p:spTgt spid="2211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1187"/>
                                        </p:tgtEl>
                                        <p:attrNameLst>
                                          <p:attrName>style.visibility</p:attrName>
                                        </p:attrNameLst>
                                      </p:cBhvr>
                                      <p:to>
                                        <p:strVal val="visible"/>
                                      </p:to>
                                    </p:set>
                                    <p:animEffect transition="in" filter="barn(inVertical)">
                                      <p:cBhvr>
                                        <p:cTn id="12" dur="500"/>
                                        <p:tgtEl>
                                          <p:spTgt spid="22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p:bldP spid="221187"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title"/>
          </p:nvPr>
        </p:nvSpPr>
        <p:spPr>
          <a:xfrm>
            <a:off x="1210596" y="717057"/>
            <a:ext cx="6722809" cy="477054"/>
          </a:xfrm>
          <a:solidFill>
            <a:srgbClr val="66FFFF"/>
          </a:solidFill>
          <a:ln w="38100" cap="flat" algn="ctr">
            <a:solidFill>
              <a:srgbClr val="000066"/>
            </a:solidFill>
            <a:miter lim="800000"/>
            <a:headEnd/>
            <a:tailEnd/>
          </a:ln>
        </p:spPr>
        <p:txBody>
          <a:bodyPr>
            <a:spAutoFit/>
          </a:bodyPr>
          <a:lstStyle/>
          <a:p>
            <a:pPr>
              <a:buClr>
                <a:schemeClr val="accent1"/>
              </a:buClr>
              <a:buSzPct val="65000"/>
              <a:buFont typeface="Wingdings" pitchFamily="2" charset="2"/>
              <a:buNone/>
              <a:defRPr/>
            </a:pPr>
            <a:r>
              <a:rPr lang="pt-BR" altLang="pt-BR" sz="2500" b="1" dirty="0">
                <a:solidFill>
                  <a:srgbClr val="000066"/>
                </a:solidFill>
                <a:effectLst>
                  <a:outerShdw blurRad="38100" dist="38100" dir="2700000" algn="tl">
                    <a:srgbClr val="000000"/>
                  </a:outerShdw>
                </a:effectLst>
                <a:latin typeface="Tahoma" pitchFamily="34" charset="0"/>
              </a:rPr>
              <a:t>Objetivos do intercâmbio com o invisível</a:t>
            </a:r>
          </a:p>
        </p:txBody>
      </p:sp>
      <p:sp>
        <p:nvSpPr>
          <p:cNvPr id="138242" name="Rectangle 2"/>
          <p:cNvSpPr>
            <a:spLocks noGrp="1" noChangeArrowheads="1"/>
          </p:cNvSpPr>
          <p:nvPr>
            <p:ph idx="1"/>
          </p:nvPr>
        </p:nvSpPr>
        <p:spPr>
          <a:xfrm>
            <a:off x="1210593" y="1826658"/>
            <a:ext cx="6722809" cy="499624"/>
          </a:xfrm>
          <a:solidFill>
            <a:srgbClr val="B7FFFF"/>
          </a:solidFill>
          <a:ln w="38100" cap="flat" algn="ctr">
            <a:solidFill>
              <a:srgbClr val="000066"/>
            </a:solidFill>
            <a:miter lim="800000"/>
            <a:headEnd/>
            <a:tailEnd/>
          </a:ln>
        </p:spPr>
        <p:txBody>
          <a:bodyPr>
            <a:spAutoFit/>
          </a:bodyPr>
          <a:lstStyle/>
          <a:p>
            <a:pPr marL="0" indent="0" algn="just">
              <a:spcBef>
                <a:spcPct val="0"/>
              </a:spcBef>
              <a:buClr>
                <a:srgbClr val="800000"/>
              </a:buClr>
              <a:buNone/>
              <a:defRPr/>
            </a:pPr>
            <a:r>
              <a:rPr lang="pt-BR" altLang="pt-BR" sz="2941" b="1" dirty="0">
                <a:effectLst>
                  <a:outerShdw blurRad="38100" dist="38100" dir="2700000" algn="tl">
                    <a:srgbClr val="FFFFFF"/>
                  </a:outerShdw>
                </a:effectLst>
                <a:latin typeface="Tahoma" pitchFamily="34" charset="0"/>
              </a:rPr>
              <a:t>Perceber a vida na outra dimensão;</a:t>
            </a:r>
          </a:p>
        </p:txBody>
      </p:sp>
      <p:sp>
        <p:nvSpPr>
          <p:cNvPr id="138245" name="Rectangle 5"/>
          <p:cNvSpPr>
            <a:spLocks noChangeArrowheads="1"/>
          </p:cNvSpPr>
          <p:nvPr/>
        </p:nvSpPr>
        <p:spPr bwMode="auto">
          <a:xfrm>
            <a:off x="1210594" y="4067423"/>
            <a:ext cx="6722809" cy="612925"/>
          </a:xfrm>
          <a:prstGeom prst="rect">
            <a:avLst/>
          </a:prstGeom>
          <a:solidFill>
            <a:srgbClr val="B7FFFF"/>
          </a:solidFill>
          <a:ln w="381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a:spcBef>
                <a:spcPct val="20000"/>
              </a:spcBef>
              <a:buClr>
                <a:schemeClr val="accent2"/>
              </a:buClr>
              <a:buSzPct val="60000"/>
              <a:buFont typeface="Wingdings" pitchFamily="2" charset="2"/>
              <a:buChar char="q"/>
              <a:defRPr sz="2600">
                <a:solidFill>
                  <a:schemeClr val="tx1"/>
                </a:solidFill>
                <a:latin typeface="Arial" charset="0"/>
              </a:defRPr>
            </a:lvl2pPr>
            <a:lvl3pPr>
              <a:spcBef>
                <a:spcPct val="20000"/>
              </a:spcBef>
              <a:buClr>
                <a:schemeClr val="accent1"/>
              </a:buClr>
              <a:buSzPct val="65000"/>
              <a:buFont typeface="Wingdings" pitchFamily="2" charset="2"/>
              <a:buChar char="n"/>
              <a:defRPr sz="2200">
                <a:solidFill>
                  <a:schemeClr val="tx1"/>
                </a:solidFill>
                <a:latin typeface="Arial" charset="0"/>
              </a:defRPr>
            </a:lvl3pPr>
            <a:lvl4pPr>
              <a:spcBef>
                <a:spcPct val="20000"/>
              </a:spcBef>
              <a:buClr>
                <a:schemeClr val="accent2"/>
              </a:buClr>
              <a:buSzPct val="70000"/>
              <a:buFont typeface="Wingdings" pitchFamily="2" charset="2"/>
              <a:buChar char="q"/>
              <a:defRPr sz="2000">
                <a:solidFill>
                  <a:schemeClr val="tx1"/>
                </a:solidFill>
                <a:latin typeface="Arial" charset="0"/>
              </a:defRPr>
            </a:lvl4pPr>
            <a:lvl5pPr>
              <a:spcBef>
                <a:spcPct val="20000"/>
              </a:spcBef>
              <a:buClr>
                <a:schemeClr val="accent1"/>
              </a:buClr>
              <a:buSzPct val="75000"/>
              <a:buFont typeface="Wingdings" pitchFamily="2" charset="2"/>
              <a:buChar char="§"/>
              <a:defRPr sz="2000">
                <a:solidFill>
                  <a:schemeClr val="tx1"/>
                </a:solidFill>
                <a:latin typeface="Arial" charset="0"/>
              </a:defRPr>
            </a:lvl5pPr>
            <a:lvl6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marL="0" marR="0" lvl="0" indent="0" algn="l" defTabSz="685800" rtl="0" eaLnBrk="1" fontAlgn="auto" latinLnBrk="0" hangingPunct="1">
              <a:lnSpc>
                <a:spcPct val="100000"/>
              </a:lnSpc>
              <a:spcBef>
                <a:spcPct val="0"/>
              </a:spcBef>
              <a:spcAft>
                <a:spcPts val="0"/>
              </a:spcAft>
              <a:buClr>
                <a:srgbClr val="800000"/>
              </a:buClr>
              <a:buSzPct val="65000"/>
              <a:buFont typeface="Wingdings" pitchFamily="2" charset="2"/>
              <a:buChar char="n"/>
              <a:tabLst/>
              <a:defRPr/>
            </a:pPr>
            <a:r>
              <a:rPr kumimoji="0" lang="pt-BR" altLang="pt-BR" sz="338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mn-cs"/>
              </a:rPr>
              <a:t> Buscar orientação; </a:t>
            </a:r>
          </a:p>
        </p:txBody>
      </p:sp>
      <p:sp>
        <p:nvSpPr>
          <p:cNvPr id="138246" name="Rectangle 6"/>
          <p:cNvSpPr>
            <a:spLocks noChangeArrowheads="1"/>
          </p:cNvSpPr>
          <p:nvPr/>
        </p:nvSpPr>
        <p:spPr bwMode="auto">
          <a:xfrm>
            <a:off x="1210597" y="5103868"/>
            <a:ext cx="6722809" cy="612925"/>
          </a:xfrm>
          <a:prstGeom prst="rect">
            <a:avLst/>
          </a:prstGeom>
          <a:solidFill>
            <a:srgbClr val="B7FFFF"/>
          </a:solidFill>
          <a:ln w="381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a:spcBef>
                <a:spcPct val="20000"/>
              </a:spcBef>
              <a:buClr>
                <a:schemeClr val="accent2"/>
              </a:buClr>
              <a:buSzPct val="60000"/>
              <a:buFont typeface="Wingdings" pitchFamily="2" charset="2"/>
              <a:buChar char="q"/>
              <a:defRPr sz="2600">
                <a:solidFill>
                  <a:schemeClr val="tx1"/>
                </a:solidFill>
                <a:latin typeface="Arial" charset="0"/>
              </a:defRPr>
            </a:lvl2pPr>
            <a:lvl3pPr>
              <a:spcBef>
                <a:spcPct val="20000"/>
              </a:spcBef>
              <a:buClr>
                <a:schemeClr val="accent1"/>
              </a:buClr>
              <a:buSzPct val="65000"/>
              <a:buFont typeface="Wingdings" pitchFamily="2" charset="2"/>
              <a:buChar char="n"/>
              <a:defRPr sz="2200">
                <a:solidFill>
                  <a:schemeClr val="tx1"/>
                </a:solidFill>
                <a:latin typeface="Arial" charset="0"/>
              </a:defRPr>
            </a:lvl3pPr>
            <a:lvl4pPr>
              <a:spcBef>
                <a:spcPct val="20000"/>
              </a:spcBef>
              <a:buClr>
                <a:schemeClr val="accent2"/>
              </a:buClr>
              <a:buSzPct val="70000"/>
              <a:buFont typeface="Wingdings" pitchFamily="2" charset="2"/>
              <a:buChar char="q"/>
              <a:defRPr sz="2000">
                <a:solidFill>
                  <a:schemeClr val="tx1"/>
                </a:solidFill>
                <a:latin typeface="Arial" charset="0"/>
              </a:defRPr>
            </a:lvl4pPr>
            <a:lvl5pPr>
              <a:spcBef>
                <a:spcPct val="20000"/>
              </a:spcBef>
              <a:buClr>
                <a:schemeClr val="accent1"/>
              </a:buClr>
              <a:buSzPct val="75000"/>
              <a:buFont typeface="Wingdings" pitchFamily="2" charset="2"/>
              <a:buChar char="§"/>
              <a:defRPr sz="2000">
                <a:solidFill>
                  <a:schemeClr val="tx1"/>
                </a:solidFill>
                <a:latin typeface="Arial" charset="0"/>
              </a:defRPr>
            </a:lvl5pPr>
            <a:lvl6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marL="0" marR="0" lvl="0" indent="0" algn="l" defTabSz="685800" rtl="0" eaLnBrk="1" fontAlgn="auto" latinLnBrk="0" hangingPunct="1">
              <a:lnSpc>
                <a:spcPct val="100000"/>
              </a:lnSpc>
              <a:spcBef>
                <a:spcPct val="0"/>
              </a:spcBef>
              <a:spcAft>
                <a:spcPts val="0"/>
              </a:spcAft>
              <a:buClr>
                <a:srgbClr val="800000"/>
              </a:buClr>
              <a:buSzPct val="65000"/>
              <a:buFont typeface="Wingdings" pitchFamily="2" charset="2"/>
              <a:buChar char="n"/>
              <a:tabLst/>
              <a:defRPr/>
            </a:pPr>
            <a:r>
              <a:rPr kumimoji="0" lang="pt-BR" altLang="pt-BR" sz="338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mn-cs"/>
              </a:rPr>
              <a:t> Estímulo para viver.</a:t>
            </a:r>
          </a:p>
        </p:txBody>
      </p:sp>
      <p:sp>
        <p:nvSpPr>
          <p:cNvPr id="138247" name="Rectangle 7"/>
          <p:cNvSpPr>
            <a:spLocks noChangeArrowheads="1"/>
          </p:cNvSpPr>
          <p:nvPr/>
        </p:nvSpPr>
        <p:spPr bwMode="auto">
          <a:xfrm>
            <a:off x="1210593" y="2722148"/>
            <a:ext cx="6722809" cy="1133515"/>
          </a:xfrm>
          <a:prstGeom prst="rect">
            <a:avLst/>
          </a:prstGeom>
          <a:solidFill>
            <a:srgbClr val="B7FFFF"/>
          </a:solidFill>
          <a:ln w="381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a:spcBef>
                <a:spcPct val="20000"/>
              </a:spcBef>
              <a:buClr>
                <a:schemeClr val="accent2"/>
              </a:buClr>
              <a:buSzPct val="60000"/>
              <a:buFont typeface="Wingdings" pitchFamily="2" charset="2"/>
              <a:buChar char="q"/>
              <a:defRPr sz="2600">
                <a:solidFill>
                  <a:schemeClr val="tx1"/>
                </a:solidFill>
                <a:latin typeface="Arial" charset="0"/>
              </a:defRPr>
            </a:lvl2pPr>
            <a:lvl3pPr>
              <a:spcBef>
                <a:spcPct val="20000"/>
              </a:spcBef>
              <a:buClr>
                <a:schemeClr val="accent1"/>
              </a:buClr>
              <a:buSzPct val="65000"/>
              <a:buFont typeface="Wingdings" pitchFamily="2" charset="2"/>
              <a:buChar char="n"/>
              <a:defRPr sz="2200">
                <a:solidFill>
                  <a:schemeClr val="tx1"/>
                </a:solidFill>
                <a:latin typeface="Arial" charset="0"/>
              </a:defRPr>
            </a:lvl3pPr>
            <a:lvl4pPr>
              <a:spcBef>
                <a:spcPct val="20000"/>
              </a:spcBef>
              <a:buClr>
                <a:schemeClr val="accent2"/>
              </a:buClr>
              <a:buSzPct val="70000"/>
              <a:buFont typeface="Wingdings" pitchFamily="2" charset="2"/>
              <a:buChar char="q"/>
              <a:defRPr sz="2000">
                <a:solidFill>
                  <a:schemeClr val="tx1"/>
                </a:solidFill>
                <a:latin typeface="Arial" charset="0"/>
              </a:defRPr>
            </a:lvl4pPr>
            <a:lvl5pPr>
              <a:spcBef>
                <a:spcPct val="20000"/>
              </a:spcBef>
              <a:buClr>
                <a:schemeClr val="accent1"/>
              </a:buClr>
              <a:buSzPct val="75000"/>
              <a:buFont typeface="Wingdings" pitchFamily="2" charset="2"/>
              <a:buChar char="§"/>
              <a:defRPr sz="2000">
                <a:solidFill>
                  <a:schemeClr val="tx1"/>
                </a:solidFill>
                <a:latin typeface="Arial" charset="0"/>
              </a:defRPr>
            </a:lvl5pPr>
            <a:lvl6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marL="0" marR="0" lvl="0" indent="0" algn="just" defTabSz="685800" rtl="0" eaLnBrk="1" fontAlgn="auto" latinLnBrk="0" hangingPunct="1">
              <a:lnSpc>
                <a:spcPct val="100000"/>
              </a:lnSpc>
              <a:spcBef>
                <a:spcPct val="0"/>
              </a:spcBef>
              <a:spcAft>
                <a:spcPts val="0"/>
              </a:spcAft>
              <a:buClr>
                <a:srgbClr val="800000"/>
              </a:buClr>
              <a:buSzPct val="65000"/>
              <a:buFont typeface="Wingdings" pitchFamily="2" charset="2"/>
              <a:buChar char="n"/>
              <a:tabLst/>
              <a:defRPr/>
            </a:pPr>
            <a:r>
              <a:rPr kumimoji="0" lang="pt-BR" altLang="pt-BR" sz="3383"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mn-cs"/>
              </a:rPr>
              <a:t> Consolo para as nossas lutas; </a:t>
            </a:r>
          </a:p>
        </p:txBody>
      </p:sp>
    </p:spTree>
    <p:extLst>
      <p:ext uri="{BB962C8B-B14F-4D97-AF65-F5344CB8AC3E}">
        <p14:creationId xmlns:p14="http://schemas.microsoft.com/office/powerpoint/2010/main" val="121125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8242">
                                            <p:bg/>
                                          </p:spTgt>
                                        </p:tgtEl>
                                        <p:attrNameLst>
                                          <p:attrName>style.visibility</p:attrName>
                                        </p:attrNameLst>
                                      </p:cBhvr>
                                      <p:to>
                                        <p:strVal val="visible"/>
                                      </p:to>
                                    </p:set>
                                    <p:animEffect transition="in" filter="wipe(down)">
                                      <p:cBhvr>
                                        <p:cTn id="7" dur="500"/>
                                        <p:tgtEl>
                                          <p:spTgt spid="13824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8242">
                                            <p:txEl>
                                              <p:pRg st="0" end="0"/>
                                            </p:txEl>
                                          </p:spTgt>
                                        </p:tgtEl>
                                        <p:attrNameLst>
                                          <p:attrName>style.visibility</p:attrName>
                                        </p:attrNameLst>
                                      </p:cBhvr>
                                      <p:to>
                                        <p:strVal val="visible"/>
                                      </p:to>
                                    </p:set>
                                    <p:animEffect transition="in" filter="wipe(down)">
                                      <p:cBhvr>
                                        <p:cTn id="12" dur="500"/>
                                        <p:tgtEl>
                                          <p:spTgt spid="1382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8247"/>
                                        </p:tgtEl>
                                        <p:attrNameLst>
                                          <p:attrName>style.visibility</p:attrName>
                                        </p:attrNameLst>
                                      </p:cBhvr>
                                      <p:to>
                                        <p:strVal val="visible"/>
                                      </p:to>
                                    </p:set>
                                    <p:animEffect transition="in" filter="barn(inVertical)">
                                      <p:cBhvr>
                                        <p:cTn id="17" dur="500"/>
                                        <p:tgtEl>
                                          <p:spTgt spid="1382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8245"/>
                                        </p:tgtEl>
                                        <p:attrNameLst>
                                          <p:attrName>style.visibility</p:attrName>
                                        </p:attrNameLst>
                                      </p:cBhvr>
                                      <p:to>
                                        <p:strVal val="visible"/>
                                      </p:to>
                                    </p:set>
                                    <p:animEffect transition="in" filter="barn(inVertical)">
                                      <p:cBhvr>
                                        <p:cTn id="22" dur="500"/>
                                        <p:tgtEl>
                                          <p:spTgt spid="1382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8246"/>
                                        </p:tgtEl>
                                        <p:attrNameLst>
                                          <p:attrName>style.visibility</p:attrName>
                                        </p:attrNameLst>
                                      </p:cBhvr>
                                      <p:to>
                                        <p:strVal val="visible"/>
                                      </p:to>
                                    </p:set>
                                    <p:animEffect transition="in" filter="barn(inVertical)">
                                      <p:cBhvr>
                                        <p:cTn id="27" dur="500"/>
                                        <p:tgtEl>
                                          <p:spTgt spid="138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animBg="1"/>
      <p:bldP spid="138245" grpId="0" animBg="1"/>
      <p:bldP spid="138246" grpId="0" animBg="1"/>
      <p:bldP spid="13824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title"/>
          </p:nvPr>
        </p:nvSpPr>
        <p:spPr>
          <a:xfrm>
            <a:off x="1210597" y="959898"/>
            <a:ext cx="6722809" cy="457818"/>
          </a:xfrm>
          <a:solidFill>
            <a:srgbClr val="66FFFF"/>
          </a:solidFill>
          <a:ln w="38100" cap="flat" algn="ctr">
            <a:solidFill>
              <a:srgbClr val="000066"/>
            </a:solidFill>
            <a:miter lim="800000"/>
            <a:headEnd/>
            <a:tailEnd/>
          </a:ln>
        </p:spPr>
        <p:txBody>
          <a:bodyPr>
            <a:spAutoFit/>
          </a:bodyPr>
          <a:lstStyle/>
          <a:p>
            <a:pPr algn="ctr">
              <a:buClr>
                <a:schemeClr val="accent1"/>
              </a:buClr>
              <a:buSzPct val="65000"/>
              <a:buFont typeface="Wingdings" pitchFamily="2" charset="2"/>
              <a:buNone/>
              <a:defRPr/>
            </a:pPr>
            <a:r>
              <a:rPr lang="pt-BR" altLang="pt-BR" sz="2794" b="1" dirty="0">
                <a:solidFill>
                  <a:srgbClr val="000066"/>
                </a:solidFill>
                <a:effectLst>
                  <a:outerShdw blurRad="38100" dist="38100" dir="2700000" algn="tl">
                    <a:srgbClr val="000000"/>
                  </a:outerShdw>
                </a:effectLst>
                <a:latin typeface="Tahoma" pitchFamily="34" charset="0"/>
              </a:rPr>
              <a:t>Porque não Lembramos?</a:t>
            </a:r>
          </a:p>
        </p:txBody>
      </p:sp>
      <p:sp>
        <p:nvSpPr>
          <p:cNvPr id="212996" name="Rectangle 4"/>
          <p:cNvSpPr>
            <a:spLocks noChangeArrowheads="1"/>
          </p:cNvSpPr>
          <p:nvPr/>
        </p:nvSpPr>
        <p:spPr bwMode="auto">
          <a:xfrm>
            <a:off x="1190557" y="1893701"/>
            <a:ext cx="6722809" cy="3351174"/>
          </a:xfrm>
          <a:prstGeom prst="rect">
            <a:avLst/>
          </a:prstGeom>
          <a:solidFill>
            <a:srgbClr val="B7FFFF"/>
          </a:solidFill>
          <a:ln w="381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a:spcBef>
                <a:spcPct val="20000"/>
              </a:spcBef>
              <a:buClr>
                <a:schemeClr val="accent2"/>
              </a:buClr>
              <a:buSzPct val="60000"/>
              <a:buFont typeface="Wingdings" pitchFamily="2" charset="2"/>
              <a:buChar char="q"/>
              <a:defRPr sz="2600">
                <a:solidFill>
                  <a:schemeClr val="tx1"/>
                </a:solidFill>
                <a:latin typeface="Arial" charset="0"/>
              </a:defRPr>
            </a:lvl2pPr>
            <a:lvl3pPr>
              <a:spcBef>
                <a:spcPct val="20000"/>
              </a:spcBef>
              <a:buClr>
                <a:schemeClr val="accent1"/>
              </a:buClr>
              <a:buSzPct val="65000"/>
              <a:buFont typeface="Wingdings" pitchFamily="2" charset="2"/>
              <a:buChar char="n"/>
              <a:defRPr sz="2200">
                <a:solidFill>
                  <a:schemeClr val="tx1"/>
                </a:solidFill>
                <a:latin typeface="Arial" charset="0"/>
              </a:defRPr>
            </a:lvl3pPr>
            <a:lvl4pPr>
              <a:spcBef>
                <a:spcPct val="20000"/>
              </a:spcBef>
              <a:buClr>
                <a:schemeClr val="accent2"/>
              </a:buClr>
              <a:buSzPct val="70000"/>
              <a:buFont typeface="Wingdings" pitchFamily="2" charset="2"/>
              <a:buChar char="q"/>
              <a:defRPr sz="2000">
                <a:solidFill>
                  <a:schemeClr val="tx1"/>
                </a:solidFill>
                <a:latin typeface="Arial" charset="0"/>
              </a:defRPr>
            </a:lvl4pPr>
            <a:lvl5pPr>
              <a:spcBef>
                <a:spcPct val="20000"/>
              </a:spcBef>
              <a:buClr>
                <a:schemeClr val="accent1"/>
              </a:buClr>
              <a:buSzPct val="75000"/>
              <a:buFont typeface="Wingdings" pitchFamily="2" charset="2"/>
              <a:buChar char="§"/>
              <a:defRPr sz="2000">
                <a:solidFill>
                  <a:schemeClr val="tx1"/>
                </a:solidFill>
                <a:latin typeface="Arial" charset="0"/>
              </a:defRPr>
            </a:lvl5pPr>
            <a:lvl6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marL="0" marR="0" lvl="0" indent="0" algn="just" defTabSz="685800" rtl="0" eaLnBrk="1" fontAlgn="auto" latinLnBrk="0" hangingPunct="1">
              <a:lnSpc>
                <a:spcPct val="100000"/>
              </a:lnSpc>
              <a:spcBef>
                <a:spcPct val="50000"/>
              </a:spcBef>
              <a:spcAft>
                <a:spcPts val="0"/>
              </a:spcAft>
              <a:buClrTx/>
              <a:buSzTx/>
              <a:buFont typeface="Wingdings" pitchFamily="2" charset="2"/>
              <a:buNone/>
              <a:tabLst/>
              <a:defRPr/>
            </a:pPr>
            <a:r>
              <a:rPr kumimoji="0" lang="pt-BR" altLang="pt-BR" sz="2647" b="1" i="0" u="none" strike="noStrike" kern="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Times New Roman" pitchFamily="18" charset="0"/>
              </a:rPr>
              <a:t>Durante o sono, o Espírito liberto age e sua memória perispiritual registra os fatos sem que estes cheguem ao cérebro físico; tudo é percebido diretamente pelo Espírito; excepcionalmente, as percepções da alma poderão repercutir no cérebro físico. </a:t>
            </a:r>
          </a:p>
        </p:txBody>
      </p:sp>
    </p:spTree>
    <p:extLst>
      <p:ext uri="{BB962C8B-B14F-4D97-AF65-F5344CB8AC3E}">
        <p14:creationId xmlns:p14="http://schemas.microsoft.com/office/powerpoint/2010/main" val="51710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wipe(down)">
                                      <p:cBhvr>
                                        <p:cTn id="7" dur="500"/>
                                        <p:tgtEl>
                                          <p:spTgt spid="2129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2996"/>
                                        </p:tgtEl>
                                        <p:attrNameLst>
                                          <p:attrName>style.visibility</p:attrName>
                                        </p:attrNameLst>
                                      </p:cBhvr>
                                      <p:to>
                                        <p:strVal val="visible"/>
                                      </p:to>
                                    </p:set>
                                    <p:animEffect transition="in" filter="wipe(down)">
                                      <p:cBhvr>
                                        <p:cTn id="12" dur="500"/>
                                        <p:tgtEl>
                                          <p:spTgt spid="212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nimBg="1"/>
      <p:bldP spid="212996"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m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10597" y="907948"/>
            <a:ext cx="6722809" cy="504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Imagem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210597" y="907948"/>
            <a:ext cx="6722809" cy="504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Imagem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47947" y="954633"/>
            <a:ext cx="1206838" cy="117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p:cNvSpPr txBox="1"/>
          <p:nvPr/>
        </p:nvSpPr>
        <p:spPr>
          <a:xfrm>
            <a:off x="5624062" y="1898861"/>
            <a:ext cx="2148986" cy="464230"/>
          </a:xfrm>
          <a:prstGeom prst="rect">
            <a:avLst/>
          </a:prstGeom>
          <a:noFill/>
        </p:spPr>
        <p:txBody>
          <a:bodyPr wrap="none" lIns="0">
            <a:spAutoFit/>
          </a:bodyPr>
          <a:lstStyle/>
          <a:p>
            <a:pPr marL="0" marR="0" lvl="0" indent="0" algn="just" defTabSz="685800" rtl="0" eaLnBrk="1" fontAlgn="auto" latinLnBrk="0" hangingPunct="1">
              <a:lnSpc>
                <a:spcPts val="2938"/>
              </a:lnSpc>
              <a:spcBef>
                <a:spcPts val="0"/>
              </a:spcBef>
              <a:spcAft>
                <a:spcPts val="0"/>
              </a:spcAft>
              <a:buClrTx/>
              <a:buSzTx/>
              <a:buFontTx/>
              <a:buNone/>
              <a:tabLst/>
              <a:defRPr/>
            </a:pPr>
            <a:r>
              <a:rPr kumimoji="0" lang="pt-BR" sz="2938" b="0" i="0" u="none" strike="noStrike" kern="0" cap="none" spc="0" normalizeH="0" baseline="0" noProof="0" dirty="0">
                <a:ln>
                  <a:noFill/>
                </a:ln>
                <a:solidFill>
                  <a:srgbClr val="843B0C"/>
                </a:solidFill>
                <a:effectLst/>
                <a:uLnTx/>
                <a:uFillTx/>
                <a:latin typeface="Monotype Corsiva"/>
                <a:ea typeface="+mn-ea"/>
                <a:cs typeface="+mn-cs"/>
              </a:rPr>
              <a:t>“O sono liberta </a:t>
            </a:r>
          </a:p>
        </p:txBody>
      </p:sp>
      <p:sp>
        <p:nvSpPr>
          <p:cNvPr id="9" name="CaixaDeTexto 8"/>
          <p:cNvSpPr txBox="1"/>
          <p:nvPr/>
        </p:nvSpPr>
        <p:spPr>
          <a:xfrm>
            <a:off x="4506327" y="2347049"/>
            <a:ext cx="3227807" cy="464230"/>
          </a:xfrm>
          <a:prstGeom prst="rect">
            <a:avLst/>
          </a:prstGeom>
          <a:noFill/>
        </p:spPr>
        <p:txBody>
          <a:bodyPr wrap="none" lIns="0">
            <a:spAutoFit/>
          </a:bodyPr>
          <a:lstStyle/>
          <a:p>
            <a:pPr marL="0" marR="0" lvl="0" indent="0" algn="just" defTabSz="685800" rtl="0" eaLnBrk="1" fontAlgn="auto" latinLnBrk="0" hangingPunct="1">
              <a:lnSpc>
                <a:spcPts val="2939"/>
              </a:lnSpc>
              <a:spcBef>
                <a:spcPts val="0"/>
              </a:spcBef>
              <a:spcAft>
                <a:spcPts val="0"/>
              </a:spcAft>
              <a:buClrTx/>
              <a:buSzTx/>
              <a:buFontTx/>
              <a:buNone/>
              <a:tabLst/>
              <a:defRPr/>
            </a:pPr>
            <a:r>
              <a:rPr kumimoji="0" lang="pt-BR" sz="2939" b="0" i="0" u="none" strike="noStrike" kern="0" cap="none" spc="0" normalizeH="0" baseline="0" noProof="0" dirty="0">
                <a:ln>
                  <a:noFill/>
                </a:ln>
                <a:solidFill>
                  <a:srgbClr val="843B0C"/>
                </a:solidFill>
                <a:effectLst/>
                <a:uLnTx/>
                <a:uFillTx/>
                <a:latin typeface="Monotype Corsiva"/>
                <a:ea typeface="+mn-ea"/>
                <a:cs typeface="+mn-cs"/>
              </a:rPr>
              <a:t>parcialmente a alma do </a:t>
            </a:r>
          </a:p>
        </p:txBody>
      </p:sp>
      <p:sp>
        <p:nvSpPr>
          <p:cNvPr id="10" name="CaixaDeTexto 9"/>
          <p:cNvSpPr txBox="1"/>
          <p:nvPr/>
        </p:nvSpPr>
        <p:spPr>
          <a:xfrm>
            <a:off x="4411334" y="2796403"/>
            <a:ext cx="3325590" cy="464230"/>
          </a:xfrm>
          <a:prstGeom prst="rect">
            <a:avLst/>
          </a:prstGeom>
          <a:noFill/>
        </p:spPr>
        <p:txBody>
          <a:bodyPr wrap="none" lIns="0">
            <a:spAutoFit/>
          </a:bodyPr>
          <a:lstStyle/>
          <a:p>
            <a:pPr marL="0" marR="0" lvl="0" indent="0" algn="just" defTabSz="685800" rtl="0" eaLnBrk="1" fontAlgn="auto" latinLnBrk="0" hangingPunct="1">
              <a:lnSpc>
                <a:spcPts val="2938"/>
              </a:lnSpc>
              <a:spcBef>
                <a:spcPts val="0"/>
              </a:spcBef>
              <a:spcAft>
                <a:spcPts val="0"/>
              </a:spcAft>
              <a:buClrTx/>
              <a:buSzTx/>
              <a:buFontTx/>
              <a:buNone/>
              <a:tabLst/>
              <a:defRPr/>
            </a:pPr>
            <a:r>
              <a:rPr kumimoji="0" lang="pt-BR" sz="2938" b="0" i="0" u="none" strike="noStrike" kern="0" cap="none" spc="0" normalizeH="0" baseline="0" noProof="0" dirty="0">
                <a:ln>
                  <a:noFill/>
                </a:ln>
                <a:solidFill>
                  <a:srgbClr val="843B0C"/>
                </a:solidFill>
                <a:effectLst/>
                <a:uLnTx/>
                <a:uFillTx/>
                <a:latin typeface="Monotype Corsiva"/>
                <a:ea typeface="+mn-ea"/>
                <a:cs typeface="+mn-cs"/>
              </a:rPr>
              <a:t>corpo. Quando o homem </a:t>
            </a:r>
          </a:p>
        </p:txBody>
      </p:sp>
      <p:sp>
        <p:nvSpPr>
          <p:cNvPr id="11" name="CaixaDeTexto 10"/>
          <p:cNvSpPr txBox="1"/>
          <p:nvPr/>
        </p:nvSpPr>
        <p:spPr>
          <a:xfrm>
            <a:off x="4159081" y="3243424"/>
            <a:ext cx="3575659" cy="464230"/>
          </a:xfrm>
          <a:prstGeom prst="rect">
            <a:avLst/>
          </a:prstGeom>
          <a:noFill/>
        </p:spPr>
        <p:txBody>
          <a:bodyPr wrap="none" lIns="0">
            <a:spAutoFit/>
          </a:bodyPr>
          <a:lstStyle/>
          <a:p>
            <a:pPr marL="0" marR="0" lvl="0" indent="0" algn="just" defTabSz="685800" rtl="0" eaLnBrk="1" fontAlgn="auto" latinLnBrk="0" hangingPunct="1">
              <a:lnSpc>
                <a:spcPts val="2939"/>
              </a:lnSpc>
              <a:spcBef>
                <a:spcPts val="0"/>
              </a:spcBef>
              <a:spcAft>
                <a:spcPts val="0"/>
              </a:spcAft>
              <a:buClrTx/>
              <a:buSzTx/>
              <a:buFontTx/>
              <a:buNone/>
              <a:tabLst/>
              <a:defRPr/>
            </a:pPr>
            <a:r>
              <a:rPr kumimoji="0" lang="pt-BR" sz="2939" b="0" i="0" u="none" strike="noStrike" kern="0" cap="none" spc="0" normalizeH="0" baseline="0" noProof="0" dirty="0">
                <a:ln>
                  <a:noFill/>
                </a:ln>
                <a:solidFill>
                  <a:srgbClr val="843B0C"/>
                </a:solidFill>
                <a:effectLst/>
                <a:uLnTx/>
                <a:uFillTx/>
                <a:latin typeface="Monotype Corsiva"/>
                <a:ea typeface="+mn-ea"/>
                <a:cs typeface="+mn-cs"/>
              </a:rPr>
              <a:t>dorme, momentaneamente </a:t>
            </a:r>
          </a:p>
        </p:txBody>
      </p:sp>
      <p:sp>
        <p:nvSpPr>
          <p:cNvPr id="12" name="CaixaDeTexto 11"/>
          <p:cNvSpPr txBox="1"/>
          <p:nvPr/>
        </p:nvSpPr>
        <p:spPr>
          <a:xfrm>
            <a:off x="4305330" y="3692777"/>
            <a:ext cx="3431389" cy="464230"/>
          </a:xfrm>
          <a:prstGeom prst="rect">
            <a:avLst/>
          </a:prstGeom>
          <a:noFill/>
        </p:spPr>
        <p:txBody>
          <a:bodyPr wrap="none" lIns="0">
            <a:spAutoFit/>
          </a:bodyPr>
          <a:lstStyle/>
          <a:p>
            <a:pPr marL="0" marR="0" lvl="0" indent="0" algn="just" defTabSz="685800" rtl="0" eaLnBrk="1" fontAlgn="auto" latinLnBrk="0" hangingPunct="1">
              <a:lnSpc>
                <a:spcPts val="2938"/>
              </a:lnSpc>
              <a:spcBef>
                <a:spcPts val="0"/>
              </a:spcBef>
              <a:spcAft>
                <a:spcPts val="0"/>
              </a:spcAft>
              <a:buClrTx/>
              <a:buSzTx/>
              <a:buFontTx/>
              <a:buNone/>
              <a:tabLst/>
              <a:defRPr/>
            </a:pPr>
            <a:r>
              <a:rPr kumimoji="0" lang="pt-BR" sz="2938" b="0" i="0" u="none" strike="noStrike" kern="0" cap="none" spc="0" normalizeH="0" baseline="0" noProof="0" dirty="0">
                <a:ln>
                  <a:noFill/>
                </a:ln>
                <a:solidFill>
                  <a:srgbClr val="843B0C"/>
                </a:solidFill>
                <a:effectLst/>
                <a:uLnTx/>
                <a:uFillTx/>
                <a:latin typeface="Monotype Corsiva"/>
                <a:ea typeface="+mn-ea"/>
                <a:cs typeface="+mn-cs"/>
              </a:rPr>
              <a:t>se encontra no estado em </a:t>
            </a:r>
          </a:p>
        </p:txBody>
      </p:sp>
      <p:sp>
        <p:nvSpPr>
          <p:cNvPr id="13" name="CaixaDeTexto 12"/>
          <p:cNvSpPr txBox="1"/>
          <p:nvPr/>
        </p:nvSpPr>
        <p:spPr>
          <a:xfrm>
            <a:off x="6260744" y="4140964"/>
            <a:ext cx="1509388" cy="464230"/>
          </a:xfrm>
          <a:prstGeom prst="rect">
            <a:avLst/>
          </a:prstGeom>
          <a:noFill/>
        </p:spPr>
        <p:txBody>
          <a:bodyPr wrap="none" lIns="0">
            <a:spAutoFit/>
          </a:bodyPr>
          <a:lstStyle/>
          <a:p>
            <a:pPr marL="0" marR="0" lvl="0" indent="0" algn="just" defTabSz="685800" rtl="0" eaLnBrk="1" fontAlgn="auto" latinLnBrk="0" hangingPunct="1">
              <a:lnSpc>
                <a:spcPts val="2939"/>
              </a:lnSpc>
              <a:spcBef>
                <a:spcPts val="0"/>
              </a:spcBef>
              <a:spcAft>
                <a:spcPts val="0"/>
              </a:spcAft>
              <a:buClrTx/>
              <a:buSzTx/>
              <a:buFontTx/>
              <a:buNone/>
              <a:tabLst/>
              <a:defRPr/>
            </a:pPr>
            <a:r>
              <a:rPr kumimoji="0" lang="pt-BR" sz="2939" b="0" i="0" u="none" strike="noStrike" kern="0" cap="none" spc="0" normalizeH="0" baseline="0" noProof="0" dirty="0">
                <a:ln>
                  <a:noFill/>
                </a:ln>
                <a:solidFill>
                  <a:srgbClr val="843B0C"/>
                </a:solidFill>
                <a:effectLst/>
                <a:uLnTx/>
                <a:uFillTx/>
                <a:latin typeface="Monotype Corsiva"/>
                <a:ea typeface="+mn-ea"/>
                <a:cs typeface="+mn-cs"/>
              </a:rPr>
              <a:t>que estará </a:t>
            </a:r>
          </a:p>
        </p:txBody>
      </p:sp>
      <p:sp>
        <p:nvSpPr>
          <p:cNvPr id="14" name="CaixaDeTexto 13"/>
          <p:cNvSpPr txBox="1"/>
          <p:nvPr/>
        </p:nvSpPr>
        <p:spPr>
          <a:xfrm>
            <a:off x="4333982" y="4589152"/>
            <a:ext cx="3400931" cy="464230"/>
          </a:xfrm>
          <a:prstGeom prst="rect">
            <a:avLst/>
          </a:prstGeom>
          <a:noFill/>
        </p:spPr>
        <p:txBody>
          <a:bodyPr wrap="none" lIns="0">
            <a:spAutoFit/>
          </a:bodyPr>
          <a:lstStyle/>
          <a:p>
            <a:pPr marL="0" marR="0" lvl="0" indent="0" algn="just" defTabSz="685800" rtl="0" eaLnBrk="1" fontAlgn="auto" latinLnBrk="0" hangingPunct="1">
              <a:lnSpc>
                <a:spcPts val="2938"/>
              </a:lnSpc>
              <a:spcBef>
                <a:spcPts val="0"/>
              </a:spcBef>
              <a:spcAft>
                <a:spcPts val="0"/>
              </a:spcAft>
              <a:buClrTx/>
              <a:buSzTx/>
              <a:buFontTx/>
              <a:buNone/>
              <a:tabLst/>
              <a:defRPr/>
            </a:pPr>
            <a:r>
              <a:rPr kumimoji="0" lang="pt-BR" sz="2938" b="0" i="0" u="none" strike="noStrike" kern="0" cap="none" spc="0" normalizeH="0" baseline="0" noProof="0" dirty="0">
                <a:ln>
                  <a:noFill/>
                </a:ln>
                <a:solidFill>
                  <a:srgbClr val="843B0C"/>
                </a:solidFill>
                <a:effectLst/>
                <a:uLnTx/>
                <a:uFillTx/>
                <a:latin typeface="Monotype Corsiva"/>
                <a:ea typeface="+mn-ea"/>
                <a:cs typeface="+mn-cs"/>
              </a:rPr>
              <a:t>permanentemente após a </a:t>
            </a:r>
          </a:p>
        </p:txBody>
      </p:sp>
      <p:sp>
        <p:nvSpPr>
          <p:cNvPr id="15" name="CaixaDeTexto 14"/>
          <p:cNvSpPr txBox="1"/>
          <p:nvPr/>
        </p:nvSpPr>
        <p:spPr>
          <a:xfrm>
            <a:off x="6116613" y="5037338"/>
            <a:ext cx="1655261" cy="464230"/>
          </a:xfrm>
          <a:prstGeom prst="rect">
            <a:avLst/>
          </a:prstGeom>
          <a:noFill/>
        </p:spPr>
        <p:txBody>
          <a:bodyPr wrap="none" lIns="0">
            <a:spAutoFit/>
          </a:bodyPr>
          <a:lstStyle/>
          <a:p>
            <a:pPr marL="0" marR="0" lvl="0" indent="0" algn="just" defTabSz="685800" rtl="0" eaLnBrk="1" fontAlgn="auto" latinLnBrk="0" hangingPunct="1">
              <a:lnSpc>
                <a:spcPts val="2939"/>
              </a:lnSpc>
              <a:spcBef>
                <a:spcPts val="0"/>
              </a:spcBef>
              <a:spcAft>
                <a:spcPts val="0"/>
              </a:spcAft>
              <a:buClrTx/>
              <a:buSzTx/>
              <a:buFontTx/>
              <a:buNone/>
              <a:tabLst/>
              <a:defRPr/>
            </a:pPr>
            <a:r>
              <a:rPr kumimoji="0" lang="pt-BR" sz="2939" b="0" i="0" u="none" strike="noStrike" kern="0" cap="none" spc="0" normalizeH="0" baseline="0" noProof="0" dirty="0">
                <a:ln>
                  <a:noFill/>
                </a:ln>
                <a:solidFill>
                  <a:srgbClr val="843B0C"/>
                </a:solidFill>
                <a:effectLst/>
                <a:uLnTx/>
                <a:uFillTx/>
                <a:latin typeface="Monotype Corsiva"/>
                <a:ea typeface="+mn-ea"/>
                <a:cs typeface="+mn-cs"/>
              </a:rPr>
              <a:t>morte.(...).” </a:t>
            </a:r>
          </a:p>
        </p:txBody>
      </p:sp>
      <p:sp>
        <p:nvSpPr>
          <p:cNvPr id="47117" name="Retângulo 1"/>
          <p:cNvSpPr>
            <a:spLocks noChangeArrowheads="1"/>
          </p:cNvSpPr>
          <p:nvPr/>
        </p:nvSpPr>
        <p:spPr bwMode="auto">
          <a:xfrm>
            <a:off x="2831776" y="954636"/>
            <a:ext cx="5000087" cy="66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685800" rtl="0" eaLnBrk="1" fontAlgn="auto" latinLnBrk="0" hangingPunct="1">
              <a:lnSpc>
                <a:spcPct val="100000"/>
              </a:lnSpc>
              <a:spcBef>
                <a:spcPct val="50000"/>
              </a:spcBef>
              <a:spcAft>
                <a:spcPts val="0"/>
              </a:spcAft>
              <a:buClrTx/>
              <a:buSzTx/>
              <a:buFont typeface="Arial" charset="0"/>
              <a:buNone/>
              <a:tabLst/>
              <a:defRPr/>
            </a:pPr>
            <a:r>
              <a:rPr kumimoji="0" lang="pt-BR" altLang="pt-BR" sz="1764" b="1" i="0" u="none" strike="noStrike" kern="0" cap="none" spc="0" normalizeH="0" baseline="0" noProof="0" dirty="0">
                <a:ln>
                  <a:noFill/>
                </a:ln>
                <a:solidFill>
                  <a:srgbClr val="637052"/>
                </a:solidFill>
                <a:effectLst/>
                <a:uLnTx/>
                <a:uFillTx/>
                <a:latin typeface="Arial" charset="0"/>
                <a:ea typeface="+mn-ea"/>
                <a:cs typeface="+mn-cs"/>
              </a:rPr>
              <a:t>DA EMANCIPAÇÃO DA ALMA</a:t>
            </a:r>
          </a:p>
          <a:p>
            <a:pPr marL="0" marR="0" lvl="0" indent="0" algn="l" defTabSz="685800" rtl="0" eaLnBrk="1" fontAlgn="auto" latinLnBrk="0" hangingPunct="1">
              <a:lnSpc>
                <a:spcPct val="100000"/>
              </a:lnSpc>
              <a:spcBef>
                <a:spcPct val="50000"/>
              </a:spcBef>
              <a:spcAft>
                <a:spcPts val="0"/>
              </a:spcAft>
              <a:buClrTx/>
              <a:buSzTx/>
              <a:buFont typeface="Arial" charset="0"/>
              <a:buNone/>
              <a:tabLst/>
              <a:defRPr/>
            </a:pPr>
            <a:r>
              <a:rPr kumimoji="0" lang="pt-BR" altLang="pt-BR" sz="1324" b="0" i="0" u="none" strike="noStrike" kern="0" cap="none" spc="0" normalizeH="0" baseline="0" noProof="0" dirty="0">
                <a:ln>
                  <a:noFill/>
                </a:ln>
                <a:solidFill>
                  <a:srgbClr val="000065"/>
                </a:solidFill>
                <a:effectLst/>
                <a:uLnTx/>
                <a:uFillTx/>
                <a:latin typeface="Arial Black Normal" pitchFamily="34" charset="0"/>
                <a:ea typeface="+mn-ea"/>
                <a:cs typeface="+mn-cs"/>
              </a:rPr>
              <a:t>Emancipar &gt; Tornar(-se) independente; libertar(-se).</a:t>
            </a:r>
            <a:endParaRPr kumimoji="0" lang="pt-BR" altLang="pt-BR" sz="1764" b="1" i="0" u="none" strike="noStrike" kern="0" cap="none" spc="0" normalizeH="0" baseline="0" noProof="0" dirty="0">
              <a:ln>
                <a:noFill/>
              </a:ln>
              <a:solidFill>
                <a:srgbClr val="637052"/>
              </a:solidFill>
              <a:effectLst/>
              <a:uLnTx/>
              <a:uFillTx/>
              <a:latin typeface="Arial" charset="0"/>
              <a:ea typeface="+mn-ea"/>
              <a:cs typeface="+mn-cs"/>
            </a:endParaRPr>
          </a:p>
        </p:txBody>
      </p:sp>
      <p:pic>
        <p:nvPicPr>
          <p:cNvPr id="471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633" y="2789403"/>
            <a:ext cx="2919053" cy="179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90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260089"/>
          <a:ext cx="7857461" cy="4705814"/>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705814">
                <a:tc>
                  <a:txBody>
                    <a:bodyPr/>
                    <a:lstStyle/>
                    <a:p>
                      <a:pPr marL="342900" indent="-342900" algn="just">
                        <a:buAutoNum type="arabicPeriod" startAt="405"/>
                      </a:pPr>
                      <a:r>
                        <a:rPr lang="pt-BR" sz="2000" dirty="0"/>
                        <a:t> Frequentemente se veem em sonhos coisas que parecem pressentimentos e que não secumprem; de onde vêm elas?</a:t>
                      </a:r>
                    </a:p>
                    <a:p>
                      <a:pPr marL="0" indent="0" algn="just">
                        <a:buNone/>
                      </a:pPr>
                      <a:endParaRPr lang="pt-BR" sz="2000" dirty="0"/>
                    </a:p>
                    <a:p>
                      <a:pPr algn="just"/>
                      <a:r>
                        <a:rPr lang="pt-BR" sz="2000" dirty="0">
                          <a:solidFill>
                            <a:srgbClr val="FFFF00"/>
                          </a:solidFill>
                        </a:rPr>
                        <a:t>R. Podem cumprir-se para o Espírito, se não se cumprem para o corpo. Quer dizer que o Espírito vê aquilo que deseja, porque vai procurá-lo. Não se deve esquecer que, durante o sono, a alma está sempre mais ou menos sob a influência da matéria, e por conseguinte não se afasta jamais completamente das ideias. Disso resulta que as preocupações da vigília podem dar, àquilo que se vê, a aparência do que se deseja ou do que se teme. A isso é que realmente se pode chamar um efeito da imaginação. Quando se está fortemente preocupado com uma ideia, liga-se a ela tudo o que se vê.</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97161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ixaDeTexto 1"/>
          <p:cNvSpPr txBox="1">
            <a:spLocks noChangeArrowheads="1"/>
          </p:cNvSpPr>
          <p:nvPr/>
        </p:nvSpPr>
        <p:spPr bwMode="auto">
          <a:xfrm>
            <a:off x="3565915" y="927789"/>
            <a:ext cx="2012174" cy="31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charset="0"/>
              <a:buNone/>
              <a:tabLst/>
              <a:defRPr/>
            </a:pPr>
            <a:r>
              <a:rPr kumimoji="0" lang="pt-BR" altLang="pt-BR" sz="1471" b="1" i="0" u="none" strike="noStrike" kern="0" cap="none" spc="0" normalizeH="0" baseline="0" noProof="0" dirty="0">
                <a:ln>
                  <a:noFill/>
                </a:ln>
                <a:solidFill>
                  <a:srgbClr val="000000"/>
                </a:solidFill>
                <a:effectLst/>
                <a:uLnTx/>
                <a:uFillTx/>
                <a:latin typeface="Arial" charset="0"/>
                <a:ea typeface="+mn-ea"/>
                <a:cs typeface="+mn-cs"/>
              </a:rPr>
              <a:t>CICLOS DO SONO</a:t>
            </a:r>
          </a:p>
        </p:txBody>
      </p:sp>
      <p:pic>
        <p:nvPicPr>
          <p:cNvPr id="481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597" y="1340963"/>
            <a:ext cx="6722809" cy="460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CaixaDeTexto 3"/>
          <p:cNvSpPr txBox="1">
            <a:spLocks noChangeArrowheads="1"/>
          </p:cNvSpPr>
          <p:nvPr/>
        </p:nvSpPr>
        <p:spPr bwMode="auto">
          <a:xfrm>
            <a:off x="7060245" y="4170182"/>
            <a:ext cx="476199"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charset="0"/>
              <a:buNone/>
              <a:tabLst/>
              <a:defRPr/>
            </a:pPr>
            <a:r>
              <a:rPr kumimoji="0" lang="pt-BR" altLang="pt-BR" sz="882" b="1" i="0" u="none" strike="noStrike" kern="0" cap="none" spc="0" normalizeH="0" baseline="0" noProof="0" dirty="0">
                <a:ln>
                  <a:noFill/>
                </a:ln>
                <a:solidFill>
                  <a:srgbClr val="000000"/>
                </a:solidFill>
                <a:effectLst/>
                <a:uLnTx/>
                <a:uFillTx/>
                <a:latin typeface="Arial Black" pitchFamily="34" charset="0"/>
                <a:ea typeface="+mn-ea"/>
                <a:cs typeface="+mn-cs"/>
              </a:rPr>
              <a:t>mas</a:t>
            </a:r>
          </a:p>
        </p:txBody>
      </p:sp>
    </p:spTree>
    <p:extLst>
      <p:ext uri="{BB962C8B-B14F-4D97-AF65-F5344CB8AC3E}">
        <p14:creationId xmlns:p14="http://schemas.microsoft.com/office/powerpoint/2010/main" val="391915335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91506" y="789902"/>
            <a:ext cx="6406510" cy="318677"/>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rgbClr val="CCDDEA">
                    <a:lumMod val="1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 LIVRO DOS ESPÍRITOS  </a:t>
            </a:r>
            <a:r>
              <a:rPr kumimoji="0" lang="pt-BR" sz="1177" b="1" i="0" u="none" strike="noStrike" kern="0" cap="none" spc="0" normalizeH="0" baseline="0" noProof="0" dirty="0">
                <a:ln>
                  <a:noFill/>
                </a:ln>
                <a:solidFill>
                  <a:srgbClr val="CCDDEA">
                    <a:lumMod val="10000"/>
                  </a:srgbClr>
                </a:solidFill>
                <a:effectLst/>
                <a:uLnTx/>
                <a:uFillTx/>
                <a:latin typeface="Arial" panose="020B0604020202020204" pitchFamily="34" charset="0"/>
                <a:ea typeface="+mn-ea"/>
                <a:cs typeface="Arial" panose="020B0604020202020204" pitchFamily="34" charset="0"/>
              </a:rPr>
              <a:t>DA EMANCIPAÇÃO DA ALMA capítulo 8</a:t>
            </a:r>
          </a:p>
        </p:txBody>
      </p:sp>
      <p:sp>
        <p:nvSpPr>
          <p:cNvPr id="3" name="Retângulo 2"/>
          <p:cNvSpPr/>
          <p:nvPr/>
        </p:nvSpPr>
        <p:spPr>
          <a:xfrm>
            <a:off x="1342488" y="1364305"/>
            <a:ext cx="6406510" cy="2083134"/>
          </a:xfrm>
          <a:prstGeom prst="rect">
            <a:avLst/>
          </a:prstGeom>
          <a:solidFill>
            <a:schemeClr val="bg2">
              <a:lumMod val="90000"/>
            </a:schemeClr>
          </a:solidFill>
          <a:ln w="6350">
            <a:solidFill>
              <a:schemeClr val="tx2">
                <a:lumMod val="75000"/>
              </a:schemeClr>
            </a:solidFill>
          </a:ln>
          <a:effectLst>
            <a:outerShdw blurRad="50800" dist="38100" dir="13500000" algn="br" rotWithShape="0">
              <a:prstClr val="black">
                <a:alpha val="40000"/>
              </a:prstClr>
            </a:outerShdw>
          </a:effectLst>
        </p:spPr>
        <p:txBody>
          <a:bodyPr>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617"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409.</a:t>
            </a:r>
            <a:r>
              <a:rPr kumimoji="0" lang="pt-BR" sz="1617"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Muitas vezes, num estado que ainda não é a sonolência, quando temos os olhos fechados, vemos imagens distintas, figuras das quais observamos os mais minuciosos detalhes; é um efeito de visão ou de imaginação?</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pt-BR" sz="1617"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617"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R </a:t>
            </a:r>
            <a:r>
              <a:rPr kumimoji="0" lang="pt-BR" sz="1617"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pt-BR" sz="1617" b="1"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 corpo, estando entorpecido, faz com que o Espírito procure libertar-se de suas amarras. Ele se transporta e vê. Se o sono fosse completo, seria um sonho.</a:t>
            </a:r>
            <a:r>
              <a:rPr kumimoji="0" lang="pt-BR" sz="1617"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lang="pt-BR" sz="1617" b="1"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Retângulo 3"/>
          <p:cNvSpPr/>
          <p:nvPr/>
        </p:nvSpPr>
        <p:spPr>
          <a:xfrm>
            <a:off x="1335483" y="3958890"/>
            <a:ext cx="6413515" cy="1834285"/>
          </a:xfrm>
          <a:prstGeom prst="rect">
            <a:avLst/>
          </a:prstGeom>
          <a:solidFill>
            <a:schemeClr val="bg2"/>
          </a:solidFill>
          <a:ln>
            <a:solidFill>
              <a:schemeClr val="accent3">
                <a:lumMod val="75000"/>
              </a:schemeClr>
            </a:solidFill>
          </a:ln>
          <a:effectLst>
            <a:outerShdw blurRad="50800" dist="38100" dir="13500000" algn="br" rotWithShape="0">
              <a:prstClr val="black">
                <a:alpha val="40000"/>
              </a:prstClr>
            </a:outerShdw>
          </a:effec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617"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412.  </a:t>
            </a:r>
            <a:r>
              <a:rPr kumimoji="0" lang="pt-BR" sz="1617"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 atividade do Espírito durante o repouso ou o sono do corpo pode fazer com que o corpo sinta cansaço?</a:t>
            </a:r>
          </a:p>
          <a:p>
            <a:pPr marL="252099" marR="0" lvl="0" indent="-252099" algn="just" defTabSz="685800" rtl="0" eaLnBrk="1" fontAlgn="auto" latinLnBrk="0" hangingPunct="1">
              <a:lnSpc>
                <a:spcPct val="100000"/>
              </a:lnSpc>
              <a:spcBef>
                <a:spcPts val="0"/>
              </a:spcBef>
              <a:spcAft>
                <a:spcPts val="0"/>
              </a:spcAft>
              <a:buClrTx/>
              <a:buSzTx/>
              <a:buFontTx/>
              <a:buAutoNum type="arabicPeriod" startAt="412"/>
              <a:tabLst/>
              <a:defRPr/>
            </a:pPr>
            <a:endParaRPr kumimoji="0" lang="pt-BR" sz="1617"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617"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R </a:t>
            </a:r>
            <a:r>
              <a:rPr kumimoji="0" lang="pt-BR" sz="1617"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pt-BR" sz="1617" b="1"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Sim, pode. O Espírito está preso ao corpo, assim como um balão cativo a um poste. Da mesma forma que as agitações do balão abalam o poste, a atividade do Espírito reage sobre o corpo e pode fazer com que se sinta cansado.</a:t>
            </a:r>
            <a:r>
              <a:rPr kumimoji="0" lang="pt-BR" sz="1617" b="0"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8751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42486" y="718481"/>
            <a:ext cx="6459032" cy="296107"/>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ESTUDANDO A MEDIUNIDADE - </a:t>
            </a:r>
            <a:r>
              <a:rPr kumimoji="0" lang="pt-BR" sz="1177"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 SONHO - </a:t>
            </a:r>
            <a:r>
              <a:rPr kumimoji="0" lang="pt-BR" sz="1177"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Martins Peralva</a:t>
            </a:r>
          </a:p>
        </p:txBody>
      </p:sp>
      <p:sp>
        <p:nvSpPr>
          <p:cNvPr id="3" name="CaixaDeTexto 2"/>
          <p:cNvSpPr txBox="1"/>
          <p:nvPr/>
        </p:nvSpPr>
        <p:spPr>
          <a:xfrm>
            <a:off x="1951157" y="1033926"/>
            <a:ext cx="5241689" cy="454420"/>
          </a:xfrm>
          <a:prstGeom prst="rect">
            <a:avLst/>
          </a:prstGeom>
          <a:solidFill>
            <a:schemeClr val="bg1"/>
          </a:solidFill>
          <a:effectLst>
            <a:outerShdw blurRad="50800" dist="38100" dir="13500000" algn="br" rotWithShape="0">
              <a:prstClr val="black">
                <a:alpha val="40000"/>
              </a:prstClr>
            </a:outerShdw>
          </a:effec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2353"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CLASSIFICAÇÃO DOS SONHOS</a:t>
            </a:r>
          </a:p>
        </p:txBody>
      </p:sp>
      <p:sp>
        <p:nvSpPr>
          <p:cNvPr id="4" name="Retângulo 3"/>
          <p:cNvSpPr/>
          <p:nvPr/>
        </p:nvSpPr>
        <p:spPr>
          <a:xfrm>
            <a:off x="1342486" y="4276356"/>
            <a:ext cx="5670710" cy="1676741"/>
          </a:xfrm>
          <a:prstGeom prst="rect">
            <a:avLst/>
          </a:prstGeom>
          <a:solidFill>
            <a:schemeClr val="bg2"/>
          </a:solidFill>
          <a:effectLst>
            <a:outerShdw blurRad="50800" dist="38100" dir="13500000" algn="br" rotWithShape="0">
              <a:prstClr val="black">
                <a:alpha val="40000"/>
              </a:prstClr>
            </a:outerShdw>
          </a:effec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PT" sz="1471"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Espíritas</a:t>
            </a:r>
            <a:r>
              <a:rPr kumimoji="0" lang="pt-PT"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 alma, desprendida do corpo, exerce atividade real e afetiva, facultando meios de en­contrar-se com parentes, amigos, instrutores e, tam­bém, com os inimigos, desta e de outras vidas.</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PT"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 Espírito, por influxo magné­tico, parte para os locais de sua preferência. O viciado procurará os outros.  O religioso buscará um templo. O sacerdote do Bem irá ao encontro do sofrimento e da lágrima, para assisti-los fraternalmente.</a:t>
            </a:r>
            <a:endPar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5" name="Retângulo 4"/>
          <p:cNvSpPr/>
          <p:nvPr/>
        </p:nvSpPr>
        <p:spPr>
          <a:xfrm>
            <a:off x="1342486" y="1681773"/>
            <a:ext cx="6459032" cy="997709"/>
          </a:xfrm>
          <a:prstGeom prst="rect">
            <a:avLst/>
          </a:prstGeom>
          <a:solidFill>
            <a:schemeClr val="bg2"/>
          </a:solidFill>
          <a:effectLst>
            <a:outerShdw blurRad="50800" dist="38100" dir="13500000" algn="br" rotWithShape="0">
              <a:prstClr val="black">
                <a:alpha val="40000"/>
              </a:prstClr>
            </a:outerShdw>
          </a:effectLst>
        </p:spPr>
        <p:txBody>
          <a:bodyPr>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PT" sz="1471"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Comuns</a:t>
            </a:r>
            <a:r>
              <a:rPr kumimoji="0" lang="pt-PT"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Desligando-se par­cialmente do corpo, o Espírito se vê envolvido e dominado pela onda de imagens e pensamentos, seus e do mundo exterior, uma vez que vivemos num misterioso turbilhão das mais desencontradas ideias.</a:t>
            </a:r>
          </a:p>
        </p:txBody>
      </p:sp>
      <p:sp>
        <p:nvSpPr>
          <p:cNvPr id="6" name="Retângulo 5"/>
          <p:cNvSpPr/>
          <p:nvPr/>
        </p:nvSpPr>
        <p:spPr>
          <a:xfrm>
            <a:off x="1342486" y="2794069"/>
            <a:ext cx="6023048" cy="1336584"/>
          </a:xfrm>
          <a:prstGeom prst="rect">
            <a:avLst/>
          </a:prstGeom>
          <a:solidFill>
            <a:schemeClr val="bg2">
              <a:lumMod val="90000"/>
            </a:schemeClr>
          </a:solidFill>
          <a:effectLst>
            <a:outerShdw blurRad="50800" dist="38100" dir="13500000" algn="br" rotWithShape="0">
              <a:prstClr val="black">
                <a:alpha val="40000"/>
              </a:prstClr>
            </a:outerShdw>
          </a:effec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PT" sz="1617"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Reflexivos</a:t>
            </a:r>
            <a:r>
              <a:rPr kumimoji="0" lang="pt-PT" sz="1617"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a:t>
            </a:r>
            <a:r>
              <a:rPr kumimoji="0" lang="pt-PT" sz="1617" b="0" i="0" u="none" strike="noStrike" kern="0" cap="none" spc="0" normalizeH="0" baseline="0" noProof="0" dirty="0">
                <a:ln>
                  <a:noFill/>
                </a:ln>
                <a:solidFill>
                  <a:sysClr val="windowText" lastClr="000000"/>
                </a:solidFill>
                <a:effectLst/>
                <a:uLnTx/>
                <a:uFillTx/>
                <a:latin typeface="Calibri" panose="020F0502020204030204"/>
                <a:ea typeface="+mn-ea"/>
                <a:cs typeface="+mn-cs"/>
              </a:rPr>
              <a:t> alma, abandonando o corpo físico, registra as impressões e imagens arquivadas no subconsciente e plasmadas na organização perispiritual. Tal registro é possível de ser feito em virtude da modificação vibratória, que põe o Espírito em relação com fatos e paisagens remotos, desta e de outras exis­tências.</a:t>
            </a:r>
            <a:endParaRPr kumimoji="0" lang="pt-BR" sz="1617"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851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588" y="1365472"/>
            <a:ext cx="6743817" cy="458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1230439" y="907948"/>
            <a:ext cx="6702966" cy="2943883"/>
          </a:xfrm>
          <a:prstGeom prst="rect">
            <a:avLst/>
          </a:prstGeom>
          <a:solidFill>
            <a:schemeClr val="accent2">
              <a:lumMod val="20000"/>
              <a:lumOff val="80000"/>
            </a:schemeClr>
          </a:solidFill>
          <a:effectLst>
            <a:outerShdw blurRad="50800" dist="38100" dir="13500000" algn="br" rotWithShape="0">
              <a:prstClr val="black">
                <a:alpha val="40000"/>
              </a:prstClr>
            </a:outerShdw>
          </a:effec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544" b="0" i="0" u="none" strike="noStrike" kern="0" cap="none" spc="0" normalizeH="0" baseline="0" noProof="0" dirty="0">
                <a:ln>
                  <a:noFill/>
                </a:ln>
                <a:solidFill>
                  <a:srgbClr val="000000"/>
                </a:solidFill>
                <a:effectLst/>
                <a:uLnTx/>
                <a:uFillTx/>
                <a:latin typeface="Tahoma"/>
                <a:ea typeface="+mn-ea"/>
                <a:cs typeface="+mn-cs"/>
              </a:rPr>
              <a:t>(...) a atividade em desdobramento, durante as horas do sono, é mais intensa e extensa do que o curto período de uma  hora  ou  duas,  em  que  se  desenvolve  a  tarefa mediúnica propriamente dita.“</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544" b="0" i="0" u="none" strike="noStrike" kern="0" cap="none" spc="0" normalizeH="0" baseline="0" noProof="0" dirty="0">
                <a:ln>
                  <a:noFill/>
                </a:ln>
                <a:solidFill>
                  <a:srgbClr val="000000"/>
                </a:solidFill>
                <a:effectLst/>
                <a:uLnTx/>
                <a:uFillTx/>
                <a:latin typeface="Tahoma"/>
                <a:ea typeface="+mn-ea"/>
                <a:cs typeface="+mn-cs"/>
              </a:rPr>
              <a:t>“ O planejamento e o preparo das sessões é todo feito  no  mundo  espiritual,  sob  a  direção  de competentes e dedicados servidores do Cristo.”</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altLang="pt-BR" sz="1544" b="0" i="0" u="none" strike="noStrike" kern="0" cap="none" spc="0" normalizeH="0" baseline="0" noProof="0" dirty="0">
                <a:ln>
                  <a:noFill/>
                </a:ln>
                <a:solidFill>
                  <a:srgbClr val="000000"/>
                </a:solidFill>
                <a:effectLst/>
                <a:uLnTx/>
                <a:uFillTx/>
                <a:latin typeface="Tahoma" pitchFamily="34" charset="0"/>
                <a:ea typeface="+mn-ea"/>
                <a:cs typeface="+mn-cs"/>
              </a:rPr>
              <a:t>“ Para isto, recomenda-se que, na prece que precede o sono,  coloquemo-nos  à  disposição  dos  nossos amigos  espirituais  para  as  humildes  tarefas  que estiverem ao nosso alcance realizar junto deles, e peçamos a proteção divina para toda a atividade a desenrolar-se além das fronteiras da matéria bruta.” </a:t>
            </a:r>
            <a:endParaRPr kumimoji="0" lang="pt-BR" sz="1544" b="0" i="0" u="none" strike="noStrike" kern="0" cap="none" spc="0" normalizeH="0" baseline="0" noProof="0" dirty="0">
              <a:ln>
                <a:noFill/>
              </a:ln>
              <a:solidFill>
                <a:srgbClr val="000000"/>
              </a:solidFill>
              <a:effectLst/>
              <a:uLnTx/>
              <a:uFillTx/>
              <a:latin typeface="Tahoma"/>
              <a:ea typeface="+mn-ea"/>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544" b="0" i="0" u="none" strike="noStrike" kern="0" cap="none" spc="0" normalizeH="0" baseline="0" noProof="0" dirty="0">
                <a:ln>
                  <a:noFill/>
                </a:ln>
                <a:solidFill>
                  <a:srgbClr val="000000"/>
                </a:solidFill>
                <a:effectLst/>
                <a:uLnTx/>
                <a:uFillTx/>
                <a:latin typeface="Tahoma"/>
                <a:ea typeface="+mn-ea"/>
                <a:cs typeface="+mn-cs"/>
              </a:rPr>
              <a:t>Diálogo com as sombras - 4º parte - cap.38 </a:t>
            </a:r>
          </a:p>
        </p:txBody>
      </p:sp>
    </p:spTree>
    <p:extLst>
      <p:ext uri="{BB962C8B-B14F-4D97-AF65-F5344CB8AC3E}">
        <p14:creationId xmlns:p14="http://schemas.microsoft.com/office/powerpoint/2010/main" val="2404910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10597" y="3013494"/>
            <a:ext cx="4208759" cy="2808461"/>
          </a:xfrm>
          <a:prstGeom prst="rect">
            <a:avLst/>
          </a:prstGeom>
          <a:solidFill>
            <a:schemeClr val="accent6">
              <a:lumMod val="20000"/>
              <a:lumOff val="80000"/>
            </a:schemeClr>
          </a:solidFill>
          <a:effectLst>
            <a:outerShdw blurRad="50800" dist="38100" dir="13500000" algn="br" rotWithShape="0">
              <a:prstClr val="black">
                <a:alpha val="40000"/>
              </a:prstClr>
            </a:outerShdw>
          </a:effectLst>
        </p:spPr>
        <p:txBody>
          <a:bodyPr>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Tahoma" panose="020B0604030504040204" pitchFamily="34" charset="0"/>
                <a:ea typeface="+mn-ea"/>
                <a:cs typeface="Tahoma" panose="020B0604030504040204" pitchFamily="34" charset="0"/>
              </a:rPr>
              <a:t>	- </a:t>
            </a: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“Quando encarnados, na Crosta, não temos bastante consciência dos serviços realizados durante o sono físico; contudo, esses trabalhos são inexprimíveis e imensos. (...) Infelizmente, porém, a maioria se vale, inconscientemente, do repouso noturno para sair à caça de emoções frívolas ou menos dignas. Relaxam-se as defesas próprias, e certos impulsos, longamente sopitados durante a vigília, extravasam em todas as direções, por falta de educação espiritual, verdadeiramente sentida e vivida.                             (</a:t>
            </a:r>
            <a:r>
              <a:rPr kumimoji="0" lang="pt-BR" sz="1471" b="1"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Sertório</a:t>
            </a: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p:txBody>
      </p:sp>
      <p:sp>
        <p:nvSpPr>
          <p:cNvPr id="3" name="Retângulo 2"/>
          <p:cNvSpPr/>
          <p:nvPr/>
        </p:nvSpPr>
        <p:spPr>
          <a:xfrm>
            <a:off x="1395007" y="980311"/>
            <a:ext cx="6247777" cy="296107"/>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MISSIONÁRIOS DA LUZ - </a:t>
            </a:r>
            <a:r>
              <a:rPr kumimoji="0" lang="pt-BR" sz="1177"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NO PLANO DOS SONHOS - </a:t>
            </a:r>
            <a:r>
              <a:rPr kumimoji="0" lang="pt-BR" sz="1177"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André Luiz por Chico Xavier</a:t>
            </a:r>
          </a:p>
        </p:txBody>
      </p:sp>
      <p:sp>
        <p:nvSpPr>
          <p:cNvPr id="5" name="CaixaDeTexto 4"/>
          <p:cNvSpPr txBox="1"/>
          <p:nvPr/>
        </p:nvSpPr>
        <p:spPr>
          <a:xfrm>
            <a:off x="1289965" y="1361971"/>
            <a:ext cx="6459032" cy="1676741"/>
          </a:xfrm>
          <a:prstGeom prst="rect">
            <a:avLst/>
          </a:prstGeom>
          <a:solidFill>
            <a:schemeClr val="accent6">
              <a:lumMod val="20000"/>
              <a:lumOff val="80000"/>
            </a:schemeClr>
          </a:solidFill>
          <a:effectLst>
            <a:outerShdw blurRad="50800" dist="38100" dir="13500000" algn="br" rotWithShape="0">
              <a:prstClr val="black">
                <a:alpha val="40000"/>
              </a:prstClr>
            </a:outerShdw>
          </a:effectLst>
        </p:spPr>
        <p:txBody>
          <a:bodyPr>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 “Contamos, em nosso centro de estudos, com número superior a trezentos associados; no entanto, apenas trinta e dois conseguem romper as teias inferiores das mais baixas sensações fisiológicas, para assimilarem nossas lições. E noites se verificam em que mesmo alguns desses quebram os compromissos assumidos, atendendo a seduções comuns, reduzindo-se ainda mais a frequência geral”.                                                                                     (</a:t>
            </a:r>
            <a:r>
              <a:rPr kumimoji="0" lang="pt-BR" sz="1471" b="1"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Instrutor  Alexandre</a:t>
            </a: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p:txBody>
      </p:sp>
      <p:pic>
        <p:nvPicPr>
          <p:cNvPr id="9218" name="Picture 2"/>
          <p:cNvPicPr>
            <a:picLocks noChangeAspect="1" noChangeArrowheads="1"/>
          </p:cNvPicPr>
          <p:nvPr/>
        </p:nvPicPr>
        <p:blipFill>
          <a:blip r:embed="rId2"/>
          <a:srcRect/>
          <a:stretch>
            <a:fillRect/>
          </a:stretch>
        </p:blipFill>
        <p:spPr bwMode="auto">
          <a:xfrm>
            <a:off x="5419355" y="3322792"/>
            <a:ext cx="2446355" cy="1535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4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10597" y="1252259"/>
            <a:ext cx="6722809" cy="771365"/>
          </a:xfrm>
          <a:prstGeom prst="rect">
            <a:avLst/>
          </a:prstGeom>
          <a:solidFill>
            <a:schemeClr val="accent4">
              <a:lumMod val="40000"/>
              <a:lumOff val="60000"/>
            </a:schemeClr>
          </a:solidFill>
          <a:effectLst>
            <a:outerShdw blurRad="50800" dist="38100" dir="13500000" algn="br" rotWithShape="0">
              <a:prstClr val="black">
                <a:alpha val="40000"/>
              </a:prstClr>
            </a:outerShdw>
          </a:effectLst>
        </p:spPr>
        <p:txBody>
          <a:bodyPr>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Desdobrando-se no sono vulgar, a criatura segue o rumo da própria concentração, procurando, automaticamente, fora do corpo de carne, os objetivos que se casam com os seus interesses evidentes ou escusos.</a:t>
            </a:r>
          </a:p>
        </p:txBody>
      </p:sp>
      <p:sp>
        <p:nvSpPr>
          <p:cNvPr id="3" name="Retângulo 2"/>
          <p:cNvSpPr/>
          <p:nvPr/>
        </p:nvSpPr>
        <p:spPr>
          <a:xfrm>
            <a:off x="1421851" y="752673"/>
            <a:ext cx="6300299" cy="363818"/>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MECANISMOS DA MEDIUNIDADE – </a:t>
            </a:r>
            <a:r>
              <a:rPr kumimoji="0" lang="pt-BR" sz="1764"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DESDOBRAMENTO </a:t>
            </a:r>
            <a:r>
              <a:rPr kumimoji="0" lang="pt-BR" sz="1177"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endParaRPr kumimoji="0" lang="pt-BR" sz="1177"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Retângulo 3"/>
          <p:cNvSpPr/>
          <p:nvPr/>
        </p:nvSpPr>
        <p:spPr>
          <a:xfrm>
            <a:off x="1210597" y="3691613"/>
            <a:ext cx="6722809" cy="997709"/>
          </a:xfrm>
          <a:prstGeom prst="rect">
            <a:avLst/>
          </a:prstGeom>
          <a:solidFill>
            <a:schemeClr val="accent4">
              <a:lumMod val="40000"/>
              <a:lumOff val="60000"/>
            </a:schemeClr>
          </a:solidFill>
          <a:effectLst>
            <a:outerShdw blurRad="50800" dist="38100" dir="13500000" algn="br" rotWithShape="0">
              <a:prstClr val="black">
                <a:alpha val="40000"/>
              </a:prstClr>
            </a:outerShdw>
          </a:effectLst>
        </p:spPr>
        <p:txBody>
          <a:bodyPr>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Dormindo o corpo denso, continua vigilante a onda mental de cada um – presidindo ao sono ativo, quando registra no cérebro dormente as impressões do Espírito desligado das células físicas, e ao sono passivo, quando a mente, nessa condição, se desinteressa, de todo, da esfera carnal.</a:t>
            </a:r>
          </a:p>
        </p:txBody>
      </p:sp>
      <p:sp>
        <p:nvSpPr>
          <p:cNvPr id="5" name="Retângulo 4"/>
          <p:cNvSpPr/>
          <p:nvPr/>
        </p:nvSpPr>
        <p:spPr>
          <a:xfrm>
            <a:off x="1210597" y="4675522"/>
            <a:ext cx="6643442" cy="1224053"/>
          </a:xfrm>
          <a:prstGeom prst="rect">
            <a:avLst/>
          </a:prstGeom>
          <a:solidFill>
            <a:schemeClr val="accent4">
              <a:lumMod val="20000"/>
              <a:lumOff val="80000"/>
            </a:schemeClr>
          </a:solidFill>
          <a:effectLst>
            <a:outerShdw blurRad="50800" dist="38100" dir="13500000" algn="br" rotWithShape="0">
              <a:prstClr val="black">
                <a:alpha val="40000"/>
              </a:prstClr>
            </a:outerShdw>
          </a:effectLst>
        </p:spPr>
        <p:txBody>
          <a:bodyPr>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Nessa posição, sintoniza-se com as oscilações de companheiros desencarnados ou não, com as quais se harmonize, trazendo para a vigília no carro de matéria densa, em forma de inspiração, os resultados do intercâmbio que levou a efeito, porquanto raramente consegue </a:t>
            </a:r>
            <a:r>
              <a:rPr kumimoji="0" lang="pt-BR" sz="1471"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conscientizar </a:t>
            </a: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as atividades que empreendeu no tempo de sono.</a:t>
            </a:r>
          </a:p>
        </p:txBody>
      </p:sp>
      <p:sp>
        <p:nvSpPr>
          <p:cNvPr id="6" name="Retângulo 5"/>
          <p:cNvSpPr/>
          <p:nvPr/>
        </p:nvSpPr>
        <p:spPr>
          <a:xfrm>
            <a:off x="1210597" y="2105448"/>
            <a:ext cx="6722809" cy="1450397"/>
          </a:xfrm>
          <a:prstGeom prst="rect">
            <a:avLst/>
          </a:prstGeom>
          <a:solidFill>
            <a:schemeClr val="accent4">
              <a:lumMod val="20000"/>
              <a:lumOff val="80000"/>
            </a:schemeClr>
          </a:solidFill>
          <a:effectLst>
            <a:outerShdw blurRad="50800" dist="38100" dir="13500000" algn="br" rotWithShape="0">
              <a:prstClr val="black">
                <a:alpha val="40000"/>
              </a:prstClr>
            </a:outerShdw>
          </a:effectLst>
        </p:spPr>
        <p:txBody>
          <a:bodyPr>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O homem do campo, no repouso físico, supera os </a:t>
            </a:r>
            <a:r>
              <a:rPr kumimoji="0" lang="pt-BR" sz="1471" b="0" i="0" u="sng"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fenômenos hipnagógicos </a:t>
            </a: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 volta à gleba que semeou, contemplando aí, em Espírito, a plantação que lhe recolhe o carinho; o artista regressa à obra a que se consagra, mentalizando-lhe o aprimoramento; o espírito maternal se aconchega ao pé dos filhinhos que a vida lhe confia, e o delinquente retorna ao lugar onde se encarcera a dor do seu arrependimento.</a:t>
            </a:r>
          </a:p>
        </p:txBody>
      </p:sp>
    </p:spTree>
    <p:extLst>
      <p:ext uri="{BB962C8B-B14F-4D97-AF65-F5344CB8AC3E}">
        <p14:creationId xmlns:p14="http://schemas.microsoft.com/office/powerpoint/2010/main" val="3566098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89965" y="907948"/>
            <a:ext cx="6511555" cy="2808461"/>
          </a:xfrm>
          <a:prstGeom prst="rect">
            <a:avLst/>
          </a:prstGeom>
          <a:solidFill>
            <a:schemeClr val="accent6">
              <a:lumMod val="20000"/>
              <a:lumOff val="80000"/>
            </a:schemeClr>
          </a:solidFill>
          <a:ln>
            <a:solidFill>
              <a:schemeClr val="accent1">
                <a:lumMod val="60000"/>
                <a:lumOff val="40000"/>
              </a:schemeClr>
            </a:solidFill>
          </a:ln>
          <a:effectLst>
            <a:outerShdw blurRad="50800" dist="38100" dir="13500000" algn="br" rotWithShape="0">
              <a:prstClr val="black">
                <a:alpha val="40000"/>
              </a:prstClr>
            </a:outerShdw>
          </a:effectLst>
        </p:spPr>
        <p:txBody>
          <a:bodyPr>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pt-BR" sz="1471"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Como um terço da vida física é dedicado ao sono, imenso patrimônio logrará quem converta esse tempo ou parte dele no investimento do progresso, em favor da libertação que lhe credenciará, para uma existência plena, um futuro ditoso.</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pt-BR" sz="1471"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Se alguém diz como e o que sonha, é fácil explicar-lhe como vive nas suas horas diárias.</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pt-BR" sz="1471"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Dorme-se, portanto, como se vive, sendo-lhe os sonhos o retrato emocional da sua vida moral e espiritual.</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pt-BR" sz="1471"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pt-BR" sz="1471" b="1"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Temas da Vida e da Morte  - </a:t>
            </a:r>
            <a:r>
              <a:rPr kumimoji="0" lang="pt-BR" sz="1471"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Manoel P. de Miranda por Divaldo P. Franco</a:t>
            </a:r>
          </a:p>
        </p:txBody>
      </p:sp>
      <p:pic>
        <p:nvPicPr>
          <p:cNvPr id="9219" name="Picture 3"/>
          <p:cNvPicPr>
            <a:picLocks noChangeAspect="1" noChangeArrowheads="1"/>
          </p:cNvPicPr>
          <p:nvPr/>
        </p:nvPicPr>
        <p:blipFill>
          <a:blip r:embed="rId2"/>
          <a:srcRect/>
          <a:stretch>
            <a:fillRect/>
          </a:stretch>
        </p:blipFill>
        <p:spPr bwMode="auto">
          <a:xfrm>
            <a:off x="1713639" y="3852678"/>
            <a:ext cx="1385412" cy="1922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srcRect/>
          <a:stretch>
            <a:fillRect/>
          </a:stretch>
        </p:blipFill>
        <p:spPr bwMode="auto">
          <a:xfrm>
            <a:off x="4624525" y="3886526"/>
            <a:ext cx="2402003" cy="1888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22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circle(in)">
                                      <p:cBhvr>
                                        <p:cTn id="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8"/>
          <a:ext cx="7857461" cy="34442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444240">
                <a:tc>
                  <a:txBody>
                    <a:bodyPr/>
                    <a:lstStyle/>
                    <a:p>
                      <a:pPr marL="342900" indent="-342900" algn="just">
                        <a:buAutoNum type="arabicPeriod" startAt="406"/>
                      </a:pPr>
                      <a:r>
                        <a:rPr lang="pt-BR" sz="2000" dirty="0"/>
                        <a:t> Quando vemos em sonho pessoas vivas, que conhecemos perfeitamente, praticarem atos em que absolutamente não pensam, não é isso um efeito de pura imaginação?</a:t>
                      </a:r>
                    </a:p>
                    <a:p>
                      <a:pPr marL="0" indent="0" algn="just">
                        <a:buNone/>
                      </a:pPr>
                      <a:endParaRPr lang="pt-BR" sz="2000" dirty="0"/>
                    </a:p>
                    <a:p>
                      <a:pPr algn="just"/>
                      <a:r>
                        <a:rPr lang="pt-BR" sz="2000" dirty="0">
                          <a:solidFill>
                            <a:srgbClr val="FFFF00"/>
                          </a:solidFill>
                        </a:rPr>
                        <a:t>R. Em que absolutamente não pensam? Como o sabes? Seus Espíritos podem visitar o teu, como o teu pode visitar os deles, e nem sempre sabes o que pensam. Além disso, frequentemente aplicais, a pessoas que conheceis, e segundo os vossos desejos, aquilo que se passou ou se passa em outras existências.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2843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652953"/>
          <a:ext cx="7857461" cy="34442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444240">
                <a:tc>
                  <a:txBody>
                    <a:bodyPr/>
                    <a:lstStyle/>
                    <a:p>
                      <a:pPr marL="342900" indent="-342900" algn="just">
                        <a:buAutoNum type="arabicPeriod" startAt="407"/>
                      </a:pPr>
                      <a:r>
                        <a:rPr lang="pt-BR" sz="2000" dirty="0"/>
                        <a:t> É necessário o sono completo, para a emancipação do Espírito?</a:t>
                      </a:r>
                    </a:p>
                    <a:p>
                      <a:pPr marL="0" indent="0" algn="just">
                        <a:buNone/>
                      </a:pPr>
                      <a:endParaRPr lang="pt-BR" sz="2000" dirty="0"/>
                    </a:p>
                    <a:p>
                      <a:pPr algn="just"/>
                      <a:r>
                        <a:rPr lang="pt-BR" sz="2000" dirty="0">
                          <a:solidFill>
                            <a:srgbClr val="FFFF00"/>
                          </a:solidFill>
                        </a:rPr>
                        <a:t>R. Não. O Espírito recobra a sua liberdade quando os sentidos se entorpecem; ele aproveita, para se emancipar, todos os instantes de descanso que o corpo lhe oferece. Desde que haja prostração das forças vitais, o Espírito se desprende, e quanto mais fraco estiver o corpo, mais o Espírito estará livre.</a:t>
                      </a:r>
                    </a:p>
                    <a:p>
                      <a:pPr algn="just"/>
                      <a:r>
                        <a:rPr lang="pt-BR" sz="2000" dirty="0">
                          <a:solidFill>
                            <a:srgbClr val="FFFF00"/>
                          </a:solidFill>
                        </a:rPr>
                        <a:t>É assim que o cochilar, ou um simples entorpecimento dos sentidos, apresenta muitas vezes as mesmas imagens do sonho.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7079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17851" y="914723"/>
          <a:ext cx="7857461" cy="2262231"/>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62231">
                <a:tc>
                  <a:txBody>
                    <a:bodyPr/>
                    <a:lstStyle/>
                    <a:p>
                      <a:pPr marL="342900" indent="-342900" algn="just">
                        <a:buAutoNum type="arabicPeriod" startAt="408"/>
                      </a:pPr>
                      <a:r>
                        <a:rPr lang="pt-BR" sz="2000" dirty="0"/>
                        <a:t> Parece-nos, às vezes, ouvir em nosso íntimo palavras pronunciadas distintamente, e que não têm nenhuma relação com o que nos preocupa. De onde vêm elas?</a:t>
                      </a:r>
                    </a:p>
                    <a:p>
                      <a:pPr marL="0" indent="0" algn="just">
                        <a:buNone/>
                      </a:pPr>
                      <a:endParaRPr lang="pt-BR" sz="2000" dirty="0"/>
                    </a:p>
                    <a:p>
                      <a:pPr algn="just"/>
                      <a:r>
                        <a:rPr lang="pt-BR" sz="2000" dirty="0">
                          <a:solidFill>
                            <a:srgbClr val="FFFF00"/>
                          </a:solidFill>
                        </a:rPr>
                        <a:t>R. Sim, e até mesmo frases inteiras, sobretudo quando os sentidos começam a se entorpecer. É, às vezes, o fraco eco de um Espírito que deseja comunicar-se contigo.</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717850" y="3176954"/>
          <a:ext cx="7857461" cy="2834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834640">
                <a:tc>
                  <a:txBody>
                    <a:bodyPr/>
                    <a:lstStyle/>
                    <a:p>
                      <a:pPr algn="just"/>
                      <a:endParaRPr lang="pt-BR" sz="2000" dirty="0"/>
                    </a:p>
                    <a:p>
                      <a:pPr marL="342900" indent="-342900" algn="just">
                        <a:buAutoNum type="arabicPeriod" startAt="409"/>
                      </a:pPr>
                      <a:r>
                        <a:rPr lang="pt-BR" sz="2000" dirty="0"/>
                        <a:t> Muitas vezes, num estado que ainda não é o cochilo, quando temos os olhos fechados, vemos imagens distintas, figuras das quais apanhamos os pormenores mais minuciosos. É um efeito de visão ou de imaginação?</a:t>
                      </a:r>
                    </a:p>
                    <a:p>
                      <a:pPr marL="0" indent="0" algn="just">
                        <a:buNone/>
                      </a:pPr>
                      <a:endParaRPr lang="pt-BR" sz="2000" dirty="0"/>
                    </a:p>
                    <a:p>
                      <a:pPr algn="just"/>
                      <a:r>
                        <a:rPr lang="pt-BR" sz="2000" dirty="0">
                          <a:solidFill>
                            <a:srgbClr val="FFFF00"/>
                          </a:solidFill>
                        </a:rPr>
                        <a:t>R. Entorpecido o corpo, o Espírito trata de quebrar a sua cadeia: ele se transporta e vê, e se o sono fosse completo, isso seria um sonho.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08910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73044" y="5073805"/>
            <a:ext cx="66349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0" cap="none" spc="0" normalizeH="0" baseline="0" noProof="0" dirty="0">
                <a:ln>
                  <a:noFill/>
                </a:ln>
                <a:solidFill>
                  <a:srgbClr val="002060"/>
                </a:solidFill>
                <a:effectLst/>
                <a:uLnTx/>
                <a:uFillTx/>
                <a:latin typeface="Comic Sans MS" panose="030F0702030302020204" pitchFamily="66" charset="0"/>
                <a:ea typeface="+mn-ea"/>
                <a:cs typeface="+mn-cs"/>
              </a:rPr>
              <a:t>CAPÍTULO VIII – DA EMANCIPAÇÃO DA ALMA</a:t>
            </a:r>
          </a:p>
        </p:txBody>
      </p:sp>
      <p:sp>
        <p:nvSpPr>
          <p:cNvPr id="6" name="Retângulo 5"/>
          <p:cNvSpPr/>
          <p:nvPr/>
        </p:nvSpPr>
        <p:spPr>
          <a:xfrm>
            <a:off x="1148576" y="591014"/>
            <a:ext cx="6913757"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0" cap="none" spc="0" normalizeH="0" baseline="0" noProof="0" dirty="0">
                <a:ln>
                  <a:noFill/>
                </a:ln>
                <a:solidFill>
                  <a:prstClr val="black"/>
                </a:solidFill>
                <a:effectLst/>
                <a:uLnTx/>
                <a:uFillTx/>
                <a:latin typeface="Comic Sans MS" panose="030F0702030302020204" pitchFamily="66" charset="0"/>
                <a:ea typeface="+mn-ea"/>
                <a:cs typeface="+mn-cs"/>
              </a:rPr>
              <a:t>PARTE SEGUNDA</a:t>
            </a:r>
          </a:p>
        </p:txBody>
      </p:sp>
      <p:sp>
        <p:nvSpPr>
          <p:cNvPr id="7" name="Retângulo 6"/>
          <p:cNvSpPr/>
          <p:nvPr/>
        </p:nvSpPr>
        <p:spPr>
          <a:xfrm>
            <a:off x="1148576" y="2910469"/>
            <a:ext cx="4683512"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a:ln>
                  <a:noFill/>
                </a:ln>
                <a:solidFill>
                  <a:prstClr val="white"/>
                </a:solidFill>
                <a:effectLst/>
                <a:uLnTx/>
                <a:uFillTx/>
                <a:latin typeface="Comic Sans MS" panose="030F0702030302020204" pitchFamily="66" charset="0"/>
                <a:ea typeface="+mn-ea"/>
                <a:cs typeface="+mn-cs"/>
              </a:rPr>
              <a:t>DO MUNDO ESPÍRITA OU MUNDO DOS ESPÍRITOS</a:t>
            </a:r>
          </a:p>
        </p:txBody>
      </p:sp>
    </p:spTree>
    <p:extLst>
      <p:ext uri="{BB962C8B-B14F-4D97-AF65-F5344CB8AC3E}">
        <p14:creationId xmlns:p14="http://schemas.microsoft.com/office/powerpoint/2010/main" val="33648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3749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749040">
                <a:tc>
                  <a:txBody>
                    <a:bodyPr/>
                    <a:lstStyle/>
                    <a:p>
                      <a:pPr marL="457200" indent="-457200" algn="just">
                        <a:buAutoNum type="arabicPeriod" startAt="410"/>
                      </a:pPr>
                      <a:r>
                        <a:rPr lang="pt-BR" sz="2400" dirty="0"/>
                        <a:t> Têm-se às vezes, durante o sono ou o cochilo, ideias que parecem muito boas, e que, apesar dos esforços que se fazem para recordá-las, se apagam da memória. De onde vêm essas ideias?</a:t>
                      </a:r>
                    </a:p>
                    <a:p>
                      <a:pPr marL="0" indent="0" algn="just">
                        <a:buNone/>
                      </a:pPr>
                      <a:endParaRPr lang="pt-BR" sz="2400" dirty="0"/>
                    </a:p>
                    <a:p>
                      <a:pPr algn="just"/>
                      <a:r>
                        <a:rPr lang="pt-BR" sz="2400" dirty="0">
                          <a:solidFill>
                            <a:srgbClr val="FFFF00"/>
                          </a:solidFill>
                        </a:rPr>
                        <a:t>R. São o resultado da liberdade do Espírito, que se emancipa e goza, nesse momento, de mais amplas faculdades. Frequentemente, também, são conselhos dados por outros Espíritos.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2089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14849" y="733515"/>
          <a:ext cx="7857461" cy="25298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529840">
                <a:tc>
                  <a:txBody>
                    <a:bodyPr/>
                    <a:lstStyle/>
                    <a:p>
                      <a:pPr algn="just"/>
                      <a:r>
                        <a:rPr lang="pt-BR" sz="2000" dirty="0"/>
                        <a:t>410-a. De que servem essas ideias ou esses conselhos, se a sua recordação se perde e não se pode aproveitá-los?</a:t>
                      </a:r>
                    </a:p>
                    <a:p>
                      <a:pPr algn="just"/>
                      <a:endParaRPr lang="pt-BR" sz="2000" dirty="0"/>
                    </a:p>
                    <a:p>
                      <a:pPr algn="just"/>
                      <a:r>
                        <a:rPr lang="pt-BR" sz="2000" dirty="0">
                          <a:solidFill>
                            <a:srgbClr val="FFFF00"/>
                          </a:solidFill>
                        </a:rPr>
                        <a:t>R. Essas ideias pertencem, algumas vezes, mais ao mundo dos Espíritos que ao mundo corpóreo, mas o mais frequente é que se o corpo as esquece, o Espírito as lembra, e a ideia volta no momento necessário, como uma inspiração do momento.</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714848" y="3263355"/>
          <a:ext cx="7857461" cy="2834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834640">
                <a:tc>
                  <a:txBody>
                    <a:bodyPr/>
                    <a:lstStyle/>
                    <a:p>
                      <a:pPr algn="just"/>
                      <a:endParaRPr lang="pt-BR" sz="2000" dirty="0"/>
                    </a:p>
                    <a:p>
                      <a:pPr marL="342900" indent="-342900" algn="just">
                        <a:buAutoNum type="arabicPeriod" startAt="411"/>
                      </a:pPr>
                      <a:r>
                        <a:rPr lang="pt-BR" sz="2000" dirty="0"/>
                        <a:t>O Espírito encarnado, nos momentos em que se desprende da matéria e age comoEspírito, conhece a época de sua morte?</a:t>
                      </a:r>
                    </a:p>
                    <a:p>
                      <a:pPr marL="0" indent="0" algn="just">
                        <a:buNone/>
                      </a:pPr>
                      <a:endParaRPr lang="pt-BR" sz="2000" dirty="0"/>
                    </a:p>
                    <a:p>
                      <a:pPr algn="just"/>
                      <a:r>
                        <a:rPr lang="pt-BR" sz="2000" dirty="0">
                          <a:solidFill>
                            <a:srgbClr val="FFFF00"/>
                          </a:solidFill>
                        </a:rPr>
                        <a:t>R. Muitas vezes a pressente; e às vezes tem dela uma consciência bastante clara, o que lhe dá, no estado de vigília, a sua intuição. É por isso que algumas pessoas preveem às vezes a própria morte com grande exatidão.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05212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27716" y="1972590"/>
          <a:ext cx="7857461" cy="2225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25040">
                <a:tc>
                  <a:txBody>
                    <a:bodyPr/>
                    <a:lstStyle/>
                    <a:p>
                      <a:pPr marL="457200" indent="-457200" algn="just">
                        <a:buAutoNum type="arabicPeriod" startAt="412"/>
                      </a:pPr>
                      <a:r>
                        <a:rPr lang="pt-BR" sz="2000" dirty="0"/>
                        <a:t> A atividade do Espírito, durante o repouso ou o sono do corpo, pode fatigar a este?</a:t>
                      </a:r>
                    </a:p>
                    <a:p>
                      <a:pPr marL="0" indent="0" algn="just">
                        <a:buNone/>
                      </a:pPr>
                      <a:endParaRPr lang="pt-BR" sz="2000" dirty="0"/>
                    </a:p>
                    <a:p>
                      <a:pPr algn="just"/>
                      <a:r>
                        <a:rPr lang="pt-BR" sz="2000" dirty="0">
                          <a:solidFill>
                            <a:srgbClr val="FFFF00"/>
                          </a:solidFill>
                        </a:rPr>
                        <a:t>R. Sim, porque o Espírito está ligado ao corpo, como o balão cativo ao poste. Ora, da mesma maneira que as sacudidelas do balão abalam o poste, a atividade do Espírito reage sobre o corpo, e pode produzir-lhe fadiga.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4143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259554"/>
          <a:ext cx="7857461" cy="3770423"/>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770423">
                <a:tc>
                  <a:txBody>
                    <a:bodyPr/>
                    <a:lstStyle/>
                    <a:p>
                      <a:pPr algn="ctr"/>
                      <a:r>
                        <a:rPr lang="pt-BR" sz="2000" dirty="0">
                          <a:solidFill>
                            <a:srgbClr val="FFFF00"/>
                          </a:solidFill>
                        </a:rPr>
                        <a:t>II -</a:t>
                      </a:r>
                      <a:r>
                        <a:rPr lang="pt-BR" sz="2000" baseline="0" dirty="0">
                          <a:solidFill>
                            <a:srgbClr val="FFFF00"/>
                          </a:solidFill>
                        </a:rPr>
                        <a:t> </a:t>
                      </a:r>
                      <a:r>
                        <a:rPr lang="pt-BR" sz="2000" dirty="0">
                          <a:solidFill>
                            <a:srgbClr val="FFFF00"/>
                          </a:solidFill>
                        </a:rPr>
                        <a:t>VISITAS ESPÍRITAS ENTRE VIVOS</a:t>
                      </a:r>
                    </a:p>
                    <a:p>
                      <a:pPr algn="just"/>
                      <a:endParaRPr lang="pt-BR" sz="2000" dirty="0">
                        <a:solidFill>
                          <a:srgbClr val="FFFF00"/>
                        </a:solidFill>
                      </a:endParaRPr>
                    </a:p>
                    <a:p>
                      <a:pPr marL="342900" indent="-342900" algn="just">
                        <a:buAutoNum type="arabicPeriod" startAt="413"/>
                      </a:pPr>
                      <a:r>
                        <a:rPr lang="pt-BR" sz="2000" dirty="0"/>
                        <a:t> Do princípio de emancipação da alma durante o sono parece resultar que temos, simultaneamente, duas existências: a do corpo, que nos dá a vida de relação exterior, e a da alma, que nos dá a vida de relação oculta. É isso exato?</a:t>
                      </a:r>
                    </a:p>
                    <a:p>
                      <a:pPr marL="0" indent="0" algn="just">
                        <a:buNone/>
                      </a:pPr>
                      <a:endParaRPr lang="pt-BR" sz="2000" dirty="0"/>
                    </a:p>
                    <a:p>
                      <a:pPr algn="just"/>
                      <a:r>
                        <a:rPr lang="pt-BR" sz="2000" dirty="0">
                          <a:solidFill>
                            <a:srgbClr val="FFFF00"/>
                          </a:solidFill>
                        </a:rPr>
                        <a:t>R. No estado de emancipação, a vida do corpo cede lugar à da alma, mas não existem, propriamente falando, duas existências; são antes duas fases da mesma existência, porque o homem não vive de maneira dupla.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5780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22208" y="1014227"/>
          <a:ext cx="7857461" cy="22860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86000">
                <a:tc>
                  <a:txBody>
                    <a:bodyPr/>
                    <a:lstStyle/>
                    <a:p>
                      <a:pPr marL="342900" indent="-342900" algn="just">
                        <a:buAutoNum type="arabicPeriod" startAt="414"/>
                      </a:pPr>
                      <a:r>
                        <a:rPr lang="pt-BR" dirty="0"/>
                        <a:t> Duas pessoas que se conhecem podem visitar-se durante o sono?</a:t>
                      </a:r>
                    </a:p>
                    <a:p>
                      <a:pPr marL="342900" indent="-342900" algn="just">
                        <a:buAutoNum type="arabicPeriod" startAt="414"/>
                      </a:pPr>
                      <a:endParaRPr lang="pt-BR" dirty="0"/>
                    </a:p>
                    <a:p>
                      <a:pPr algn="just"/>
                      <a:r>
                        <a:rPr lang="pt-BR" dirty="0">
                          <a:solidFill>
                            <a:srgbClr val="FFFF00"/>
                          </a:solidFill>
                        </a:rPr>
                        <a:t>R. Sim, e muitas outras, que pensam não se conhecerem, se encontram e conversam. Podes ter, sem que o suspeites, amigos em outro país. O fato de visitardes durante o sono, amigos, parentes, conhecidos, pessoas que vos podem ser úteis, é tão frequente que o realizais quase todas as noites.</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22208" y="3300227"/>
          <a:ext cx="7857461" cy="22860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86000">
                <a:tc>
                  <a:txBody>
                    <a:bodyPr/>
                    <a:lstStyle/>
                    <a:p>
                      <a:pPr algn="just"/>
                      <a:endParaRPr lang="pt-BR" dirty="0"/>
                    </a:p>
                    <a:p>
                      <a:pPr marL="342900" indent="-342900" algn="just">
                        <a:buAutoNum type="arabicPeriod" startAt="415"/>
                      </a:pPr>
                      <a:r>
                        <a:rPr lang="pt-BR" dirty="0"/>
                        <a:t> Qual pode ser a utilidade dessas visitas noturnas, se não as recordamos?</a:t>
                      </a:r>
                    </a:p>
                    <a:p>
                      <a:pPr marL="0" indent="0" algn="just">
                        <a:buNone/>
                      </a:pPr>
                      <a:endParaRPr lang="pt-BR" dirty="0"/>
                    </a:p>
                    <a:p>
                      <a:pPr algn="just"/>
                      <a:r>
                        <a:rPr lang="pt-BR" dirty="0">
                          <a:solidFill>
                            <a:srgbClr val="FFFF00"/>
                          </a:solidFill>
                        </a:rPr>
                        <a:t>R. Ordinariamente, ao despertar, resta uma intuição que é quase sempre a origem de certas ideias que surgem espontaneamente, sem que se possa explicá-las, e não são mais que as ideias hauridas naqueles colóquios.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9428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37794" y="1203798"/>
          <a:ext cx="7857461" cy="46634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663440">
                <a:tc>
                  <a:txBody>
                    <a:bodyPr/>
                    <a:lstStyle/>
                    <a:p>
                      <a:pPr marL="342900" indent="-342900" algn="just">
                        <a:buAutoNum type="arabicPeriod" startAt="416"/>
                      </a:pPr>
                      <a:r>
                        <a:rPr lang="pt-BR" sz="2000" dirty="0"/>
                        <a:t> O homem pode provocar voluntariamente as visitas espíritas? Pode, por exemplo, dizer aoadormecer: Esta noite quero encontrar-me em espírito com tal pessoa: falar-lhe e dizer-lhe tal coisa?</a:t>
                      </a:r>
                    </a:p>
                    <a:p>
                      <a:pPr marL="0" indent="0" algn="just">
                        <a:buNone/>
                      </a:pPr>
                      <a:endParaRPr lang="pt-BR" sz="2000" dirty="0"/>
                    </a:p>
                    <a:p>
                      <a:pPr algn="just"/>
                      <a:r>
                        <a:rPr lang="pt-BR" sz="2000" dirty="0">
                          <a:solidFill>
                            <a:srgbClr val="FFFF00"/>
                          </a:solidFill>
                        </a:rPr>
                        <a:t>R. Eis o que se passa: o homem dorme, seu Espírito desperta e o que o homem havia resolvido o Espírito está muitas vezes bem longe de o seguir, porque a vida do homem interessa pouco ao Espírito, quando ele se liberta da matéria. Isto para os homens já bastante elevados, pois os outros passam de maneira inteiramente diversa a sua existência espiritual: entregam-se às suas paixões ou permanecem em inatividade. Pode acontecer, portanto, que segundo o motivo assim proposto o Espírito vá visitar as pessoas que deseja: mas o fato de o haver desejado quando em vigília não é razão para que o faça.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19457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3245539"/>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245539">
                <a:tc>
                  <a:txBody>
                    <a:bodyPr/>
                    <a:lstStyle/>
                    <a:p>
                      <a:pPr marL="342900" indent="-342900" algn="just">
                        <a:buAutoNum type="arabicPeriod" startAt="417"/>
                      </a:pPr>
                      <a:r>
                        <a:rPr lang="pt-BR" sz="2000" dirty="0"/>
                        <a:t> Certo número de Espíritos encarnados podem então se reunir e formar uma assembleia?</a:t>
                      </a:r>
                    </a:p>
                    <a:p>
                      <a:pPr marL="0" indent="0" algn="just">
                        <a:buNone/>
                      </a:pPr>
                      <a:endParaRPr lang="pt-BR" sz="2000" dirty="0"/>
                    </a:p>
                    <a:p>
                      <a:pPr algn="just"/>
                      <a:r>
                        <a:rPr lang="pt-BR" sz="2000" dirty="0">
                          <a:solidFill>
                            <a:srgbClr val="FFFF00"/>
                          </a:solidFill>
                        </a:rPr>
                        <a:t>R.	Sem nenhuma dúvida. Os laços de amizade, antigos ou novos, reúnem assim, frequentemente, diversos Espíritos, que se sentem felizes em se encontrar.</a:t>
                      </a:r>
                    </a:p>
                    <a:p>
                      <a:pPr algn="just"/>
                      <a:r>
                        <a:rPr lang="pt-BR" sz="2000" dirty="0">
                          <a:solidFill>
                            <a:srgbClr val="FFFF00"/>
                          </a:solidFill>
                        </a:rPr>
                        <a:t>Pela palavra "antigos" é necessário entender os laços de amizade contraídos em existências anteriores. Trazemos ao acordar uma intuição das ideias que haurimos nesses colóquios ocultos, mas ignoramos a fonte.</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9596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37434" y="1326461"/>
          <a:ext cx="7857461" cy="417576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175760">
                <a:tc>
                  <a:txBody>
                    <a:bodyPr/>
                    <a:lstStyle/>
                    <a:p>
                      <a:pPr marL="342900" indent="-342900" algn="just">
                        <a:buAutoNum type="arabicPeriod" startAt="418"/>
                      </a:pPr>
                      <a:r>
                        <a:rPr lang="pt-BR" sz="2400" dirty="0"/>
                        <a:t> Uma pessoa </a:t>
                      </a:r>
                      <a:r>
                        <a:rPr lang="pt-BR" sz="2800" dirty="0"/>
                        <a:t>que</a:t>
                      </a:r>
                      <a:r>
                        <a:rPr lang="pt-BR" sz="2400" dirty="0"/>
                        <a:t> julgasse morto um de seus amigos, que na realidade não o estivesse, poderia encontrar-se com ele em espírito e saber assim que continuava vivo? Poderia, nesse caso, ter uma intuição ao acordar?</a:t>
                      </a:r>
                    </a:p>
                    <a:p>
                      <a:pPr marL="0" indent="0" algn="just">
                        <a:buNone/>
                      </a:pPr>
                      <a:endParaRPr lang="pt-BR" sz="2400" dirty="0"/>
                    </a:p>
                    <a:p>
                      <a:pPr algn="just"/>
                      <a:r>
                        <a:rPr lang="pt-BR" sz="2400" dirty="0">
                          <a:solidFill>
                            <a:srgbClr val="FFFF00"/>
                          </a:solidFill>
                        </a:rPr>
                        <a:t>R. Como Espírito, pode certamente vê-lo e saber como está. Se não lhe foi imposto como prova acreditar na morte do amigo, terá um pressentimento de que ele vive, como poderá ter o de sua morte.</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7769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578247" y="1128527"/>
          <a:ext cx="7857461" cy="46634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663440">
                <a:tc>
                  <a:txBody>
                    <a:bodyPr/>
                    <a:lstStyle/>
                    <a:p>
                      <a:pPr algn="ctr"/>
                      <a:r>
                        <a:rPr lang="pt-BR" sz="2000" dirty="0">
                          <a:solidFill>
                            <a:srgbClr val="FFFF00"/>
                          </a:solidFill>
                        </a:rPr>
                        <a:t>III - TRANSMISSÃO OCULTA DO PENSAMENTO</a:t>
                      </a:r>
                    </a:p>
                    <a:p>
                      <a:pPr algn="ctr"/>
                      <a:endParaRPr lang="pt-BR" sz="2000" dirty="0">
                        <a:solidFill>
                          <a:srgbClr val="FFFF00"/>
                        </a:solidFill>
                      </a:endParaRPr>
                    </a:p>
                    <a:p>
                      <a:pPr marL="342900" indent="-342900" algn="just">
                        <a:buAutoNum type="arabicPeriod" startAt="419"/>
                      </a:pPr>
                      <a:r>
                        <a:rPr lang="pt-BR" sz="2000" dirty="0"/>
                        <a:t> Qual a razão por que a ideia de uma descoberta, por exemplo, surge ao mesmo tempo em muitos pontos?</a:t>
                      </a:r>
                    </a:p>
                    <a:p>
                      <a:pPr marL="342900" indent="-342900" algn="just">
                        <a:buAutoNum type="arabicPeriod" startAt="419"/>
                      </a:pPr>
                      <a:endParaRPr lang="pt-BR" sz="2000" dirty="0"/>
                    </a:p>
                    <a:p>
                      <a:pPr algn="just"/>
                      <a:r>
                        <a:rPr lang="pt-BR" sz="2000" dirty="0">
                          <a:solidFill>
                            <a:srgbClr val="FFFF00"/>
                          </a:solidFill>
                        </a:rPr>
                        <a:t>R. Já dissemos que, durante o sono, os Espíritos se comunicam entre si. Pois bem, quando o corpo desperta, o Espírito se recorda do que aprendeu, e o homem julga ter inventado. Assim, muitos podem encontrar a mesma coisa ao mesmo tempo. Quando dizeis que uma ideia está no ar, fazeis uma figura mais exata do que pensais; cada um contribui, sem o suspeitar, para propagá-la.</a:t>
                      </a:r>
                    </a:p>
                    <a:p>
                      <a:pPr algn="just"/>
                      <a:r>
                        <a:rPr lang="pt-BR" sz="2000" dirty="0">
                          <a:solidFill>
                            <a:srgbClr val="FFFF00"/>
                          </a:solidFill>
                        </a:rPr>
                        <a:t>Nosso Espírito revela assim, muitas vezes, a outros Espíritos, e à nossa revelia, aquilo que constitui o objeto das nossas preocupações de vigília.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77620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80324" y="578043"/>
          <a:ext cx="7857461" cy="2258942"/>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58942">
                <a:tc>
                  <a:txBody>
                    <a:bodyPr/>
                    <a:lstStyle/>
                    <a:p>
                      <a:pPr marL="342900" indent="-342900" algn="just">
                        <a:buAutoNum type="arabicPeriod" startAt="420"/>
                      </a:pPr>
                      <a:r>
                        <a:rPr lang="pt-BR" sz="2000" dirty="0"/>
                        <a:t> Os Espíritos podem comunicar-se, se o corpo estiver completamente acordado?</a:t>
                      </a:r>
                    </a:p>
                    <a:p>
                      <a:pPr marL="0" indent="0" algn="just">
                        <a:buNone/>
                      </a:pPr>
                      <a:endParaRPr lang="pt-BR" sz="2000" dirty="0"/>
                    </a:p>
                    <a:p>
                      <a:pPr algn="just"/>
                      <a:r>
                        <a:rPr lang="pt-BR" sz="2000" dirty="0">
                          <a:solidFill>
                            <a:srgbClr val="FFFF00"/>
                          </a:solidFill>
                        </a:rPr>
                        <a:t>R. O Espírito não está encerrado no corpo como numa caixa: ele irradia em todo o seu redor; eis porque poderá comunicar-se com outros Espíritos, mesmo no estado de vigília, embora o faça mais dificilmente.</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80324" y="2836985"/>
          <a:ext cx="7857461" cy="34442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444240">
                <a:tc>
                  <a:txBody>
                    <a:bodyPr/>
                    <a:lstStyle/>
                    <a:p>
                      <a:pPr algn="just"/>
                      <a:endParaRPr lang="pt-BR" sz="2000" dirty="0"/>
                    </a:p>
                    <a:p>
                      <a:pPr marL="342900" indent="-342900" algn="just">
                        <a:buAutoNum type="arabicPeriod" startAt="421"/>
                      </a:pPr>
                      <a:r>
                        <a:rPr lang="pt-BR" sz="2000" dirty="0"/>
                        <a:t> Por que duas pessoas, perfeitamente despertas, têm muitas vezes, instantaneamente, omesmo pensamento?</a:t>
                      </a:r>
                    </a:p>
                    <a:p>
                      <a:pPr marL="0" indent="0" algn="just">
                        <a:buNone/>
                      </a:pPr>
                      <a:endParaRPr lang="pt-BR" sz="2000" dirty="0"/>
                    </a:p>
                    <a:p>
                      <a:pPr algn="just"/>
                      <a:r>
                        <a:rPr lang="pt-BR" sz="2000" dirty="0">
                          <a:solidFill>
                            <a:srgbClr val="FFFF00"/>
                          </a:solidFill>
                        </a:rPr>
                        <a:t>R. São dois Espíritos simpáticos que se comunicam e veem reciprocamente os seus pensamentos, mesmo quando não dormem.</a:t>
                      </a:r>
                    </a:p>
                    <a:p>
                      <a:pPr algn="just"/>
                      <a:r>
                        <a:rPr lang="pt-BR" sz="2000" dirty="0">
                          <a:solidFill>
                            <a:srgbClr val="FFFF00"/>
                          </a:solidFill>
                        </a:rPr>
                        <a:t>Há entre os Espíritos afins uma comunicação de pensamentos permitindo que duas pessoas se vejam e se compreendam sem a necessidade dos signos exteriores da linguagem. Poderia dizer-se que elas falam a linguagem dos Espíritos.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17500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82039" y="1148041"/>
          <a:ext cx="7857461" cy="460799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607990">
                <a:tc>
                  <a:txBody>
                    <a:bodyPr/>
                    <a:lstStyle/>
                    <a:p>
                      <a:pPr algn="ctr"/>
                      <a:r>
                        <a:rPr lang="pt-BR" sz="2400" dirty="0">
                          <a:solidFill>
                            <a:srgbClr val="FFFF00"/>
                          </a:solidFill>
                        </a:rPr>
                        <a:t>CAPÍTULO VIII</a:t>
                      </a:r>
                    </a:p>
                    <a:p>
                      <a:pPr algn="ctr"/>
                      <a:r>
                        <a:rPr lang="pt-BR" sz="2400" dirty="0">
                          <a:solidFill>
                            <a:srgbClr val="FFFF00"/>
                          </a:solidFill>
                        </a:rPr>
                        <a:t>EMANCIPAÇÃO DA ALMA</a:t>
                      </a:r>
                    </a:p>
                    <a:p>
                      <a:pPr algn="ctr"/>
                      <a:r>
                        <a:rPr lang="pt-BR" sz="2400" dirty="0">
                          <a:solidFill>
                            <a:srgbClr val="FFFF00"/>
                          </a:solidFill>
                        </a:rPr>
                        <a:t>O SONO E OS SONHOS</a:t>
                      </a:r>
                    </a:p>
                    <a:p>
                      <a:pPr algn="just"/>
                      <a:endParaRPr lang="pt-BR" sz="2400" dirty="0"/>
                    </a:p>
                    <a:p>
                      <a:pPr marL="342900" indent="-342900" algn="just">
                        <a:buAutoNum type="arabicPeriod" startAt="400"/>
                      </a:pPr>
                      <a:r>
                        <a:rPr lang="pt-BR" sz="2400" dirty="0"/>
                        <a:t> O Espírito encarnado permanece voluntariamente no envoltório corporal?</a:t>
                      </a:r>
                    </a:p>
                    <a:p>
                      <a:pPr marL="0" indent="0" algn="just">
                        <a:buNone/>
                      </a:pPr>
                      <a:endParaRPr lang="pt-BR" sz="2400" dirty="0"/>
                    </a:p>
                    <a:p>
                      <a:pPr algn="just"/>
                      <a:r>
                        <a:rPr lang="pt-BR" sz="2400" dirty="0">
                          <a:solidFill>
                            <a:srgbClr val="FFFF00"/>
                          </a:solidFill>
                        </a:rPr>
                        <a:t>R. É como perguntar se o prisioneiro está satisfeito sob as chaves. O Espírito encarnado aspira incessantemente à libertação, e quanto mais grosseiro é o envoltório, mais deseja ver-se desembaraçado.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15266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42369" y="908719"/>
          <a:ext cx="7857461" cy="25298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529840">
                <a:tc>
                  <a:txBody>
                    <a:bodyPr/>
                    <a:lstStyle/>
                    <a:p>
                      <a:pPr algn="ctr"/>
                      <a:r>
                        <a:rPr lang="pt-BR" sz="2000" dirty="0">
                          <a:solidFill>
                            <a:srgbClr val="FFFF00"/>
                          </a:solidFill>
                        </a:rPr>
                        <a:t>IV - LETARGIA, CATALEPSIA, MORTE APARENTE</a:t>
                      </a:r>
                    </a:p>
                    <a:p>
                      <a:pPr algn="just"/>
                      <a:endParaRPr lang="pt-BR" sz="2000" dirty="0">
                        <a:solidFill>
                          <a:srgbClr val="FFFF00"/>
                        </a:solidFill>
                      </a:endParaRPr>
                    </a:p>
                    <a:p>
                      <a:pPr marL="342900" indent="-342900" algn="just">
                        <a:buAutoNum type="arabicPeriod" startAt="422"/>
                      </a:pPr>
                      <a:r>
                        <a:rPr lang="pt-BR" sz="2000" dirty="0"/>
                        <a:t> Os letárgicos e os catalépticos veem e ouvem geralmente o que se passa em torno deles,mas não podem manifestá-lo; é pelos olhos e os ouvidos do corpo que o fazem?</a:t>
                      </a:r>
                    </a:p>
                    <a:p>
                      <a:pPr marL="0" indent="0" algn="just">
                        <a:buNone/>
                      </a:pPr>
                      <a:endParaRPr lang="pt-BR" sz="2000" dirty="0"/>
                    </a:p>
                    <a:p>
                      <a:pPr marL="0" indent="0" algn="just">
                        <a:buNone/>
                      </a:pPr>
                      <a:r>
                        <a:rPr lang="pt-BR" sz="2000" dirty="0">
                          <a:solidFill>
                            <a:srgbClr val="FFFF00"/>
                          </a:solidFill>
                        </a:rPr>
                        <a:t>R. Não; é pelo Espírito; o Espírito está consciente, mas não pode comunicar-se.</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48585" y="4001267"/>
          <a:ext cx="7857461" cy="2225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25040">
                <a:tc>
                  <a:txBody>
                    <a:bodyPr/>
                    <a:lstStyle/>
                    <a:p>
                      <a:pPr marL="0" indent="0" algn="just">
                        <a:buNone/>
                      </a:pPr>
                      <a:endParaRPr lang="pt-BR" sz="2000" dirty="0"/>
                    </a:p>
                    <a:p>
                      <a:pPr algn="just"/>
                      <a:r>
                        <a:rPr lang="pt-BR" sz="2000" dirty="0"/>
                        <a:t>422-a. Por que não pode comunicar-se?</a:t>
                      </a:r>
                    </a:p>
                    <a:p>
                      <a:pPr algn="just"/>
                      <a:endParaRPr lang="pt-BR" sz="2000" dirty="0"/>
                    </a:p>
                    <a:p>
                      <a:pPr algn="just"/>
                      <a:r>
                        <a:rPr lang="pt-BR" sz="2000" dirty="0">
                          <a:solidFill>
                            <a:srgbClr val="FFFF00"/>
                          </a:solidFill>
                        </a:rPr>
                        <a:t>R. O estado do corpo se opõe a isso. Esse estado particular dos órgãos vos dá a prova de que existe no homem alguma coisa além do corpo, pois este não está funcionando e o Espírito continua a agir.</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15595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3770423"/>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770423">
                <a:tc>
                  <a:txBody>
                    <a:bodyPr/>
                    <a:lstStyle/>
                    <a:p>
                      <a:pPr marL="342900" indent="-342900" algn="just">
                        <a:buAutoNum type="arabicPeriod" startAt="423"/>
                      </a:pPr>
                      <a:r>
                        <a:rPr lang="pt-BR" sz="2000" dirty="0"/>
                        <a:t> Na letargia o Espírito pode separar-se inteiramente do corpo, de maneira a dar a este todas as aparências da morte, e voltar a ele em seguida?</a:t>
                      </a:r>
                    </a:p>
                    <a:p>
                      <a:pPr marL="0" indent="0" algn="just">
                        <a:buNone/>
                      </a:pPr>
                      <a:endParaRPr lang="pt-BR" sz="2000" dirty="0"/>
                    </a:p>
                    <a:p>
                      <a:pPr algn="just"/>
                      <a:r>
                        <a:rPr lang="pt-BR" sz="2000" dirty="0">
                          <a:solidFill>
                            <a:srgbClr val="FFFF00"/>
                          </a:solidFill>
                        </a:rPr>
                        <a:t>R. Na letargia o corpo não está morto, pois há funções que continuam a realizar-se; a vitalidade se encontra em estado latente, como na crisálida, mas não se extingue. Ora, o Espírito está ligado ao corpo enquanto ele vive; uma vez rompidos os laços pela morte real e pela desagregação dos órgãos, a separação é completa e o Espírito não volta mais. Quando um homem aparentemente morto volta à vida, é que a morte não estava consumada.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93443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39793" y="1708820"/>
          <a:ext cx="7857461" cy="2678542"/>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678542">
                <a:tc>
                  <a:txBody>
                    <a:bodyPr/>
                    <a:lstStyle/>
                    <a:p>
                      <a:pPr marL="342900" indent="-342900" algn="just">
                        <a:buAutoNum type="arabicPeriod" startAt="424"/>
                      </a:pPr>
                      <a:r>
                        <a:rPr lang="pt-BR" sz="2000" dirty="0"/>
                        <a:t> Pode-se, através de cuidados dispensados a tempo, renovar os laços a se romperem e devolver à vida um ser que, sem esses recursos, morreria realmente?</a:t>
                      </a:r>
                    </a:p>
                    <a:p>
                      <a:pPr marL="0" indent="0" algn="just">
                        <a:buNone/>
                      </a:pPr>
                      <a:endParaRPr lang="pt-BR" sz="2000" dirty="0"/>
                    </a:p>
                    <a:p>
                      <a:pPr algn="just"/>
                      <a:r>
                        <a:rPr lang="pt-BR" sz="2000" dirty="0">
                          <a:solidFill>
                            <a:srgbClr val="FFFF00"/>
                          </a:solidFill>
                        </a:rPr>
                        <a:t>R. Sim, sem dúvida, e disso tendes provas todos os dias. O magnetismo é, nesses casos, muitas vezes, um meio poderoso, porque dá ao corpo o fluido vital que lhe falta e que era insuficiente para entreter o funcionamento dos órgãos.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50178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82039" y="1114588"/>
          <a:ext cx="7857461" cy="484632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846320">
                <a:tc>
                  <a:txBody>
                    <a:bodyPr/>
                    <a:lstStyle/>
                    <a:p>
                      <a:pPr algn="just"/>
                      <a:r>
                        <a:rPr lang="pt-BR" sz="2400" dirty="0"/>
                        <a:t>A letargia e a catalepsia têm o mesmo princípio, que é a perda momentânea da sensibilidade e do movimento, por uma causa fisiológica ainda inexplicada. Elas diferem entre si em que, na letargia, a suspensão das forças vitais é geral, dando ao corpo todas as aparências da morte, e na catalepsia é localizada e pode afetar uma parte mais ou menos extensa do corpo, de maneira a deixar a inteligência livre para se manifestar, o que não permite confundi-la com a morte. A letargia é sempre natural; a catalepsia é às vezes espontânea, mas pode ser provocada e desfeita artificialmente pela ação magnética.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1572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74961" y="1752782"/>
          <a:ext cx="7857461" cy="3749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749040">
                <a:tc>
                  <a:txBody>
                    <a:bodyPr/>
                    <a:lstStyle/>
                    <a:p>
                      <a:pPr algn="ctr"/>
                      <a:r>
                        <a:rPr lang="pt-BR" sz="2400" dirty="0">
                          <a:solidFill>
                            <a:srgbClr val="FFFF00"/>
                          </a:solidFill>
                        </a:rPr>
                        <a:t>V - O SONAMBULISMO</a:t>
                      </a:r>
                    </a:p>
                    <a:p>
                      <a:pPr algn="just"/>
                      <a:endParaRPr lang="pt-BR" sz="2400" dirty="0"/>
                    </a:p>
                    <a:p>
                      <a:pPr marL="342900" indent="-342900" algn="just">
                        <a:buAutoNum type="arabicPeriod" startAt="425"/>
                      </a:pPr>
                      <a:r>
                        <a:rPr lang="pt-BR" sz="2400" dirty="0"/>
                        <a:t> O sonambulismo natural tem relação com os sonhos? Como explicá-lo?</a:t>
                      </a:r>
                    </a:p>
                    <a:p>
                      <a:pPr marL="0" indent="0" algn="just">
                        <a:buNone/>
                      </a:pPr>
                      <a:endParaRPr lang="pt-BR" sz="2400" dirty="0"/>
                    </a:p>
                    <a:p>
                      <a:pPr algn="just"/>
                      <a:r>
                        <a:rPr lang="pt-BR" sz="2400" dirty="0">
                          <a:solidFill>
                            <a:srgbClr val="FFFF00"/>
                          </a:solidFill>
                        </a:rPr>
                        <a:t>R. É um estado de independência da alma, mais completo que no sonho; então as faculdades adquirem maior desenvolvimento. A alma tem percepções que não atinge no sonho, que é um estado de sonambulismo imperfeito.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6434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37794" y="969622"/>
          <a:ext cx="7857461" cy="521208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5212080">
                <a:tc>
                  <a:txBody>
                    <a:bodyPr/>
                    <a:lstStyle/>
                    <a:p>
                      <a:pPr algn="just"/>
                      <a:r>
                        <a:rPr lang="pt-BR" sz="2400" dirty="0"/>
                        <a:t>No sonambulismo, o Espírito está na posse total de si mesmo; os órgãos materiais, estando de qualquer forma em catalepsia, não recebem mais as impressões exteriores. Esse estado se manifesta sobretudo durante o sono; é o momento em que o Espírito pode deixar provisoriamente o corpo, que se acha entregue ao repouso indispensável à matéria. Quando se produzem os fatos do sonambulismo, é que o Espírito, preocupado com uma coisa ou outra, se entrega a alguma ação que exige o uso do seu corpo, do qual se serve como se empregasse uma mesa ou qualquer outro objeto material, nos fenômenos de manifestações físicas, ou mesmo a vossa mão nas comunicações escritas. </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72886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4358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358640">
                <a:tc>
                  <a:txBody>
                    <a:bodyPr/>
                    <a:lstStyle/>
                    <a:p>
                      <a:pPr algn="just"/>
                      <a:r>
                        <a:rPr lang="pt-BR" sz="2000" dirty="0"/>
                        <a:t>Nos sonhos de que se tem consciência, os órgãos, inclusive os da memória, começam a despertar e recebem imperfeitamente as impressões produzidas pelos objetos ou as causas exteriores, e as comunicam ao Espírito que, também se encontrando em repouso, só percebe sensações confusas e frequentemente fragmentárias, sem nenhuma razão de ser aparente, misturadas que estão de vagas recordações, seja desta existência, seja de existências anteriores. É portanto fácil compreender porque os sonâmbulos não se lembram de nada e porque os sonhos de que conservam a lembrança, na maioria das vezes não têm sentido. Digo na maioria das vezes, porque acontece também serem eles a consequência de uma recordação precisa de acontecimentos de uma vida anterior, e, algumas vezes, até mesmo uma espécie de intuição do futuro.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1825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83753" y="640441"/>
          <a:ext cx="7857461" cy="1447619"/>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1447619">
                <a:tc>
                  <a:txBody>
                    <a:bodyPr/>
                    <a:lstStyle/>
                    <a:p>
                      <a:pPr marL="342900" indent="-342900" algn="just">
                        <a:buAutoNum type="arabicPeriod" startAt="426"/>
                      </a:pPr>
                      <a:r>
                        <a:rPr lang="pt-BR" sz="2000" dirty="0"/>
                        <a:t> O chamado sonambulismo magnético tem relação com o sonambulismo natural?</a:t>
                      </a:r>
                    </a:p>
                    <a:p>
                      <a:pPr marL="0" indent="0" algn="just">
                        <a:buNone/>
                      </a:pPr>
                      <a:endParaRPr lang="pt-BR" sz="2000" dirty="0"/>
                    </a:p>
                    <a:p>
                      <a:pPr algn="just"/>
                      <a:r>
                        <a:rPr lang="pt-BR" sz="2000" dirty="0">
                          <a:solidFill>
                            <a:srgbClr val="FFFF00"/>
                          </a:solidFill>
                        </a:rPr>
                        <a:t>R. É a mesma coisa, com a diferença de ser provocado.</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83753" y="2279147"/>
          <a:ext cx="7857461" cy="19202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1920240">
                <a:tc>
                  <a:txBody>
                    <a:bodyPr/>
                    <a:lstStyle/>
                    <a:p>
                      <a:pPr algn="just"/>
                      <a:endParaRPr lang="pt-BR" sz="2000" dirty="0"/>
                    </a:p>
                    <a:p>
                      <a:pPr marL="342900" indent="-342900" algn="just">
                        <a:buAutoNum type="arabicPeriod" startAt="427"/>
                      </a:pPr>
                      <a:r>
                        <a:rPr lang="pt-BR" sz="2000" dirty="0"/>
                        <a:t> Qual é a natureza do agente chamado fluido magnético?</a:t>
                      </a:r>
                    </a:p>
                    <a:p>
                      <a:pPr marL="0" indent="0" algn="just">
                        <a:buNone/>
                      </a:pPr>
                      <a:endParaRPr lang="pt-BR" sz="2000" dirty="0"/>
                    </a:p>
                    <a:p>
                      <a:pPr algn="just"/>
                      <a:r>
                        <a:rPr lang="pt-BR" sz="2000" dirty="0">
                          <a:solidFill>
                            <a:srgbClr val="FFFF00"/>
                          </a:solidFill>
                        </a:rPr>
                        <a:t>R. Fluido vital, eletricidade animalizada, que são modificações do fluido universal.</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5" name="Tabela 4"/>
          <p:cNvGraphicFramePr>
            <a:graphicFrameLocks noGrp="1"/>
          </p:cNvGraphicFramePr>
          <p:nvPr>
            <p:extLst/>
          </p:nvPr>
        </p:nvGraphicFramePr>
        <p:xfrm>
          <a:off x="683752" y="4495981"/>
          <a:ext cx="7857461" cy="16154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1615440">
                <a:tc>
                  <a:txBody>
                    <a:bodyPr/>
                    <a:lstStyle/>
                    <a:p>
                      <a:pPr algn="just"/>
                      <a:endParaRPr lang="pt-BR" sz="2000" dirty="0"/>
                    </a:p>
                    <a:p>
                      <a:pPr marL="342900" indent="-342900" algn="just">
                        <a:buAutoNum type="arabicPeriod" startAt="428"/>
                      </a:pPr>
                      <a:r>
                        <a:rPr lang="pt-BR" sz="2000" dirty="0"/>
                        <a:t> Qual é a causa da clarividência sonâmbula?</a:t>
                      </a:r>
                    </a:p>
                    <a:p>
                      <a:pPr marL="0" indent="0" algn="just">
                        <a:buNone/>
                      </a:pPr>
                      <a:endParaRPr lang="pt-BR" sz="2000" dirty="0"/>
                    </a:p>
                    <a:p>
                      <a:pPr marL="0" indent="0" algn="just">
                        <a:buNone/>
                      </a:pPr>
                      <a:r>
                        <a:rPr lang="pt-BR" sz="2000" dirty="0">
                          <a:solidFill>
                            <a:srgbClr val="FFFF00"/>
                          </a:solidFill>
                        </a:rPr>
                        <a:t>R.</a:t>
                      </a:r>
                      <a:r>
                        <a:rPr lang="pt-BR" sz="2000" baseline="0" dirty="0">
                          <a:solidFill>
                            <a:srgbClr val="FFFF00"/>
                          </a:solidFill>
                        </a:rPr>
                        <a:t> </a:t>
                      </a:r>
                      <a:r>
                        <a:rPr lang="pt-BR" sz="2000" dirty="0">
                          <a:solidFill>
                            <a:srgbClr val="FFFF00"/>
                          </a:solidFill>
                        </a:rPr>
                        <a:t>Já o dissemos: é a alma que vê.</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78383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8"/>
          <a:ext cx="7857461" cy="3749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749040">
                <a:tc>
                  <a:txBody>
                    <a:bodyPr/>
                    <a:lstStyle/>
                    <a:p>
                      <a:pPr marL="342900" indent="-342900" algn="just">
                        <a:buAutoNum type="arabicPeriod" startAt="429"/>
                      </a:pPr>
                      <a:r>
                        <a:rPr lang="pt-BR" sz="2000" dirty="0"/>
                        <a:t> Como o sonâmbulo pode ver através dos corpos opacos?</a:t>
                      </a:r>
                    </a:p>
                    <a:p>
                      <a:pPr marL="0" indent="0" algn="just">
                        <a:buNone/>
                      </a:pPr>
                      <a:endParaRPr lang="pt-BR" sz="2000" dirty="0"/>
                    </a:p>
                    <a:p>
                      <a:pPr algn="just"/>
                      <a:r>
                        <a:rPr lang="pt-BR" sz="2000" dirty="0">
                          <a:solidFill>
                            <a:srgbClr val="FFFF00"/>
                          </a:solidFill>
                        </a:rPr>
                        <a:t>R. Não há corpos opacos, senão para os vossos órgãos grosseiros. Já dissemos que, para o Espírito, a matéria não oferece obstáculos, pois ele a atravessa livremente. Com frequência ele vos diz que vê pela testa, pelo joelho, etc., porque vós, inteiramente imersos na matéria, não compreendeis que ele possa ver sem o auxílio dos órgãos, e ele mesmo, pela vossa insistência, julga necessitar desses órgãos. Mas, se o deixásseis livre, compreenderíeis que vê por todas as partes do corpo, ou, para melhor dizer, é fora do corpo que ele vê.</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2339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587039" y="1743988"/>
          <a:ext cx="7857461" cy="34442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444240">
                <a:tc>
                  <a:txBody>
                    <a:bodyPr/>
                    <a:lstStyle/>
                    <a:p>
                      <a:pPr marL="342900" indent="-342900" algn="just">
                        <a:buAutoNum type="arabicPeriod" startAt="430"/>
                      </a:pPr>
                      <a:r>
                        <a:rPr lang="pt-BR" sz="2000" dirty="0"/>
                        <a:t> Pois se a clarividência do sonâmbulo é a da sua alma ou do seu Espírito, por que ele nãovê tudo e por que se engana tantas vezes?</a:t>
                      </a:r>
                    </a:p>
                    <a:p>
                      <a:pPr marL="0" indent="0" algn="just">
                        <a:buNone/>
                      </a:pPr>
                      <a:endParaRPr lang="pt-BR" sz="2000" dirty="0"/>
                    </a:p>
                    <a:p>
                      <a:pPr algn="just"/>
                      <a:r>
                        <a:rPr lang="pt-BR" sz="2000" dirty="0">
                          <a:solidFill>
                            <a:srgbClr val="FFFF00"/>
                          </a:solidFill>
                        </a:rPr>
                        <a:t>R. Primeiro, não é dado aos Espíritos imperfeitos tudo ver e tudo conhecer; sabes muito bem que eles ainda participam dos vossos erros e dos vossos prejuízos; e, depois, quando estão ligados à matéria não gozam de todas as suas faculdades de Espíritos. Deus deu ao homem esta faculdade com um fim útil e sério, e não para que ele aprenda o que não deve saber; eis porque os sonâmbulos não podem dizer tudo.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9221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584054942"/>
              </p:ext>
            </p:extLst>
          </p:nvPr>
        </p:nvGraphicFramePr>
        <p:xfrm>
          <a:off x="706057" y="1695525"/>
          <a:ext cx="7857461" cy="3966721"/>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966721">
                <a:tc>
                  <a:txBody>
                    <a:bodyPr/>
                    <a:lstStyle/>
                    <a:p>
                      <a:pPr marL="342900" indent="-342900" algn="just">
                        <a:buAutoNum type="arabicPeriod" startAt="401"/>
                      </a:pPr>
                      <a:r>
                        <a:rPr lang="pt-BR" sz="2800" dirty="0"/>
                        <a:t> Durante o sono, a alma repousa como o corpo?</a:t>
                      </a:r>
                    </a:p>
                    <a:p>
                      <a:pPr marL="0" indent="0" algn="just">
                        <a:buNone/>
                      </a:pPr>
                      <a:endParaRPr lang="pt-BR" sz="2800" dirty="0"/>
                    </a:p>
                    <a:p>
                      <a:pPr algn="just"/>
                      <a:r>
                        <a:rPr lang="pt-BR" sz="2800" dirty="0">
                          <a:solidFill>
                            <a:srgbClr val="FFFF00"/>
                          </a:solidFill>
                        </a:rPr>
                        <a:t>R. Não, o Espírito jamais fica inativo. Durante o sono, os liames que o unem ao corpo se afrouxam e o corpo não necessita do Espírito. Então ele percorre o espaço e entra em relação mais direta com os outros Espíritos.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0184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505099" y="837083"/>
          <a:ext cx="8186056" cy="5273040"/>
        </p:xfrm>
        <a:graphic>
          <a:graphicData uri="http://schemas.openxmlformats.org/drawingml/2006/table">
            <a:tbl>
              <a:tblPr firstRow="1" bandRow="1">
                <a:tableStyleId>{5C22544A-7EE6-4342-B048-85BDC9FD1C3A}</a:tableStyleId>
              </a:tblPr>
              <a:tblGrid>
                <a:gridCol w="8186056">
                  <a:extLst>
                    <a:ext uri="{9D8B030D-6E8A-4147-A177-3AD203B41FA5}">
                      <a16:colId xmlns:a16="http://schemas.microsoft.com/office/drawing/2014/main" val="1244802210"/>
                    </a:ext>
                  </a:extLst>
                </a:gridCol>
              </a:tblGrid>
              <a:tr h="5267626">
                <a:tc>
                  <a:txBody>
                    <a:bodyPr/>
                    <a:lstStyle/>
                    <a:p>
                      <a:pPr marL="342900" indent="-342900" algn="just">
                        <a:buAutoNum type="arabicPeriod" startAt="431"/>
                      </a:pPr>
                      <a:r>
                        <a:rPr lang="pt-BR" sz="2000" dirty="0"/>
                        <a:t> Qual é a fonte das ideias inatas do sonâmbulo, e como pode ele falar com exatidão decoisas que ignora no estado de vigília, e que estão mesmo acima de sua capacidade intelectual?</a:t>
                      </a:r>
                    </a:p>
                    <a:p>
                      <a:pPr marL="0" indent="0" algn="just">
                        <a:buNone/>
                      </a:pPr>
                      <a:endParaRPr lang="pt-BR" sz="2000" dirty="0"/>
                    </a:p>
                    <a:p>
                      <a:pPr algn="just"/>
                      <a:r>
                        <a:rPr lang="pt-BR" sz="2000" dirty="0">
                          <a:solidFill>
                            <a:srgbClr val="FFFF00"/>
                          </a:solidFill>
                        </a:rPr>
                        <a:t>R. Acontece que o sonâmbulo possui mais conhecimentos do que lhe reconheceis, somente que eles se encontram adormecidos, porque o seu invólucro é bastante imperfeito para que ele possa recordá-los. Mas, em última análise, o que é o sonâmbulo? Um Espírito encarnado, como vós, para cumprir a sua missão, e o estado em que ele entra o desperta dessa letargia. Nós já te dissemos repetidamente que revivemos muitas vezes; e essa mudança é que lhe faz perder materialmente o que conseguiu aprender na existência precedente. Entrando no estado a que chamas crise, ele se lembra, mas sempre de maneira incompleta; ele sabe, mas não poderia dizer de onde lhe vem o conhecimento, nem como o possui. Passada a crise, toda a lembrança se apaga e ele volta à obscuridade.</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395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8"/>
          <a:ext cx="7857461" cy="34442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444240">
                <a:tc>
                  <a:txBody>
                    <a:bodyPr/>
                    <a:lstStyle/>
                    <a:p>
                      <a:pPr algn="just"/>
                      <a:r>
                        <a:rPr lang="pt-BR" sz="2000" dirty="0"/>
                        <a:t>A experiência mostra que os sonâmbulos recebem também comunicações de outros Espíritos, que lhes transmitem o que eles devem dizer e suprem a sua insuficiência. Isto se vê, sobretudo, nas prescrições médicas: O Espírito do sonâmbulo vê o mal, o outro lhe indica o remédio. Esta dupla ação é algumas vezes patente, e se revela outras vezes pelas suas expressões bastante frequentes: dizem-me que diga; ou, proíbem-me dizer tal coisa. Neste último caso é sempre perigoso insistir em obter a revelação recusada, porque então se dá lugar aos Espíritos levianos, que falam de tudo sem escrúpulos e sem se interessarem pela verdade.</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7263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8"/>
          <a:ext cx="7857461" cy="1310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1310640">
                <a:tc>
                  <a:txBody>
                    <a:bodyPr/>
                    <a:lstStyle/>
                    <a:p>
                      <a:pPr marL="342900" indent="-342900" algn="just">
                        <a:buAutoNum type="arabicPeriod" startAt="432"/>
                      </a:pPr>
                      <a:r>
                        <a:rPr lang="pt-BR" sz="2000" dirty="0"/>
                        <a:t> Como explicar a visão à distância, em alguns sonâmbulos?</a:t>
                      </a:r>
                    </a:p>
                    <a:p>
                      <a:pPr marL="0" indent="0" algn="just">
                        <a:buNone/>
                      </a:pPr>
                      <a:endParaRPr lang="pt-BR" sz="2000" dirty="0"/>
                    </a:p>
                    <a:p>
                      <a:pPr algn="just"/>
                      <a:r>
                        <a:rPr lang="pt-BR" sz="2000" dirty="0">
                          <a:solidFill>
                            <a:srgbClr val="FFFF00"/>
                          </a:solidFill>
                        </a:rPr>
                        <a:t>R. A alma não se transporta, durante o sono? O mesmo se verifica no sonambulismo.</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48585" y="3182997"/>
          <a:ext cx="7857461" cy="2225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25040">
                <a:tc>
                  <a:txBody>
                    <a:bodyPr/>
                    <a:lstStyle/>
                    <a:p>
                      <a:pPr algn="just"/>
                      <a:endParaRPr lang="pt-BR" sz="2000" dirty="0"/>
                    </a:p>
                    <a:p>
                      <a:pPr marL="342900" indent="-342900" algn="just">
                        <a:buAutoNum type="arabicPeriod" startAt="433"/>
                      </a:pPr>
                      <a:r>
                        <a:rPr lang="pt-BR" sz="2000" dirty="0"/>
                        <a:t> O desenvolvimento maior ou menor da clarividência sonambúlica depende da organização física ou da natureza do Espírito encarnado?</a:t>
                      </a:r>
                    </a:p>
                    <a:p>
                      <a:pPr marL="0" indent="0" algn="just">
                        <a:buNone/>
                      </a:pPr>
                      <a:endParaRPr lang="pt-BR" sz="2000" dirty="0"/>
                    </a:p>
                    <a:p>
                      <a:pPr algn="just"/>
                      <a:r>
                        <a:rPr lang="pt-BR" sz="2000" dirty="0">
                          <a:solidFill>
                            <a:srgbClr val="FFFF00"/>
                          </a:solidFill>
                        </a:rPr>
                        <a:t>R. De uma e de outra; há disposições físicas que permitem ao Espírito libertar-se mais ou menos facilmente da matéria.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65946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103972"/>
          <a:ext cx="7857461" cy="1615782"/>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1615782">
                <a:tc>
                  <a:txBody>
                    <a:bodyPr/>
                    <a:lstStyle/>
                    <a:p>
                      <a:pPr marL="342900" indent="-342900" algn="just">
                        <a:buAutoNum type="arabicPeriod" startAt="434"/>
                      </a:pPr>
                      <a:r>
                        <a:rPr lang="pt-BR" sz="2000" dirty="0"/>
                        <a:t> As faculdades de que o sonâmbulo desfruta são as mesmas do Espírito após a morte?</a:t>
                      </a:r>
                    </a:p>
                    <a:p>
                      <a:pPr marL="0" indent="0" algn="just">
                        <a:buNone/>
                      </a:pPr>
                      <a:endParaRPr lang="pt-BR" sz="2000" dirty="0"/>
                    </a:p>
                    <a:p>
                      <a:pPr marL="0" indent="0" algn="just">
                        <a:buNone/>
                      </a:pPr>
                      <a:r>
                        <a:rPr lang="pt-BR" sz="2000" dirty="0">
                          <a:solidFill>
                            <a:srgbClr val="FFFF00"/>
                          </a:solidFill>
                        </a:rPr>
                        <a:t>R. Até certo ponto, pois é necessário ter em conta a influência da matéria, a que ele ainda se acha ligado.</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48585" y="2862434"/>
          <a:ext cx="7857461" cy="3139782"/>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139782">
                <a:tc>
                  <a:txBody>
                    <a:bodyPr/>
                    <a:lstStyle/>
                    <a:p>
                      <a:pPr marL="0" indent="0" algn="just">
                        <a:buNone/>
                      </a:pPr>
                      <a:endParaRPr lang="pt-BR" sz="2000" dirty="0"/>
                    </a:p>
                    <a:p>
                      <a:pPr marL="342900" indent="-342900" algn="just">
                        <a:buAutoNum type="arabicPeriod" startAt="435"/>
                      </a:pPr>
                      <a:r>
                        <a:rPr lang="pt-BR" sz="2000" dirty="0"/>
                        <a:t> O sonâmbulo pode ver os outros Espíritos?</a:t>
                      </a:r>
                    </a:p>
                    <a:p>
                      <a:pPr marL="0" indent="0" algn="just">
                        <a:buNone/>
                      </a:pPr>
                      <a:endParaRPr lang="pt-BR" sz="2000" dirty="0"/>
                    </a:p>
                    <a:p>
                      <a:pPr algn="just"/>
                      <a:r>
                        <a:rPr lang="pt-BR" sz="2000" dirty="0">
                          <a:solidFill>
                            <a:srgbClr val="FFFF00"/>
                          </a:solidFill>
                        </a:rPr>
                        <a:t>R. A maioria os vê muito bem; isso depende do grau e da natureza da lucidez de cada um; mas às vezes ele não compreende, de início, e os toma por seres corporais. Isso acontece, sobretudo, com os que não têm nenhum conhecimento do Espiritismo; eles ainda não compreendem a natureza dos Espíritos, o fato os espanta, e é por isso que julgam estar vendo pessoas vivas.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0912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73246" y="1973765"/>
          <a:ext cx="7857461" cy="2313009"/>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313009">
                <a:tc>
                  <a:txBody>
                    <a:bodyPr/>
                    <a:lstStyle/>
                    <a:p>
                      <a:pPr algn="just"/>
                      <a:r>
                        <a:rPr lang="pt-BR" sz="2400" dirty="0"/>
                        <a:t>O mesmo efeito se produz ao momento da morte, entre os que ainda se julgam vivos. Nada ao seu redor lhes parece modificado, os Espíritos lhes aparecem como tendo corpos semelhantes aos nossos, e eles tomam a aparência de seus próprios corpos como corpos reais.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95141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66814" y="2052040"/>
          <a:ext cx="7857461" cy="22860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86000">
                <a:tc>
                  <a:txBody>
                    <a:bodyPr/>
                    <a:lstStyle/>
                    <a:p>
                      <a:pPr marL="342900" indent="-342900" algn="just">
                        <a:buAutoNum type="arabicPeriod" startAt="436"/>
                      </a:pPr>
                      <a:r>
                        <a:rPr lang="pt-BR" sz="2400" dirty="0"/>
                        <a:t> O sonâmbulo que vê à distância, vê do lugar em que está o seu corpo, ou daquele em queestá a sua alma?</a:t>
                      </a:r>
                    </a:p>
                    <a:p>
                      <a:pPr marL="0" indent="0" algn="just">
                        <a:buNone/>
                      </a:pPr>
                      <a:endParaRPr lang="pt-BR" sz="2400" dirty="0"/>
                    </a:p>
                    <a:p>
                      <a:pPr algn="just"/>
                      <a:r>
                        <a:rPr lang="pt-BR" sz="2400" dirty="0">
                          <a:solidFill>
                            <a:srgbClr val="FFFF00"/>
                          </a:solidFill>
                        </a:rPr>
                        <a:t>R. Por que esta pergunta, pois se é a alma que vê, e não o corpo?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33383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6" y="1008184"/>
          <a:ext cx="7850646" cy="2834640"/>
        </p:xfrm>
        <a:graphic>
          <a:graphicData uri="http://schemas.openxmlformats.org/drawingml/2006/table">
            <a:tbl>
              <a:tblPr firstRow="1" bandRow="1">
                <a:tableStyleId>{5C22544A-7EE6-4342-B048-85BDC9FD1C3A}</a:tableStyleId>
              </a:tblPr>
              <a:tblGrid>
                <a:gridCol w="7850646">
                  <a:extLst>
                    <a:ext uri="{9D8B030D-6E8A-4147-A177-3AD203B41FA5}">
                      <a16:colId xmlns:a16="http://schemas.microsoft.com/office/drawing/2014/main" val="1244802210"/>
                    </a:ext>
                  </a:extLst>
                </a:gridCol>
              </a:tblGrid>
              <a:tr h="2834640">
                <a:tc>
                  <a:txBody>
                    <a:bodyPr/>
                    <a:lstStyle/>
                    <a:p>
                      <a:pPr marL="342900" indent="-342900" algn="just">
                        <a:buAutoNum type="arabicPeriod" startAt="437"/>
                      </a:pPr>
                      <a:r>
                        <a:rPr lang="pt-BR" dirty="0"/>
                        <a:t> Sendo a alma que se transporta, como pode o sonâmbulo experimentar no corpo assensações de calor ou de frio do lugar em que se encontra a sua alma, às vezes bem longe do corpo?</a:t>
                      </a:r>
                    </a:p>
                    <a:p>
                      <a:pPr marL="342900" indent="-342900" algn="just">
                        <a:buAutoNum type="arabicPeriod" startAt="437"/>
                      </a:pPr>
                      <a:endParaRPr lang="pt-BR" dirty="0"/>
                    </a:p>
                    <a:p>
                      <a:pPr algn="just"/>
                      <a:r>
                        <a:rPr lang="pt-BR" dirty="0">
                          <a:solidFill>
                            <a:srgbClr val="FFFF00"/>
                          </a:solidFill>
                        </a:rPr>
                        <a:t>R. A alma não deixou inteiramente o corpo; permanece sempre ligada a ele pelo laço que os une, e é esse laço o condutor das sensações. Quando duas pessoas se correspondem entre uma cidade e outra, por meio da eletricidade, é esta o laço entre os seus pensamentos; é graças a esta que elas se comunicam, como se estivessem uma ao lado da outra.</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48586" y="3997568"/>
          <a:ext cx="7850646" cy="1737360"/>
        </p:xfrm>
        <a:graphic>
          <a:graphicData uri="http://schemas.openxmlformats.org/drawingml/2006/table">
            <a:tbl>
              <a:tblPr firstRow="1" bandRow="1">
                <a:tableStyleId>{5C22544A-7EE6-4342-B048-85BDC9FD1C3A}</a:tableStyleId>
              </a:tblPr>
              <a:tblGrid>
                <a:gridCol w="7850646">
                  <a:extLst>
                    <a:ext uri="{9D8B030D-6E8A-4147-A177-3AD203B41FA5}">
                      <a16:colId xmlns:a16="http://schemas.microsoft.com/office/drawing/2014/main" val="1244802210"/>
                    </a:ext>
                  </a:extLst>
                </a:gridCol>
              </a:tblGrid>
              <a:tr h="1737360">
                <a:tc>
                  <a:txBody>
                    <a:bodyPr/>
                    <a:lstStyle/>
                    <a:p>
                      <a:pPr algn="just"/>
                      <a:endParaRPr lang="pt-BR" dirty="0"/>
                    </a:p>
                    <a:p>
                      <a:pPr marL="342900" indent="-342900" algn="just">
                        <a:buAutoNum type="arabicPeriod" startAt="438"/>
                      </a:pPr>
                      <a:r>
                        <a:rPr lang="pt-BR" dirty="0"/>
                        <a:t> O uso que um sonâmbulo faz da sua faculdade influi no estado do seu Espírito, após a morte?</a:t>
                      </a:r>
                    </a:p>
                    <a:p>
                      <a:pPr marL="0" indent="0" algn="just">
                        <a:buNone/>
                      </a:pPr>
                      <a:endParaRPr lang="pt-BR" dirty="0"/>
                    </a:p>
                    <a:p>
                      <a:pPr algn="just"/>
                      <a:r>
                        <a:rPr lang="pt-BR" dirty="0">
                          <a:solidFill>
                            <a:srgbClr val="FFFF00"/>
                          </a:solidFill>
                        </a:rPr>
                        <a:t>R. Muito, como o uso bom ou mau de todas as faculdades que Deus concedeu ao homem.</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06861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83755" y="1036342"/>
          <a:ext cx="7827199" cy="1929596"/>
        </p:xfrm>
        <a:graphic>
          <a:graphicData uri="http://schemas.openxmlformats.org/drawingml/2006/table">
            <a:tbl>
              <a:tblPr firstRow="1" bandRow="1">
                <a:tableStyleId>{5C22544A-7EE6-4342-B048-85BDC9FD1C3A}</a:tableStyleId>
              </a:tblPr>
              <a:tblGrid>
                <a:gridCol w="7827199">
                  <a:extLst>
                    <a:ext uri="{9D8B030D-6E8A-4147-A177-3AD203B41FA5}">
                      <a16:colId xmlns:a16="http://schemas.microsoft.com/office/drawing/2014/main" val="1244802210"/>
                    </a:ext>
                  </a:extLst>
                </a:gridCol>
              </a:tblGrid>
              <a:tr h="1929596">
                <a:tc>
                  <a:txBody>
                    <a:bodyPr/>
                    <a:lstStyle/>
                    <a:p>
                      <a:pPr algn="ctr"/>
                      <a:r>
                        <a:rPr lang="pt-BR" sz="2000" dirty="0">
                          <a:solidFill>
                            <a:srgbClr val="FFFF00"/>
                          </a:solidFill>
                        </a:rPr>
                        <a:t>VI - ÊXTASE</a:t>
                      </a:r>
                    </a:p>
                    <a:p>
                      <a:pPr algn="ctr"/>
                      <a:endParaRPr lang="pt-BR" sz="2000" dirty="0">
                        <a:solidFill>
                          <a:srgbClr val="FFFF00"/>
                        </a:solidFill>
                      </a:endParaRPr>
                    </a:p>
                    <a:p>
                      <a:pPr marL="342900" indent="-342900" algn="just">
                        <a:buAutoNum type="arabicPeriod" startAt="439"/>
                      </a:pPr>
                      <a:r>
                        <a:rPr lang="pt-BR" sz="2000" dirty="0"/>
                        <a:t> Qual a diferença entre o êxtase e o sonambulismo?</a:t>
                      </a:r>
                    </a:p>
                    <a:p>
                      <a:pPr marL="0" indent="0" algn="just">
                        <a:buNone/>
                      </a:pPr>
                      <a:endParaRPr lang="pt-BR" sz="2000" dirty="0"/>
                    </a:p>
                    <a:p>
                      <a:pPr algn="just"/>
                      <a:r>
                        <a:rPr lang="pt-BR" sz="2000" dirty="0">
                          <a:solidFill>
                            <a:srgbClr val="FFFF00"/>
                          </a:solidFill>
                        </a:rPr>
                        <a:t>R. O êxtase é um sonambulismo mais apurado; a alma do extático é ainda mais independente.</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83755" y="3181665"/>
          <a:ext cx="7827199" cy="2529840"/>
        </p:xfrm>
        <a:graphic>
          <a:graphicData uri="http://schemas.openxmlformats.org/drawingml/2006/table">
            <a:tbl>
              <a:tblPr firstRow="1" bandRow="1">
                <a:tableStyleId>{5C22544A-7EE6-4342-B048-85BDC9FD1C3A}</a:tableStyleId>
              </a:tblPr>
              <a:tblGrid>
                <a:gridCol w="7827199">
                  <a:extLst>
                    <a:ext uri="{9D8B030D-6E8A-4147-A177-3AD203B41FA5}">
                      <a16:colId xmlns:a16="http://schemas.microsoft.com/office/drawing/2014/main" val="1244802210"/>
                    </a:ext>
                  </a:extLst>
                </a:gridCol>
              </a:tblGrid>
              <a:tr h="2529840">
                <a:tc>
                  <a:txBody>
                    <a:bodyPr/>
                    <a:lstStyle/>
                    <a:p>
                      <a:pPr algn="just"/>
                      <a:endParaRPr lang="pt-BR" sz="2000" dirty="0"/>
                    </a:p>
                    <a:p>
                      <a:pPr marL="342900" indent="-342900" algn="just">
                        <a:buAutoNum type="arabicPeriod" startAt="440"/>
                      </a:pPr>
                      <a:r>
                        <a:rPr lang="pt-BR" sz="2000" dirty="0"/>
                        <a:t> O Espírito do extático penetra realmente nos mundos superiores?</a:t>
                      </a:r>
                    </a:p>
                    <a:p>
                      <a:pPr marL="0" indent="0" algn="just">
                        <a:buNone/>
                      </a:pPr>
                      <a:endParaRPr lang="pt-BR" sz="2000" dirty="0"/>
                    </a:p>
                    <a:p>
                      <a:pPr algn="just"/>
                      <a:r>
                        <a:rPr lang="pt-BR" sz="2000" dirty="0">
                          <a:solidFill>
                            <a:srgbClr val="FFFF00"/>
                          </a:solidFill>
                        </a:rPr>
                        <a:t>R. Sim, ele os vê e compreende a felicidade dos que os habitam: é por isso que desejaria permanecer neles. Mas há mundos inacessíveis aos Espíritos que não estão bastante depurados.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0254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15492" y="1159727"/>
          <a:ext cx="7857461" cy="1958611"/>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1958611">
                <a:tc>
                  <a:txBody>
                    <a:bodyPr/>
                    <a:lstStyle/>
                    <a:p>
                      <a:pPr marL="342900" indent="-342900" algn="just">
                        <a:buAutoNum type="arabicPeriod" startAt="441"/>
                      </a:pPr>
                      <a:r>
                        <a:rPr lang="pt-BR" sz="2000" dirty="0"/>
                        <a:t> Quando o extático exprime o desejo de deixar a Terra, fala sinceramente e não o retém oinstinto de conservação?</a:t>
                      </a:r>
                    </a:p>
                    <a:p>
                      <a:pPr marL="0" indent="0" algn="just">
                        <a:buNone/>
                      </a:pPr>
                      <a:endParaRPr lang="pt-BR" sz="2000" dirty="0"/>
                    </a:p>
                    <a:p>
                      <a:pPr algn="just"/>
                      <a:r>
                        <a:rPr lang="pt-BR" sz="2000" dirty="0">
                          <a:solidFill>
                            <a:srgbClr val="FFFF00"/>
                          </a:solidFill>
                        </a:rPr>
                        <a:t>R. Isso depende do grau de depuração do Espírito; se ele vê a sua posição futura melhor que a vida presente, faz esforços para romper os laços que o prendem à Terra.</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715491" y="3281604"/>
          <a:ext cx="7857461" cy="2834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834640">
                <a:tc>
                  <a:txBody>
                    <a:bodyPr/>
                    <a:lstStyle/>
                    <a:p>
                      <a:pPr algn="just"/>
                      <a:endParaRPr lang="pt-BR" sz="2000" dirty="0"/>
                    </a:p>
                    <a:p>
                      <a:pPr marL="342900" indent="-342900" algn="just">
                        <a:buAutoNum type="arabicPeriod" startAt="442"/>
                      </a:pPr>
                      <a:r>
                        <a:rPr lang="pt-BR" sz="2000" dirty="0"/>
                        <a:t> Se abandonarmos o extático a si mesmo, sua alma poderia abandonar definitivamente o corpo?</a:t>
                      </a:r>
                    </a:p>
                    <a:p>
                      <a:pPr marL="0" indent="0" algn="just">
                        <a:buNone/>
                      </a:pPr>
                      <a:endParaRPr lang="pt-BR" sz="2000" dirty="0"/>
                    </a:p>
                    <a:p>
                      <a:pPr algn="just"/>
                      <a:r>
                        <a:rPr lang="pt-BR" sz="2000" dirty="0">
                          <a:solidFill>
                            <a:srgbClr val="FFFF00"/>
                          </a:solidFill>
                        </a:rPr>
                        <a:t>R. Sim, ele pode morrer, e por isso é necessário chamá-lo, por meio de tudo o que pode prendê-lo a este mundo, e sobretudo fazendo-lhe entrever que, se quebrasse a cadeia que o retém aqui, seria esse o verdadeiro meio de não ficar lá, onde vê que seria feliz.</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1399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3770423"/>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770423">
                <a:tc>
                  <a:txBody>
                    <a:bodyPr/>
                    <a:lstStyle/>
                    <a:p>
                      <a:pPr marL="342900" indent="-342900" algn="just">
                        <a:buAutoNum type="arabicPeriod" startAt="443"/>
                      </a:pPr>
                      <a:r>
                        <a:rPr lang="pt-BR" sz="2000" dirty="0"/>
                        <a:t> Há coisas que o extático pretende ver e que são evidentemente o produto de uma imaginação excitada pelas crenças e preconceitos terrenos. Tudo o que ele vê não é então real?</a:t>
                      </a:r>
                    </a:p>
                    <a:p>
                      <a:pPr marL="0" indent="0" algn="just">
                        <a:buNone/>
                      </a:pPr>
                      <a:endParaRPr lang="pt-BR" sz="2000" dirty="0"/>
                    </a:p>
                    <a:p>
                      <a:pPr algn="just"/>
                      <a:r>
                        <a:rPr lang="pt-BR" sz="2000" dirty="0">
                          <a:solidFill>
                            <a:srgbClr val="FFFF00"/>
                          </a:solidFill>
                        </a:rPr>
                        <a:t>R. O que ele vê é real para ele; mas, como o seu Espírito está sempre sob a influência das ideias terrenas, ele pode ver à sua maneira, ou, melhor dito, exprimir-se numa linguagem de acordo com os seus preconceitos e com as ideias em que foi criado, ou com as vossas, a fim de melhor se fazer compreender. É sobretudo nesse sentido que ele pode errar.</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17498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4247075633"/>
              </p:ext>
            </p:extLst>
          </p:nvPr>
        </p:nvGraphicFramePr>
        <p:xfrm>
          <a:off x="637434" y="1170344"/>
          <a:ext cx="7857461" cy="4702918"/>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702918">
                <a:tc>
                  <a:txBody>
                    <a:bodyPr/>
                    <a:lstStyle/>
                    <a:p>
                      <a:pPr marL="342900" indent="-342900" algn="just">
                        <a:buAutoNum type="arabicPeriod" startAt="402"/>
                      </a:pPr>
                      <a:r>
                        <a:rPr lang="pt-BR" sz="2000" dirty="0"/>
                        <a:t> Como podemos avaliar a liberdade do Espírito durante o sono?</a:t>
                      </a:r>
                    </a:p>
                    <a:p>
                      <a:pPr marL="0" indent="0" algn="just">
                        <a:buNone/>
                      </a:pPr>
                      <a:endParaRPr lang="pt-BR" sz="2000" dirty="0"/>
                    </a:p>
                    <a:p>
                      <a:pPr algn="just"/>
                      <a:r>
                        <a:rPr lang="pt-BR" sz="2000" dirty="0">
                          <a:solidFill>
                            <a:srgbClr val="FFFF00"/>
                          </a:solidFill>
                        </a:rPr>
                        <a:t>R. Pelos sonhos. Sabeis que, quando o corpo repousa, o Espírito dispõe de mais faculdades que no estado de vigília. Tem a lembrança do passado e às vezes a previsão do futuro; adquire mais poder e pode entrar em comunicação com os outros Espíritos, seja deste mundo, seja de outro. Frequentemente dizes: "Tive um sonho bizarro, um sonho horrível, mas que não tem nenhuma verossimilhança". Enganas-te. É quase sempre uma lembrança de lugares e de coisas que viste ou que verás numa outra existência ou em outra ocasião. O corpo estando adormecido, o Espírito trata de quebrar as suas cadeias para investigar no passado ou no futuro.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75700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644161"/>
          <a:ext cx="7857461" cy="31394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139440">
                <a:tc>
                  <a:txBody>
                    <a:bodyPr/>
                    <a:lstStyle/>
                    <a:p>
                      <a:pPr marL="342900" indent="-342900" algn="just">
                        <a:buAutoNum type="arabicPeriod" startAt="444"/>
                      </a:pPr>
                      <a:r>
                        <a:rPr lang="pt-BR" sz="2000" dirty="0"/>
                        <a:t> Qual o grau de confiança que se pode depositar nas revelações dos extáticos?</a:t>
                      </a:r>
                    </a:p>
                    <a:p>
                      <a:pPr marL="0" indent="0" algn="just">
                        <a:buNone/>
                      </a:pPr>
                      <a:endParaRPr lang="pt-BR" sz="2000" dirty="0"/>
                    </a:p>
                    <a:p>
                      <a:pPr algn="just"/>
                      <a:r>
                        <a:rPr lang="pt-BR" sz="2000" dirty="0">
                          <a:solidFill>
                            <a:srgbClr val="FFFF00"/>
                          </a:solidFill>
                        </a:rPr>
                        <a:t>R. O extático pode enganar-se muito frequentemente, sobretudo quando ele quer penetrar aquilo que deve permanecer um mistério para o homem, porque então se abandona às suas próprias ideias ou se torna joguete de Espíritos enganadores, que se aproveitam do seu entusiasmo para o fascinar.</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91731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850104"/>
          <a:ext cx="7857461" cy="2600178"/>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600178">
                <a:tc>
                  <a:txBody>
                    <a:bodyPr/>
                    <a:lstStyle/>
                    <a:p>
                      <a:pPr marL="342900" indent="-342900" algn="just">
                        <a:buAutoNum type="arabicPeriod" startAt="445"/>
                      </a:pPr>
                      <a:r>
                        <a:rPr lang="pt-BR" sz="2000" dirty="0"/>
                        <a:t> Que consequências se podem tirar dos fenômenos do sonambulismo e do êxtase? Nãoseriam uma espécie de iniciação à vida futura?</a:t>
                      </a:r>
                    </a:p>
                    <a:p>
                      <a:pPr marL="0" indent="0" algn="just">
                        <a:buNone/>
                      </a:pPr>
                      <a:endParaRPr lang="pt-BR" sz="2000" dirty="0"/>
                    </a:p>
                    <a:p>
                      <a:pPr algn="just"/>
                      <a:r>
                        <a:rPr lang="pt-BR" sz="2000" dirty="0">
                          <a:solidFill>
                            <a:srgbClr val="FFFF00"/>
                          </a:solidFill>
                        </a:rPr>
                        <a:t>R. Ou, melhor dito, é a vida passada e a vida futura que o homem entrevê. Que ele estude esses fenômenos, e neles encontrará a solução de muitos mistérios que a sua razão procura inutilmente penetrar.</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48585" y="3792596"/>
          <a:ext cx="7857461" cy="2225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25040">
                <a:tc>
                  <a:txBody>
                    <a:bodyPr/>
                    <a:lstStyle/>
                    <a:p>
                      <a:pPr algn="just"/>
                      <a:endParaRPr lang="pt-BR" sz="2000" dirty="0"/>
                    </a:p>
                    <a:p>
                      <a:pPr marL="342900" indent="-342900" algn="just">
                        <a:buAutoNum type="arabicPeriod" startAt="446"/>
                      </a:pPr>
                      <a:r>
                        <a:rPr lang="pt-BR" sz="2000" dirty="0"/>
                        <a:t> Os fenômenos do sonambulismo e do êxtase poderiam acomodar-se ao materialismo?</a:t>
                      </a:r>
                    </a:p>
                    <a:p>
                      <a:pPr marL="0" indent="0" algn="just">
                        <a:buNone/>
                      </a:pPr>
                      <a:endParaRPr lang="pt-BR" sz="2000" dirty="0">
                        <a:solidFill>
                          <a:srgbClr val="FFFF00"/>
                        </a:solidFill>
                      </a:endParaRPr>
                    </a:p>
                    <a:p>
                      <a:pPr algn="just"/>
                      <a:r>
                        <a:rPr lang="pt-BR" sz="2000" dirty="0">
                          <a:solidFill>
                            <a:srgbClr val="FFFF00"/>
                          </a:solidFill>
                        </a:rPr>
                        <a:t>R. Aquele que os estuda de boa-fé e sem prevenções não pode ser materialista nem ateu.</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63870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27281" y="383256"/>
          <a:ext cx="7857461" cy="31394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139440">
                <a:tc>
                  <a:txBody>
                    <a:bodyPr/>
                    <a:lstStyle/>
                    <a:p>
                      <a:pPr algn="ctr"/>
                      <a:r>
                        <a:rPr lang="pt-BR" sz="2000" dirty="0">
                          <a:solidFill>
                            <a:srgbClr val="FFFF00"/>
                          </a:solidFill>
                        </a:rPr>
                        <a:t>VII - DUPLA VISTA</a:t>
                      </a:r>
                    </a:p>
                    <a:p>
                      <a:pPr algn="just"/>
                      <a:endParaRPr lang="pt-BR" sz="2000" dirty="0"/>
                    </a:p>
                    <a:p>
                      <a:pPr marL="342900" indent="-342900" algn="just">
                        <a:buAutoNum type="arabicPeriod" startAt="447"/>
                      </a:pPr>
                      <a:r>
                        <a:rPr lang="pt-BR" sz="2000" dirty="0"/>
                        <a:t> O fenômeno designado pelo nome de dupla vista [27] tem relação com o sonho e o sonambulismo?</a:t>
                      </a:r>
                    </a:p>
                    <a:p>
                      <a:pPr marL="0" indent="0" algn="just">
                        <a:buNone/>
                      </a:pPr>
                      <a:endParaRPr lang="pt-BR" sz="2000" dirty="0"/>
                    </a:p>
                    <a:p>
                      <a:pPr algn="just"/>
                      <a:r>
                        <a:rPr lang="pt-BR" sz="2000" dirty="0">
                          <a:solidFill>
                            <a:srgbClr val="FFFF00"/>
                          </a:solidFill>
                        </a:rPr>
                        <a:t>R. Tudo isso não é mais do que uma mesma coisa. Isso a que chamas dupla vista é ainda o Espírito em maior liberdade, embora o corpo não esteja adormecido. A dupla vista é a vista da alma.</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727281" y="3706769"/>
          <a:ext cx="7857461" cy="22860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258603">
                <a:tc>
                  <a:txBody>
                    <a:bodyPr/>
                    <a:lstStyle/>
                    <a:p>
                      <a:pPr algn="ctr"/>
                      <a:r>
                        <a:rPr lang="pt-BR" sz="2400" dirty="0">
                          <a:solidFill>
                            <a:srgbClr val="FFFF00"/>
                          </a:solidFill>
                        </a:rPr>
                        <a:t>NOTAS</a:t>
                      </a:r>
                    </a:p>
                    <a:p>
                      <a:pPr algn="ctr"/>
                      <a:endParaRPr lang="pt-BR" sz="2400" dirty="0">
                        <a:solidFill>
                          <a:srgbClr val="FFFF00"/>
                        </a:solidFill>
                      </a:endParaRPr>
                    </a:p>
                    <a:p>
                      <a:pPr algn="just"/>
                      <a:r>
                        <a:rPr lang="pt-BR" sz="2400" dirty="0"/>
                        <a:t>[27]	Kardec usou as duas expressões: "Segunda vista" e "dupla vista", com evidente preferência pela primeira. Em português, sendo comum a "dupla vista", demos preferência a esta. (N. do T.)</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94115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3770423"/>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770423">
                <a:tc>
                  <a:txBody>
                    <a:bodyPr/>
                    <a:lstStyle/>
                    <a:p>
                      <a:pPr marL="342900" indent="-342900" algn="just">
                        <a:buAutoNum type="arabicPeriod" startAt="448"/>
                      </a:pPr>
                      <a:r>
                        <a:rPr lang="pt-BR" sz="2000" dirty="0"/>
                        <a:t> A dupla vista é permanente?</a:t>
                      </a:r>
                    </a:p>
                    <a:p>
                      <a:pPr marL="0" indent="0" algn="just">
                        <a:buNone/>
                      </a:pPr>
                      <a:endParaRPr lang="pt-BR" sz="2000" dirty="0"/>
                    </a:p>
                    <a:p>
                      <a:pPr algn="just"/>
                      <a:r>
                        <a:rPr lang="pt-BR" sz="2000" dirty="0">
                          <a:solidFill>
                            <a:srgbClr val="FFFF00"/>
                          </a:solidFill>
                        </a:rPr>
                        <a:t>R. A faculdade, sim; o seu exercício, não. Nos mundos menos materiais que o vosso, os Espíritos se desprendem mais facilmente e se põem em comunicação apenas pelo pensamento, sem excluir, entretanto, a linguagem articulada; também a dupla vista é para a maioria uma faculdade permanente; seu estado normal pode ser comparado ao dos vossos sonâmbulos lúcidos, e essa é também a razão por que eles se manifestam a vós mais facilmente do que os encarnados de corpos mais grosseiros.</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9243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70887" y="1059366"/>
          <a:ext cx="7857461" cy="2834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834640">
                <a:tc>
                  <a:txBody>
                    <a:bodyPr/>
                    <a:lstStyle/>
                    <a:p>
                      <a:pPr marL="342900" indent="-342900" algn="just">
                        <a:buAutoNum type="arabicPeriod" startAt="449"/>
                      </a:pPr>
                      <a:r>
                        <a:rPr lang="pt-BR" sz="2000" dirty="0"/>
                        <a:t> A dupla vista se desenvolve espontaneamente ou pela vontade de quem a possui?</a:t>
                      </a:r>
                    </a:p>
                    <a:p>
                      <a:pPr marL="0" indent="0" algn="just">
                        <a:buNone/>
                      </a:pPr>
                      <a:endParaRPr lang="pt-BR" sz="2000" dirty="0"/>
                    </a:p>
                    <a:p>
                      <a:pPr marL="0" indent="0" algn="just">
                        <a:buNone/>
                      </a:pPr>
                      <a:r>
                        <a:rPr lang="pt-BR" sz="2000" dirty="0">
                          <a:solidFill>
                            <a:srgbClr val="FFFF00"/>
                          </a:solidFill>
                        </a:rPr>
                        <a:t>R. Na maioria das vezes ela é espontânea, mas a vontade também muitas vezes desempenha um grande papel. Assim, podes tomar por exemplo certas pessoas chamadas leitoras da sorte, algumas das quais possuem essa faculdade, e verás que a vontade as ajuda a entrar no estado de dupla vista e nisso a que chamas visão.</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70886" y="4142535"/>
          <a:ext cx="7857461" cy="2225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1920240">
                <a:tc>
                  <a:txBody>
                    <a:bodyPr/>
                    <a:lstStyle/>
                    <a:p>
                      <a:pPr marL="0" indent="0" algn="just">
                        <a:buNone/>
                      </a:pPr>
                      <a:endParaRPr lang="pt-BR" sz="2000" dirty="0"/>
                    </a:p>
                    <a:p>
                      <a:pPr marL="342900" indent="-342900" algn="just">
                        <a:buAutoNum type="arabicPeriod" startAt="450"/>
                      </a:pPr>
                      <a:r>
                        <a:rPr lang="pt-BR" sz="2000" dirty="0"/>
                        <a:t> A dupla vista é suscetível de se desenvolver pelo exercício?</a:t>
                      </a:r>
                    </a:p>
                    <a:p>
                      <a:pPr marL="0" indent="0" algn="just">
                        <a:buNone/>
                      </a:pPr>
                      <a:endParaRPr lang="pt-BR" sz="2000" dirty="0"/>
                    </a:p>
                    <a:p>
                      <a:pPr algn="just"/>
                      <a:r>
                        <a:rPr lang="pt-BR" sz="2000" dirty="0">
                          <a:solidFill>
                            <a:srgbClr val="FFFF00"/>
                          </a:solidFill>
                        </a:rPr>
                        <a:t>R. Sim, o trabalho sempre conduz ao progresso, e o véu que encobre as coisas se torna transparente.</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22127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259554"/>
          <a:ext cx="7857461" cy="1413308"/>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1413308">
                <a:tc>
                  <a:txBody>
                    <a:bodyPr/>
                    <a:lstStyle/>
                    <a:p>
                      <a:pPr algn="just"/>
                      <a:r>
                        <a:rPr lang="pt-BR" sz="2000" dirty="0"/>
                        <a:t>450.a. Esta faculdade se liga à organização física?</a:t>
                      </a:r>
                    </a:p>
                    <a:p>
                      <a:pPr algn="just"/>
                      <a:endParaRPr lang="pt-BR" sz="2000" dirty="0">
                        <a:solidFill>
                          <a:srgbClr val="FFFF00"/>
                        </a:solidFill>
                      </a:endParaRPr>
                    </a:p>
                    <a:p>
                      <a:pPr algn="just"/>
                      <a:r>
                        <a:rPr lang="pt-BR" sz="2000" dirty="0">
                          <a:solidFill>
                            <a:srgbClr val="FFFF00"/>
                          </a:solidFill>
                        </a:rPr>
                        <a:t>R. Por certo, a organização desempenha o seu papel; há organizações que se mostram refratárias.</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648585" y="3029739"/>
          <a:ext cx="7857461" cy="2834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834640">
                <a:tc>
                  <a:txBody>
                    <a:bodyPr/>
                    <a:lstStyle/>
                    <a:p>
                      <a:pPr algn="just"/>
                      <a:endParaRPr lang="pt-BR" sz="2000" dirty="0"/>
                    </a:p>
                    <a:p>
                      <a:pPr marL="342900" indent="-342900" algn="just">
                        <a:buAutoNum type="arabicPeriod" startAt="451"/>
                      </a:pPr>
                      <a:r>
                        <a:rPr lang="pt-BR" sz="2000" dirty="0"/>
                        <a:t> De onde vem que a dupla vista pareça hereditária em certas famílias?</a:t>
                      </a:r>
                    </a:p>
                    <a:p>
                      <a:pPr marL="0" indent="0" algn="just">
                        <a:buNone/>
                      </a:pPr>
                      <a:endParaRPr lang="pt-BR" sz="2000" dirty="0"/>
                    </a:p>
                    <a:p>
                      <a:pPr algn="just"/>
                      <a:r>
                        <a:rPr lang="pt-BR" sz="2000" dirty="0">
                          <a:solidFill>
                            <a:srgbClr val="FFFF00"/>
                          </a:solidFill>
                        </a:rPr>
                        <a:t>R. Similitude de organizações, que se transmite, como as outras qualidades físicas; e depois, desenvolvimento da faculdade, por uma espécie de educação, que também se transmite de um para outro.</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60325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4358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358640">
                <a:tc>
                  <a:txBody>
                    <a:bodyPr/>
                    <a:lstStyle/>
                    <a:p>
                      <a:pPr marL="342900" indent="-342900" algn="just">
                        <a:buAutoNum type="arabicPeriod" startAt="452"/>
                      </a:pPr>
                      <a:r>
                        <a:rPr lang="pt-BR" sz="2000" dirty="0"/>
                        <a:t> É verdade que certas circunstâncias desenvolvem a dupla vista?</a:t>
                      </a:r>
                    </a:p>
                    <a:p>
                      <a:pPr marL="0" indent="0" algn="just">
                        <a:buNone/>
                      </a:pPr>
                      <a:endParaRPr lang="pt-BR" sz="2000" dirty="0"/>
                    </a:p>
                    <a:p>
                      <a:pPr algn="just"/>
                      <a:r>
                        <a:rPr lang="pt-BR" sz="2000" dirty="0">
                          <a:solidFill>
                            <a:srgbClr val="FFFF00"/>
                          </a:solidFill>
                        </a:rPr>
                        <a:t>R. A doença, a proximidade de um perigo, uma grande comoção, podem desenvolvê-la. O corpo se encontra às vezes num estado particular, que permite ao Espírito ver o que não podeis ver com os olhos do corpo.</a:t>
                      </a:r>
                    </a:p>
                    <a:p>
                      <a:pPr algn="just"/>
                      <a:r>
                        <a:rPr lang="pt-BR" sz="2000" dirty="0">
                          <a:solidFill>
                            <a:srgbClr val="FFFF00"/>
                          </a:solidFill>
                        </a:rPr>
                        <a:t>Os tempos de crise e de calamidades, as grandes emoções, todas as causas, enfim, de superexcitação moral provocam às vezes o desenvolvimento da dupla vista. Parece que a Providência nos dá, em presença do perigo, o meio de o conjurar. Todas as seitas e todos os partidos perseguidos oferecem numerosos exemplos a respeito.</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3921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26644" y="1159192"/>
          <a:ext cx="7857461" cy="1994316"/>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1994316">
                <a:tc>
                  <a:txBody>
                    <a:bodyPr/>
                    <a:lstStyle/>
                    <a:p>
                      <a:pPr marL="342900" indent="-342900" algn="just">
                        <a:buAutoNum type="arabicPeriod" startAt="453"/>
                      </a:pPr>
                      <a:r>
                        <a:rPr lang="pt-BR" sz="2000" dirty="0"/>
                        <a:t> As pessoas dotadas de dupla vista sempre têm consciência disso?</a:t>
                      </a:r>
                    </a:p>
                    <a:p>
                      <a:pPr marL="0" indent="0" algn="just">
                        <a:buNone/>
                      </a:pPr>
                      <a:endParaRPr lang="pt-BR" sz="2000" dirty="0"/>
                    </a:p>
                    <a:p>
                      <a:pPr algn="just"/>
                      <a:r>
                        <a:rPr lang="pt-BR" sz="2000" dirty="0">
                          <a:solidFill>
                            <a:srgbClr val="FFFF00"/>
                          </a:solidFill>
                        </a:rPr>
                        <a:t>R. Nem sempre; para elas, é coisa inteiramente natural, e muitas dessas pessoas acreditam que, se todos se observassem nesse sentido, perceberiam ser como elas.</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726644" y="3292792"/>
          <a:ext cx="7857461" cy="2834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834640">
                <a:tc>
                  <a:txBody>
                    <a:bodyPr/>
                    <a:lstStyle/>
                    <a:p>
                      <a:pPr algn="just"/>
                      <a:endParaRPr lang="pt-BR" sz="2000" dirty="0"/>
                    </a:p>
                    <a:p>
                      <a:pPr marL="342900" indent="-342900" algn="just">
                        <a:buAutoNum type="arabicPeriod" startAt="454"/>
                      </a:pPr>
                      <a:r>
                        <a:rPr lang="pt-BR" sz="2000" dirty="0"/>
                        <a:t> Poder-se-ia atribuir a uma espécie de dupla vista a perspicácia de certas pessoas que, sem nada terem de extraordinário, julgam as coisas com mais precisão do que as outras?</a:t>
                      </a:r>
                    </a:p>
                    <a:p>
                      <a:pPr marL="0" indent="0" algn="just">
                        <a:buNone/>
                      </a:pPr>
                      <a:endParaRPr lang="pt-BR" sz="2000" dirty="0">
                        <a:solidFill>
                          <a:srgbClr val="FFFF00"/>
                        </a:solidFill>
                      </a:endParaRPr>
                    </a:p>
                    <a:p>
                      <a:pPr algn="just"/>
                      <a:r>
                        <a:rPr lang="pt-BR" sz="2000" dirty="0">
                          <a:solidFill>
                            <a:srgbClr val="FFFF00"/>
                          </a:solidFill>
                        </a:rPr>
                        <a:t>R. É sempre a alma que irradia mais livremente e julga melhor do que sob o véu da matéria.</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51285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2924727"/>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2924727">
                <a:tc>
                  <a:txBody>
                    <a:bodyPr/>
                    <a:lstStyle/>
                    <a:p>
                      <a:pPr algn="just"/>
                      <a:r>
                        <a:rPr lang="pt-BR" sz="2400" dirty="0"/>
                        <a:t>454.a. Esta faculdade pode, em certos casos, dar a presciência das coisas?</a:t>
                      </a:r>
                    </a:p>
                    <a:p>
                      <a:pPr algn="just"/>
                      <a:endParaRPr lang="pt-BR" sz="2400" dirty="0"/>
                    </a:p>
                    <a:p>
                      <a:pPr algn="just"/>
                      <a:r>
                        <a:rPr lang="pt-BR" sz="2400" dirty="0">
                          <a:solidFill>
                            <a:srgbClr val="FFFF00"/>
                          </a:solidFill>
                        </a:rPr>
                        <a:t>R. Sim; ela dá também os pressentimentos, porque há muitos graus desta faculdade, e o mesmo indivíduo pode ter todos os graus ou não ter mais do que alguns.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9887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3749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749040">
                <a:tc>
                  <a:txBody>
                    <a:bodyPr/>
                    <a:lstStyle/>
                    <a:p>
                      <a:pPr algn="ctr"/>
                      <a:r>
                        <a:rPr lang="pt-BR" sz="2000" dirty="0">
                          <a:solidFill>
                            <a:srgbClr val="FFFF00"/>
                          </a:solidFill>
                        </a:rPr>
                        <a:t>VIII -  RESUMO TEÓRICO DO SONAMBULISMO, DO ÊXTASE E DA DUPLA VISTA </a:t>
                      </a:r>
                    </a:p>
                    <a:p>
                      <a:pPr algn="just"/>
                      <a:endParaRPr lang="pt-BR" sz="2000" dirty="0"/>
                    </a:p>
                    <a:p>
                      <a:pPr algn="just"/>
                      <a:r>
                        <a:rPr lang="pt-BR" sz="2000" dirty="0"/>
                        <a:t>455.	Os fenômenos do sonambulismo natural se produzem espontaneamente e independem de qualquer causa exterior conhecida; mas, entre algumas pessoas, dotadas de organização especial, podem ser provocados artificialmente, pela ação do agente magnético.</a:t>
                      </a:r>
                    </a:p>
                    <a:p>
                      <a:pPr algn="just"/>
                      <a:r>
                        <a:rPr lang="pt-BR" sz="2000" dirty="0"/>
                        <a:t>O estado designado pelo nome de sonambulismo magnético não difere do sonambulismo natural, senão pelo fato de ser provocado, enquanto o outro é espontâneo.</a:t>
                      </a:r>
                    </a:p>
                    <a:p>
                      <a:pPr algn="just"/>
                      <a:endParaRPr lang="pt-BR" sz="2000" dirty="0"/>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5761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3991527"/>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991527">
                <a:tc>
                  <a:txBody>
                    <a:bodyPr/>
                    <a:lstStyle/>
                    <a:p>
                      <a:pPr algn="just"/>
                      <a:r>
                        <a:rPr lang="pt-BR" dirty="0"/>
                        <a:t>Pobres homens, que conheceis tão pouco dos mais ordinários fenômenos da vida! Acreditais ser muito sábios, e as coisas mais vulgares vos embaraçam. A esta pergunta de todas as crianças: "O que é que fazemos quando dormimos; o que são os sonhos?" ficais sem resposta.</a:t>
                      </a:r>
                    </a:p>
                    <a:p>
                      <a:pPr algn="just"/>
                      <a:r>
                        <a:rPr lang="pt-BR" dirty="0"/>
                        <a:t>O sono liberta parcialmente a alma do corpo. Quando o homem dorme, momentaneamente se encontra no estado em que estará de maneira permanente após a morte. Os Espíritos que logo se desprendem da matéria, ao morrerem, tiveram sonhos inteligentes. Esses Espíritos, quando dormem, procuram a sociedade dos que lhes são superiores: viajam, conversam e se instruem com eles; trabalham mesmo em obras que encontram concluídas, ao morrer. Destes fatos deveis aprender, uma vez mais, a não ter medo da morte, pois morreis todos os dias, segundo a expressão de um santo.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25004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226100"/>
          <a:ext cx="7857461" cy="47244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724400">
                <a:tc>
                  <a:txBody>
                    <a:bodyPr/>
                    <a:lstStyle/>
                    <a:p>
                      <a:pPr algn="just"/>
                      <a:r>
                        <a:rPr lang="pt-BR" sz="2000" dirty="0"/>
                        <a:t>O sonambulismo natural é um fato notório, que ninguém pensa pôr em dúvida, apesar do aspecto maravilhoso dos seus fenômenos. Que haveria pois, de mais extraordinário ou de mais irracional no sonambulismo magnético, por ser ele produzido artificialmente, como tantas outras coisas? Dizem que os charlatães o têm explorado; mais uma razão para que não seja deixado nas suas mãos. Quando a Ciência se tiver apropriado dele, o charlatanismo terá muito menos crédito entre as massas. Mas, enquanto se espera, como o sonambulismo natural ou artificial são um fato, e contra fatos não há argumentos, ele se firma, apesar da </a:t>
                      </a:r>
                      <a:r>
                        <a:rPr lang="pt-BR" sz="2400" dirty="0"/>
                        <a:t>má</a:t>
                      </a:r>
                      <a:r>
                        <a:rPr lang="pt-BR" sz="2000" dirty="0"/>
                        <a:t> vontade de alguns, e isso no próprio seio da Ciência, onde penetra por uma infinidade de portas laterais, em vez de passar pela central. E, quando lá estiver plenamente firmado, será necessário lhe conceder o direito da cidadania.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6928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8"/>
          <a:ext cx="7857461" cy="37490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749040">
                <a:tc>
                  <a:txBody>
                    <a:bodyPr/>
                    <a:lstStyle/>
                    <a:p>
                      <a:pPr algn="just"/>
                      <a:r>
                        <a:rPr lang="pt-BR" sz="2000" dirty="0"/>
                        <a:t>Para o Espiritismo, o sonambulismo é mais do que um fenômeno fisiológico, é uma luz projetada sobre a Psicologia. É nele que se pode estudar a alma, porque é nele que ela se mostra a descoberto. Ora, um dos fenômenos pelos quais ela se caracteriza é o da clarividência, independente dos órgãos comuns da visão. Os que contestam o fato se fundam em que o sonâmbulo não vê sempre, e à vontade dos experimentadores, como através dos olhos. Seria de admirar que os meios sendo diferentes, os efeitos não sejam os mesmos? Seria racional buscar efeitos semelhantes, quando não existe o instrumento? A alma tem as suas propriedades, como os olhos têm a deles; é preciso julgá-los em si mesmos, e não por analogia.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14595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40538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053840">
                <a:tc>
                  <a:txBody>
                    <a:bodyPr/>
                    <a:lstStyle/>
                    <a:p>
                      <a:pPr algn="just"/>
                      <a:r>
                        <a:rPr lang="pt-BR" sz="2000" dirty="0"/>
                        <a:t>A causa da clarividência do sonambulismo magnético e do sonambulismo natural são a mesma: um atributo da alma, uma faculdade inerente a todas as partes do ser incorpóreo que existe em nós, e que não tem limites além dos que são assinalados à própria alma. O sonâmbulo vê em toda parte a que sua alma possa transportar-se, qualquer que seja a distância.</a:t>
                      </a:r>
                    </a:p>
                    <a:p>
                      <a:pPr algn="just"/>
                      <a:r>
                        <a:rPr lang="pt-BR" sz="2000" dirty="0"/>
                        <a:t>No caso da visão à distância, o sonâmbulo não vê as coisas do lugar em que se encontra o seu corpo, à semelhança de um efeito telescópio. Ele as vê presentes, como se estivesse no lugar em que elas existem, porque a sua alma lá se encontra realmente; eis porque o seu corpo fica como aniquilado e privado de sensações, até o momento em que a alma se reapossar dele. </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73918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15492" y="1069984"/>
          <a:ext cx="7857461" cy="44196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419600">
                <a:tc>
                  <a:txBody>
                    <a:bodyPr/>
                    <a:lstStyle/>
                    <a:p>
                      <a:pPr algn="just"/>
                      <a:r>
                        <a:rPr lang="pt-BR" sz="2000" dirty="0"/>
                        <a:t>Essa separação parcial da alma e do corpo é um estado anormal, que pode ter uma duração mais ou menos longa, mas não indefinida. Essa a causa da fadiga que o corpo experimenta, após um certo tempo, sobretudo quando a alma se entrega a um trabalho ativo.</a:t>
                      </a:r>
                    </a:p>
                    <a:p>
                      <a:pPr algn="just"/>
                      <a:r>
                        <a:rPr lang="pt-BR" sz="2000" dirty="0"/>
                        <a:t>A vista da alma ou do Espírito não sendo circunscrita e não tendo sede determinada, isso explica porque os sonâmbulos não podem assinalar para ela um órgão especial; eles veem porque veem, sem saber por que nem como, pois a </a:t>
                      </a:r>
                      <a:r>
                        <a:rPr lang="pt-BR" sz="2400" dirty="0"/>
                        <a:t>vista</a:t>
                      </a:r>
                      <a:r>
                        <a:rPr lang="pt-BR" sz="2000" dirty="0"/>
                        <a:t> não tem, para eles, como Espíritos, lugar próprio. Se eles se reportam ao corpo, esse lugar parece estar nos centros em que a atividade vital é maior, principalmente no cérebro, ou na região epigástrica, ou no órgão que, para eles, é o ponto de ligação mais intenso entre o Espírito e o corpo.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26244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56974" y="1451296"/>
          <a:ext cx="7857461" cy="41148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114800">
                <a:tc>
                  <a:txBody>
                    <a:bodyPr/>
                    <a:lstStyle/>
                    <a:p>
                      <a:pPr algn="just"/>
                      <a:r>
                        <a:rPr lang="pt-BR" sz="2400" dirty="0"/>
                        <a:t>O poder de lucidez sonambúlica não é indefinido. O Espírito, mesmo quando completamente livre, é limitado em suas faculdades e em seus conhecimentos, segundo o grau de perfeição que tenha atingido; e é mais ainda, quando ligado à matéria, da qual sofre a influência. Essa a causa por que a clarividência sonambúlica não é universal nem infalível. E tanto menos se pode contar com a sua infalibilidade, quanto mais a desviem do fim proposto pela natureza e a transformem em objeto de curiosidade e de experimentação.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0115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65363" y="1385279"/>
          <a:ext cx="7857461" cy="41148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114800">
                <a:tc>
                  <a:txBody>
                    <a:bodyPr/>
                    <a:lstStyle/>
                    <a:p>
                      <a:pPr algn="just"/>
                      <a:r>
                        <a:rPr lang="pt-BR" sz="2400" dirty="0"/>
                        <a:t>No estado de desprendimento em que se encontra o Espírito do sonâmbulo, entra ele em comunicação mais fácil com os outros Espíritos, encarnados ou não. Essa comunicação se estabelece pelo contato dos fluidos que compõem o perispírito e servem de transmissão ao pensamento, como o fio à eletricidade. O sonâmbulo não tem, pois, necessidade de que o pensamento seja articulado através da palavra: ele o sente e adivinha; é isso que o torna eminentemente impressionável e acessível às influências da atmosfera moral em que se encontra. </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72912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04341" y="709972"/>
          <a:ext cx="7857461" cy="53340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5334000">
                <a:tc>
                  <a:txBody>
                    <a:bodyPr/>
                    <a:lstStyle/>
                    <a:p>
                      <a:pPr algn="just"/>
                      <a:r>
                        <a:rPr lang="pt-BR" sz="2000" dirty="0"/>
                        <a:t>É </a:t>
                      </a:r>
                      <a:r>
                        <a:rPr lang="pt-BR" sz="2400" dirty="0"/>
                        <a:t>também</a:t>
                      </a:r>
                      <a:r>
                        <a:rPr lang="pt-BR" sz="2000" dirty="0"/>
                        <a:t> por isso que uma influência numerosa de espectadores, e sobretudo de curiosos mais ou menos malévolos, prejudica essencialmente o desenvolvimento de suas faculdades, que, por assim dizer, se fecham sobre si mesmas e não se desdobram com toda a liberdade, como na intimidade e num meio simpático. A presença de pessoas malévolas ou antipáticas produz sobre ele o efeito do contato da mão sobre a sensitiva.</a:t>
                      </a:r>
                    </a:p>
                    <a:p>
                      <a:pPr algn="just"/>
                      <a:r>
                        <a:rPr lang="pt-BR" sz="2000" dirty="0"/>
                        <a:t>O sonâmbulo vê, ao mesmo tempo, o seu próprio Espírito e o seu corpo; eles são, por assim dizer, dois seres que lhe representam a dupla existência espiritual e corporal, confundidos, entretanto, pelos laços que os unem. Nem sempre o sonâmbulo se dá conta dessa situação, e essa dualidade faz que frequentemente ele fale de si mesmo como se falasse de uma pessoa estranha. É que num momento, o ser corporal fala ao espiritual, e noutro é o ser espiritual que fala ao ser corporal.</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2706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65363" y="1161035"/>
          <a:ext cx="7857461" cy="46634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663440">
                <a:tc>
                  <a:txBody>
                    <a:bodyPr/>
                    <a:lstStyle/>
                    <a:p>
                      <a:pPr algn="just"/>
                      <a:r>
                        <a:rPr lang="pt-BR" sz="2000" dirty="0"/>
                        <a:t>O Espírito adquire um acréscimo de conhecimentos e de experiências em cada uma de suas existências corpóreas. Esquece-os, em parte, durante a sua encarnação numa matéria demasiado grosseira, mas recorda-os como Espírito. É assim que certos sonâmbulos revelam conhecimentos superiores ao seu grau de instrução, e mesmo à sua capacidade intelectual aparente. A inferioridade intelectual e científica do sonâmbulo, em seu estado de vigília, não permite, portanto, prejulgar-se nada sobre os conhecimentos que ele pode revelar no estado lúcido. Segundo as circunstâncias e o objetivo que se tenha em vista, ele pode hauri-los na sua própria experiência, na clarividência das coisas presentes, ou nos conselhos que recebe de outros Espíritos; mas, como o seu próprio Espírito pode ser mais ou menos adiantado, ele pode dizer coisas mais ou menos justas.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65403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90530" y="1312037"/>
          <a:ext cx="7857461" cy="43586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358640">
                <a:tc>
                  <a:txBody>
                    <a:bodyPr/>
                    <a:lstStyle/>
                    <a:p>
                      <a:pPr algn="just"/>
                      <a:r>
                        <a:rPr lang="pt-BR" sz="2000" dirty="0"/>
                        <a:t>Pelos fenômenos do sonambulismo, seja natural, seja magnético, a Providência nos dá a prova irrecusável da existência e da independência da alma, e nos faz assistir ao espetáculo sublime da sua emancipação; por esses fenômenos, ela nos abre o livro do nosso destino. Quando o sonâmbulo descreve o que se passa à distância, é evidente que ele o vê, mas não pelos olhos do corpo: vê-se a si mesmo no local, e para lá se sente transportado; lá existe, portanto qualquer coisa dele, e essa qualquer coisa, não sendo o seu corpo, só pode ser a sua alma ou seu Espírito. Enquanto o homem se extravia nas sutilezas de uma metafísica abstrata e ininteligível, na busca das causas de nossa existência moral, Deus põe diariamente sob os seus olhos e sob as suas mãos os meios mais simples e mais patentes para o estudo da psicologia experimental.</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13505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40538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053840">
                <a:tc>
                  <a:txBody>
                    <a:bodyPr/>
                    <a:lstStyle/>
                    <a:p>
                      <a:pPr algn="just"/>
                      <a:r>
                        <a:rPr lang="pt-BR" sz="2000" dirty="0"/>
                        <a:t>O êxtase é o estado pelo qual a independência entre a alma e o corpo se manifesta da maneira mais sensível, e se torna, de certa forma, palpável.</a:t>
                      </a:r>
                    </a:p>
                    <a:p>
                      <a:pPr algn="just"/>
                      <a:r>
                        <a:rPr lang="pt-BR" sz="2000" dirty="0"/>
                        <a:t>No sonho e no sonambulismo a alma erra pelos mundos terrestres; no êxtase, ela penetra um mundo desconhecido, o dos Espíritos etéreos com os quais entra em comunicação, sem entretanto poder ultrapassar certos limites, que ela não poderia transpor sem romper inteiramente os laços que a ligam ao corpo. Um fulgor resplandecente e inteiramente novo a envolve, harmonias desconhecidas na Terra a empolgam, um bem-estar indefinível a penetra: ela goza, por antecipação, da beatitude celeste, e pode-se dizer que pousa um pé no limiar da eternidade.</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9767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22460" y="1144759"/>
          <a:ext cx="7857461" cy="4624349"/>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624349">
                <a:tc>
                  <a:txBody>
                    <a:bodyPr/>
                    <a:lstStyle/>
                    <a:p>
                      <a:pPr algn="just"/>
                      <a:r>
                        <a:rPr lang="pt-BR" dirty="0"/>
                        <a:t>Isto, para os Espíritos elevados; pois a massa dos homens que, com a morte, devem permanecer longas horas nessa perturbação, nessa incerteza de que vos têm falado, vão, seja a mundos inferiores à Terra, onde antigas afeições os chamam, seja à procura de prazeres talvez ainda mais baixos do que possuíam aqui; vão beber doutrinas ainda mais vis, mais ignóbeis, mais nocivas do que as que professavam entre vós. E o que engendra a simpatia na Terra não é outra coisa senão o fato de nos sentirmos, ao acordar, ligados pelo coração àqueles com quem acabamos de passar oito ou nove horas de felicidade ou de prazer. O que explica também as antipatias invencíveis é que sentimos, no fundo do coração, que essas pessoas têm uma consciência diversa da nossa, porque as conhecemos sem jamais as ter visto. É ainda o que explica a indiferença, pois não procuramos fazer novos amigos quando sabemos ter os que nos amam e nos querem. Numa palavra: o sono influi mais do que pensais, sobre a vossa vida.</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35912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7"/>
          <a:ext cx="7857461" cy="34442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3444240">
                <a:tc>
                  <a:txBody>
                    <a:bodyPr/>
                    <a:lstStyle/>
                    <a:p>
                      <a:pPr algn="just"/>
                      <a:r>
                        <a:rPr lang="pt-BR" sz="2000" dirty="0"/>
                        <a:t>No estado de êxtase o aniquilamento do corpo é quase completo; ele só conserva, por assim dizer, a vida orgânica. Sente-se que a alma não se liga a ele mais que por um fio, que um esforço a mais poderia romper seu remédio.</a:t>
                      </a:r>
                    </a:p>
                    <a:p>
                      <a:pPr algn="just"/>
                      <a:r>
                        <a:rPr lang="pt-BR" sz="2000" dirty="0"/>
                        <a:t>Nesse estado, todos os pensamentos terrenos desaparecem, para darem lugar ao sentimento puro que é a própria essência do nosso ser imaterial. Todo entregue a essa contemplação sublime, o extático não encara a vida senão como uma parada momentânea; para ele, os bens e os males, as alegrias grosseiras e as misérias deste mundo não são mais que fúteis incidentes de uma viagem da qual se sente feliz ao ver o termo.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7771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182030"/>
          <a:ext cx="7857461" cy="4716965"/>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716965">
                <a:tc>
                  <a:txBody>
                    <a:bodyPr/>
                    <a:lstStyle/>
                    <a:p>
                      <a:pPr algn="just"/>
                      <a:r>
                        <a:rPr lang="pt-BR" sz="2000" dirty="0"/>
                        <a:t>Acontece com os extáticos o mesmo que com os sonâmbulos: sua lucidez pode ser mais ou menos perfeita, e seu próprio Espírito, conforme for mais ou menos elevado, é também mais ou menos apto a conhecer e a compreender as coisas. Verifica-se nele, às vezes, mais exaltação do que verdadeira lucidez, ou, melhor dito, sua exaltação prejudica a lucidez; é por isso que suas revelações são frequentemente uma mistura de verdades e erros, de coisas sublimes e de coisas absurdas, ou mesmo ridículas. Espíritos inferiores aproveitam-se muitas vezes dessa exaltação, que é sempre uma causa de fraqueza, quando não se sabe vencê-la, para dominar o extático, e para tanto se revestem aos seus olhos de aparências que o mantêm nas suas ideias preconceitos do estado de vigília. Este é um escolho, mas nem todos são assim; cabe-nos julgar friamente e pesar as suas revelações na balança da razão.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81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362370"/>
          <a:ext cx="7857461" cy="411480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114800">
                <a:tc>
                  <a:txBody>
                    <a:bodyPr/>
                    <a:lstStyle/>
                    <a:p>
                      <a:pPr algn="just"/>
                      <a:r>
                        <a:rPr lang="pt-BR" sz="2000" dirty="0"/>
                        <a:t>A emancipação da </a:t>
                      </a:r>
                      <a:r>
                        <a:rPr lang="pt-BR" sz="2400" dirty="0"/>
                        <a:t>alma</a:t>
                      </a:r>
                      <a:r>
                        <a:rPr lang="pt-BR" sz="2000" dirty="0"/>
                        <a:t> se manifesta às vezes no estado de vigília, e produz o fenômeno designado pelo nome de dupla vista, que dá aos que o possuem a faculdade de ver, ouvir e sentir além dos limites dos nossos sentidos. Eles percebem as coisas ausentes, por toda parte, até onde a alma possa estender a sua ação; veem, por assim dizer, através da vista ordinária, como por uma espécie de miragem.</a:t>
                      </a:r>
                    </a:p>
                    <a:p>
                      <a:pPr algn="just"/>
                      <a:r>
                        <a:rPr lang="pt-BR" sz="2000" dirty="0"/>
                        <a:t>No momento em que se produz o fenômeno da dupla vista, o estado físico é sensivelmente modificado: os olhos têm qualquer coisa de vago, olhando sem ver, e toda a fisionomia reflete uma espécie de exaltação. Constata-se que os órgãos da visão são alheios ao fenômeno, ao verificar-se que a visão persiste, mesmo com os olhos fechados.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4152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48585" y="1471428"/>
          <a:ext cx="7857461" cy="40538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053840">
                <a:tc>
                  <a:txBody>
                    <a:bodyPr/>
                    <a:lstStyle/>
                    <a:p>
                      <a:pPr algn="just"/>
                      <a:r>
                        <a:rPr lang="pt-BR" sz="2000" dirty="0"/>
                        <a:t>Esta faculdade se afigura, aos que a possuem, tão natural como a de ver: consideram-na um atributo normal, que não lhes parece constituir exceção. O esquecimento se segue, em geral, a essa lucidez passageira, cuja lembrança se torna cada vez mais vaga, e acaba por desaparecer, como a de um sonho.</a:t>
                      </a:r>
                    </a:p>
                    <a:p>
                      <a:pPr algn="just"/>
                      <a:r>
                        <a:rPr lang="pt-BR" sz="2000" dirty="0"/>
                        <a:t>O poder da dupla vista varia desde a sensação confusa até à percepção clara e nítida das coisas presentes ou ausentes. No estado rudimentar, ela dá a algumas pessoas o tacto, a perspicácia, uma espécie de segurança nos seus atos, a que se pode chamar a justeza do golpe de vista moral. Mais desenvolvida, desperta os pressentimentos, e ainda mais desenvolvida, mostra acontecimentos já realizados ou em vias de realização.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19067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217715" y="123403"/>
          <a:ext cx="8673736" cy="3383280"/>
        </p:xfrm>
        <a:graphic>
          <a:graphicData uri="http://schemas.openxmlformats.org/drawingml/2006/table">
            <a:tbl>
              <a:tblPr firstRow="1" bandRow="1">
                <a:tableStyleId>{5C22544A-7EE6-4342-B048-85BDC9FD1C3A}</a:tableStyleId>
              </a:tblPr>
              <a:tblGrid>
                <a:gridCol w="8673736">
                  <a:extLst>
                    <a:ext uri="{9D8B030D-6E8A-4147-A177-3AD203B41FA5}">
                      <a16:colId xmlns:a16="http://schemas.microsoft.com/office/drawing/2014/main" val="1244802210"/>
                    </a:ext>
                  </a:extLst>
                </a:gridCol>
              </a:tblGrid>
              <a:tr h="3342608">
                <a:tc>
                  <a:txBody>
                    <a:bodyPr/>
                    <a:lstStyle/>
                    <a:p>
                      <a:pPr algn="just"/>
                      <a:r>
                        <a:rPr lang="pt-BR" sz="2400" dirty="0"/>
                        <a:t>O sonambulismo natural e artificial, o êxtase e a dupla vista, não são mais do que variedades ou modificações de uma mesma causa. Esses fenômenos da mesma maneira que os sonhos, pertencem à ordem natural. Eis por que existiram desde todos os tempos: a História nos mostra que eles foram conhecidos, e até mesmo explorados, desde a mais alta Antiguidade, e neles se encontra a explicação de uma infinidade de fatos que os preconceitos fizeram passar como sobrenaturais [28].</a:t>
                      </a:r>
                    </a:p>
                  </a:txBody>
                  <a:tcPr>
                    <a:solidFill>
                      <a:schemeClr val="bg1"/>
                    </a:solidFill>
                  </a:tcPr>
                </a:tc>
                <a:extLst>
                  <a:ext uri="{0D108BD9-81ED-4DB2-BD59-A6C34878D82A}">
                    <a16:rowId xmlns:a16="http://schemas.microsoft.com/office/drawing/2014/main" val="3362570181"/>
                  </a:ext>
                </a:extLst>
              </a:tr>
            </a:tbl>
          </a:graphicData>
        </a:graphic>
      </p:graphicFrame>
      <p:graphicFrame>
        <p:nvGraphicFramePr>
          <p:cNvPr id="4" name="Tabela 3"/>
          <p:cNvGraphicFramePr>
            <a:graphicFrameLocks noGrp="1"/>
          </p:cNvGraphicFramePr>
          <p:nvPr>
            <p:extLst/>
          </p:nvPr>
        </p:nvGraphicFramePr>
        <p:xfrm>
          <a:off x="217716" y="3602478"/>
          <a:ext cx="8673735" cy="3017520"/>
        </p:xfrm>
        <a:graphic>
          <a:graphicData uri="http://schemas.openxmlformats.org/drawingml/2006/table">
            <a:tbl>
              <a:tblPr firstRow="1" bandRow="1">
                <a:tableStyleId>{5C22544A-7EE6-4342-B048-85BDC9FD1C3A}</a:tableStyleId>
              </a:tblPr>
              <a:tblGrid>
                <a:gridCol w="8673735">
                  <a:extLst>
                    <a:ext uri="{9D8B030D-6E8A-4147-A177-3AD203B41FA5}">
                      <a16:colId xmlns:a16="http://schemas.microsoft.com/office/drawing/2014/main" val="1244802210"/>
                    </a:ext>
                  </a:extLst>
                </a:gridCol>
              </a:tblGrid>
              <a:tr h="1446893">
                <a:tc>
                  <a:txBody>
                    <a:bodyPr/>
                    <a:lstStyle/>
                    <a:p>
                      <a:pPr algn="ctr"/>
                      <a:r>
                        <a:rPr lang="pt-BR" sz="2400" dirty="0">
                          <a:solidFill>
                            <a:srgbClr val="FFFF00"/>
                          </a:solidFill>
                        </a:rPr>
                        <a:t>NOTAS</a:t>
                      </a:r>
                    </a:p>
                    <a:p>
                      <a:pPr algn="just"/>
                      <a:endParaRPr lang="pt-BR" sz="2400" dirty="0"/>
                    </a:p>
                    <a:p>
                      <a:pPr algn="just"/>
                      <a:r>
                        <a:rPr lang="pt-BR" sz="2400" dirty="0"/>
                        <a:t>[28]	Todos estes fenômenos estão hoje cientificamente provados pelas pesquisas parapsicológicas, embora certos pesquisadores pretendam fazê-los "acomodar-se ao materialismo". Veja-se o que diz a respeito dessa acomodação, a resposta à pergunta </a:t>
                      </a:r>
                      <a:r>
                        <a:rPr lang="pt-BR" sz="2400" dirty="0">
                          <a:solidFill>
                            <a:srgbClr val="FFFF00"/>
                          </a:solidFill>
                        </a:rPr>
                        <a:t>INTERVENÇÃO DOS ESPÍRITOS NO MUNDO CORPÓREO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24095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Texto explicativo retangular com cantos arredondados 214"/>
          <p:cNvSpPr/>
          <p:nvPr/>
        </p:nvSpPr>
        <p:spPr>
          <a:xfrm>
            <a:off x="1501401" y="3243781"/>
            <a:ext cx="2907460" cy="661694"/>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Mas antes de começar a falar sobre sono e sonhos , começaremos primeiro falando sobre o </a:t>
            </a:r>
            <a:r>
              <a:rPr kumimoji="0" lang="pt-BR" sz="1200" b="1" i="0" u="none" strike="noStrike" kern="0" cap="none" spc="0" normalizeH="0" baseline="0" noProof="0" dirty="0">
                <a:ln>
                  <a:noFill/>
                </a:ln>
                <a:solidFill>
                  <a:prstClr val="black"/>
                </a:solidFill>
                <a:effectLst/>
                <a:uLnTx/>
                <a:uFillTx/>
                <a:latin typeface="Calibri"/>
                <a:ea typeface="+mn-ea"/>
                <a:cs typeface="+mn-cs"/>
              </a:rPr>
              <a:t>sonambulismo</a:t>
            </a:r>
            <a:r>
              <a:rPr kumimoji="0" lang="pt-BR" sz="1200" b="0" i="0" u="none" strike="noStrike" kern="0" cap="none" spc="0" normalizeH="0" baseline="0" noProof="0" dirty="0">
                <a:ln>
                  <a:noFill/>
                </a:ln>
                <a:solidFill>
                  <a:prstClr val="black"/>
                </a:solidFill>
                <a:effectLst/>
                <a:uLnTx/>
                <a:uFillTx/>
                <a:latin typeface="Calibri"/>
                <a:ea typeface="+mn-ea"/>
                <a:cs typeface="+mn-cs"/>
              </a:rPr>
              <a:t>!</a:t>
            </a:r>
          </a:p>
        </p:txBody>
      </p:sp>
      <p:sp>
        <p:nvSpPr>
          <p:cNvPr id="216"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pic>
        <p:nvPicPr>
          <p:cNvPr id="217" name="Imagem 2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983" y="1513341"/>
            <a:ext cx="803033" cy="2567613"/>
          </a:xfrm>
          <a:prstGeom prst="rect">
            <a:avLst/>
          </a:prstGeom>
        </p:spPr>
      </p:pic>
      <p:graphicFrame>
        <p:nvGraphicFramePr>
          <p:cNvPr id="214" name="Tabela 213"/>
          <p:cNvGraphicFramePr>
            <a:graphicFrameLocks noGrp="1"/>
          </p:cNvGraphicFramePr>
          <p:nvPr>
            <p:extLst/>
          </p:nvPr>
        </p:nvGraphicFramePr>
        <p:xfrm>
          <a:off x="5793943" y="3838401"/>
          <a:ext cx="1791401" cy="370840"/>
        </p:xfrm>
        <a:graphic>
          <a:graphicData uri="http://schemas.openxmlformats.org/drawingml/2006/table">
            <a:tbl>
              <a:tblPr firstRow="1" bandRow="1">
                <a:tableStyleId>{5C22544A-7EE6-4342-B048-85BDC9FD1C3A}</a:tableStyleId>
              </a:tblPr>
              <a:tblGrid>
                <a:gridCol w="1791401">
                  <a:extLst>
                    <a:ext uri="{9D8B030D-6E8A-4147-A177-3AD203B41FA5}">
                      <a16:colId xmlns:a16="http://schemas.microsoft.com/office/drawing/2014/main" val="3463505817"/>
                    </a:ext>
                  </a:extLst>
                </a:gridCol>
              </a:tblGrid>
              <a:tr h="370840">
                <a:tc>
                  <a:txBody>
                    <a:bodyPr/>
                    <a:lstStyle/>
                    <a:p>
                      <a:r>
                        <a:rPr lang="pt-BR" dirty="0"/>
                        <a:t>Meu nome é LEGO...</a:t>
                      </a:r>
                    </a:p>
                  </a:txBody>
                  <a:tcPr/>
                </a:tc>
                <a:extLst>
                  <a:ext uri="{0D108BD9-81ED-4DB2-BD59-A6C34878D82A}">
                    <a16:rowId xmlns:a16="http://schemas.microsoft.com/office/drawing/2014/main" val="1947097694"/>
                  </a:ext>
                </a:extLst>
              </a:tr>
            </a:tbl>
          </a:graphicData>
        </a:graphic>
      </p:graphicFrame>
    </p:spTree>
    <p:extLst>
      <p:ext uri="{BB962C8B-B14F-4D97-AF65-F5344CB8AC3E}">
        <p14:creationId xmlns:p14="http://schemas.microsoft.com/office/powerpoint/2010/main" val="40425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par>
                          <p:cTn id="8" fill="hold">
                            <p:stCondLst>
                              <p:cond delay="500"/>
                            </p:stCondLst>
                            <p:childTnLst>
                              <p:par>
                                <p:cTn id="9" presetID="9" presetClass="entr" presetSubtype="0" fill="hold" grpId="0" nodeType="afterEffect">
                                  <p:stCondLst>
                                    <p:cond delay="0"/>
                                  </p:stCondLst>
                                  <p:iterate type="lt">
                                    <p:tmPct val="30000"/>
                                  </p:iterate>
                                  <p:childTnLst>
                                    <p:set>
                                      <p:cBhvr>
                                        <p:cTn id="10" dur="1" fill="hold">
                                          <p:stCondLst>
                                            <p:cond delay="0"/>
                                          </p:stCondLst>
                                        </p:cTn>
                                        <p:tgtEl>
                                          <p:spTgt spid="216"/>
                                        </p:tgtEl>
                                        <p:attrNameLst>
                                          <p:attrName>style.visibility</p:attrName>
                                        </p:attrNameLst>
                                      </p:cBhvr>
                                      <p:to>
                                        <p:strVal val="visible"/>
                                      </p:to>
                                    </p:set>
                                    <p:animEffect transition="in" filter="dissolve">
                                      <p:cBhvr>
                                        <p:cTn id="11" dur="500"/>
                                        <p:tgtEl>
                                          <p:spTgt spid="2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17"/>
                                        </p:tgtEl>
                                        <p:attrNameLst>
                                          <p:attrName>style.visibility</p:attrName>
                                        </p:attrNameLst>
                                      </p:cBhvr>
                                      <p:to>
                                        <p:strVal val="visible"/>
                                      </p:to>
                                    </p:set>
                                    <p:anim calcmode="lin" valueType="num">
                                      <p:cBhvr additive="base">
                                        <p:cTn id="16" dur="500" fill="hold"/>
                                        <p:tgtEl>
                                          <p:spTgt spid="217"/>
                                        </p:tgtEl>
                                        <p:attrNameLst>
                                          <p:attrName>ppt_x</p:attrName>
                                        </p:attrNameLst>
                                      </p:cBhvr>
                                      <p:tavLst>
                                        <p:tav tm="0">
                                          <p:val>
                                            <p:strVal val="#ppt_x"/>
                                          </p:val>
                                        </p:tav>
                                        <p:tav tm="100000">
                                          <p:val>
                                            <p:strVal val="#ppt_x"/>
                                          </p:val>
                                        </p:tav>
                                      </p:tavLst>
                                    </p:anim>
                                    <p:anim calcmode="lin" valueType="num">
                                      <p:cBhvr additive="base">
                                        <p:cTn id="17" dur="500" fill="hold"/>
                                        <p:tgtEl>
                                          <p:spTgt spid="217"/>
                                        </p:tgtEl>
                                        <p:attrNameLst>
                                          <p:attrName>ppt_y</p:attrName>
                                        </p:attrNameLst>
                                      </p:cBhvr>
                                      <p:tavLst>
                                        <p:tav tm="0">
                                          <p:val>
                                            <p:strVal val="1+#ppt_h/2"/>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214"/>
                                        </p:tgtEl>
                                        <p:attrNameLst>
                                          <p:attrName>style.visibility</p:attrName>
                                        </p:attrNameLst>
                                      </p:cBhvr>
                                      <p:to>
                                        <p:strVal val="visible"/>
                                      </p:to>
                                    </p:set>
                                    <p:animEffect transition="in" filter="wipe(down)">
                                      <p:cBhvr>
                                        <p:cTn id="20"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6" name="CaixaDeTexto 215"/>
          <p:cNvSpPr txBox="1"/>
          <p:nvPr/>
        </p:nvSpPr>
        <p:spPr>
          <a:xfrm>
            <a:off x="4042587" y="1465044"/>
            <a:ext cx="3584636" cy="929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Calibri"/>
                <a:ea typeface="+mn-ea"/>
                <a:cs typeface="+mn-cs"/>
              </a:rPr>
              <a:t>sonambulismo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sonâmbulo + -ismo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b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b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 m.</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1. Conjunto de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movimentos automáticos </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que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se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produzem durante o sono </a:t>
            </a:r>
            <a:r>
              <a:rPr kumimoji="0" lang="pt-BR" sz="1324" b="1" i="0" u="sng" strike="noStrike" kern="0" cap="none" spc="0" normalizeH="0" baseline="0" noProof="0" dirty="0">
                <a:ln>
                  <a:noFill/>
                </a:ln>
                <a:solidFill>
                  <a:sysClr val="windowText" lastClr="000000"/>
                </a:solidFill>
                <a:effectLst/>
                <a:uLnTx/>
                <a:uFillTx/>
                <a:latin typeface="Calibri"/>
                <a:ea typeface="+mn-ea"/>
                <a:cs typeface="+mn-cs"/>
              </a:rPr>
              <a:t>natural </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ou </a:t>
            </a:r>
            <a:r>
              <a:rPr kumimoji="0" lang="pt-BR" sz="1324" b="1" i="0" u="sng" strike="noStrike" kern="0" cap="none" spc="0" normalizeH="0" baseline="0" noProof="0" dirty="0">
                <a:ln>
                  <a:noFill/>
                </a:ln>
                <a:solidFill>
                  <a:sysClr val="windowText" lastClr="000000"/>
                </a:solidFill>
                <a:effectLst/>
                <a:uLnTx/>
                <a:uFillTx/>
                <a:latin typeface="Calibri"/>
                <a:ea typeface="+mn-ea"/>
                <a:cs typeface="+mn-cs"/>
              </a:rPr>
              <a:t>provocado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p:txBody>
      </p:sp>
      <p:sp>
        <p:nvSpPr>
          <p:cNvPr id="218" name="Texto explicativo retangular com cantos arredondados 217"/>
          <p:cNvSpPr/>
          <p:nvPr/>
        </p:nvSpPr>
        <p:spPr>
          <a:xfrm>
            <a:off x="1633964" y="3243781"/>
            <a:ext cx="1879210" cy="661694"/>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prstClr val="black"/>
                </a:solidFill>
                <a:effectLst/>
                <a:uLnTx/>
                <a:uFillTx/>
                <a:latin typeface="Calibri"/>
                <a:ea typeface="+mn-ea"/>
                <a:cs typeface="+mn-cs"/>
              </a:rPr>
              <a:t>Para isso vamos saber primeiro o que significa esta palavra!</a:t>
            </a:r>
          </a:p>
        </p:txBody>
      </p:sp>
    </p:spTree>
    <p:extLst>
      <p:ext uri="{BB962C8B-B14F-4D97-AF65-F5344CB8AC3E}">
        <p14:creationId xmlns:p14="http://schemas.microsoft.com/office/powerpoint/2010/main" val="20490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dissolve">
                                      <p:cBhvr>
                                        <p:cTn id="7" dur="5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dissolve">
                                      <p:cBhvr>
                                        <p:cTn id="12"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21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Texto explicativo retangular com cantos arredondados 214"/>
          <p:cNvSpPr/>
          <p:nvPr/>
        </p:nvSpPr>
        <p:spPr>
          <a:xfrm>
            <a:off x="1501401" y="3243781"/>
            <a:ext cx="1958614" cy="661694"/>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prstClr val="black"/>
                </a:solidFill>
                <a:effectLst/>
                <a:uLnTx/>
                <a:uFillTx/>
                <a:latin typeface="Calibri"/>
                <a:ea typeface="+mn-ea"/>
                <a:cs typeface="+mn-cs"/>
              </a:rPr>
              <a:t>E também vamos ver o que significa a palavra sonâmbulo!</a:t>
            </a:r>
          </a:p>
        </p:txBody>
      </p:sp>
      <p:sp>
        <p:nvSpPr>
          <p:cNvPr id="216"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8" name="CaixaDeTexto 217"/>
          <p:cNvSpPr txBox="1"/>
          <p:nvPr/>
        </p:nvSpPr>
        <p:spPr>
          <a:xfrm>
            <a:off x="4042587" y="1465044"/>
            <a:ext cx="3584636" cy="929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Calibri"/>
                <a:ea typeface="+mn-ea"/>
                <a:cs typeface="+mn-cs"/>
              </a:rPr>
              <a:t>sonambulismo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sonâmbulo + -ismo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b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b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 m.</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1. Conjunto de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movimentos automáticos </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que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se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produzem durante o sono </a:t>
            </a:r>
            <a:r>
              <a:rPr kumimoji="0" lang="pt-BR" sz="1324" b="1" i="0" u="sng" strike="noStrike" kern="0" cap="none" spc="0" normalizeH="0" baseline="0" noProof="0" dirty="0">
                <a:ln>
                  <a:noFill/>
                </a:ln>
                <a:solidFill>
                  <a:sysClr val="windowText" lastClr="000000"/>
                </a:solidFill>
                <a:effectLst/>
                <a:uLnTx/>
                <a:uFillTx/>
                <a:latin typeface="Calibri"/>
                <a:ea typeface="+mn-ea"/>
                <a:cs typeface="+mn-cs"/>
              </a:rPr>
              <a:t>natural </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ou </a:t>
            </a:r>
            <a:r>
              <a:rPr kumimoji="0" lang="pt-BR" sz="1324" b="1" i="0" u="sng" strike="noStrike" kern="0" cap="none" spc="0" normalizeH="0" baseline="0" noProof="0" dirty="0">
                <a:ln>
                  <a:noFill/>
                </a:ln>
                <a:solidFill>
                  <a:sysClr val="windowText" lastClr="000000"/>
                </a:solidFill>
                <a:effectLst/>
                <a:uLnTx/>
                <a:uFillTx/>
                <a:latin typeface="Calibri"/>
                <a:ea typeface="+mn-ea"/>
                <a:cs typeface="+mn-cs"/>
              </a:rPr>
              <a:t>provocado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p:txBody>
      </p:sp>
      <p:sp>
        <p:nvSpPr>
          <p:cNvPr id="219" name="CaixaDeTexto 218"/>
          <p:cNvSpPr txBox="1"/>
          <p:nvPr/>
        </p:nvSpPr>
        <p:spPr>
          <a:xfrm>
            <a:off x="4042588" y="2487154"/>
            <a:ext cx="3911648" cy="133754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Calibri"/>
                <a:ea typeface="+mn-ea"/>
                <a:cs typeface="+mn-cs"/>
              </a:rPr>
              <a:t>sonâmbulo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(francês </a:t>
            </a: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somnambule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b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b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adj.</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1. 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Que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dormindo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fala</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levanta-se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anda</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ou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realiza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outros atos habituais</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em quem está acordado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 m.</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2. 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Pessoa que se movimenta ou fala enquanto dorme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p:txBody>
      </p:sp>
    </p:spTree>
    <p:extLst>
      <p:ext uri="{BB962C8B-B14F-4D97-AF65-F5344CB8AC3E}">
        <p14:creationId xmlns:p14="http://schemas.microsoft.com/office/powerpoint/2010/main" val="307813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dissolve">
                                      <p:cBhvr>
                                        <p:cTn id="12"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Texto explicativo retangular com cantos arredondados 214"/>
          <p:cNvSpPr/>
          <p:nvPr/>
        </p:nvSpPr>
        <p:spPr>
          <a:xfrm>
            <a:off x="1501635" y="2986814"/>
            <a:ext cx="2328981" cy="918661"/>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prstClr val="black"/>
                </a:solidFill>
                <a:effectLst/>
                <a:uLnTx/>
                <a:uFillTx/>
                <a:latin typeface="Calibri"/>
                <a:ea typeface="+mn-ea"/>
                <a:cs typeface="+mn-cs"/>
              </a:rPr>
              <a:t>Vejam que interessante! Fala, levanta-se e até mesmo pode andar e realizar outras tarefas, dormindo!</a:t>
            </a:r>
          </a:p>
        </p:txBody>
      </p:sp>
      <p:sp>
        <p:nvSpPr>
          <p:cNvPr id="216"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7" name="CaixaDeTexto 216"/>
          <p:cNvSpPr txBox="1"/>
          <p:nvPr/>
        </p:nvSpPr>
        <p:spPr>
          <a:xfrm>
            <a:off x="4042587" y="1465044"/>
            <a:ext cx="3584636" cy="929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Calibri"/>
                <a:ea typeface="+mn-ea"/>
                <a:cs typeface="+mn-cs"/>
              </a:rPr>
              <a:t>sonambulismo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sonâmbulo + -ismo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b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b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 m.</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1. Conjunto de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movimentos automáticos </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que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se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produzem durante o sono </a:t>
            </a:r>
            <a:r>
              <a:rPr kumimoji="0" lang="pt-BR" sz="1324" b="1" i="0" u="sng" strike="noStrike" kern="0" cap="none" spc="0" normalizeH="0" baseline="0" noProof="0" dirty="0">
                <a:ln>
                  <a:noFill/>
                </a:ln>
                <a:solidFill>
                  <a:sysClr val="windowText" lastClr="000000"/>
                </a:solidFill>
                <a:effectLst/>
                <a:uLnTx/>
                <a:uFillTx/>
                <a:latin typeface="Calibri"/>
                <a:ea typeface="+mn-ea"/>
                <a:cs typeface="+mn-cs"/>
              </a:rPr>
              <a:t>natural </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ou </a:t>
            </a:r>
            <a:r>
              <a:rPr kumimoji="0" lang="pt-BR" sz="1324" b="1" i="0" u="sng" strike="noStrike" kern="0" cap="none" spc="0" normalizeH="0" baseline="0" noProof="0" dirty="0">
                <a:ln>
                  <a:noFill/>
                </a:ln>
                <a:solidFill>
                  <a:sysClr val="windowText" lastClr="000000"/>
                </a:solidFill>
                <a:effectLst/>
                <a:uLnTx/>
                <a:uFillTx/>
                <a:latin typeface="Calibri"/>
                <a:ea typeface="+mn-ea"/>
                <a:cs typeface="+mn-cs"/>
              </a:rPr>
              <a:t>provocado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p:txBody>
      </p:sp>
      <p:sp>
        <p:nvSpPr>
          <p:cNvPr id="218" name="CaixaDeTexto 217"/>
          <p:cNvSpPr txBox="1"/>
          <p:nvPr/>
        </p:nvSpPr>
        <p:spPr>
          <a:xfrm>
            <a:off x="4042588" y="2487154"/>
            <a:ext cx="3911648" cy="133754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Calibri"/>
                <a:ea typeface="+mn-ea"/>
                <a:cs typeface="+mn-cs"/>
              </a:rPr>
              <a:t>sonâmbulo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(francês </a:t>
            </a: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somnambule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b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b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adj.</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1. 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Que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dormindo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fala</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levanta-se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anda</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ou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realiza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outros atos habituais</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em quem está acordado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 m.</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2. 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Pessoa que se movimenta ou fala enquanto dorme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p:txBody>
      </p:sp>
    </p:spTree>
    <p:extLst>
      <p:ext uri="{BB962C8B-B14F-4D97-AF65-F5344CB8AC3E}">
        <p14:creationId xmlns:p14="http://schemas.microsoft.com/office/powerpoint/2010/main" val="341737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Texto explicativo retangular com cantos arredondados 214"/>
          <p:cNvSpPr/>
          <p:nvPr/>
        </p:nvSpPr>
        <p:spPr>
          <a:xfrm>
            <a:off x="1448458" y="3167702"/>
            <a:ext cx="2382098" cy="737772"/>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Você com certeza já deve ter ouvido alguma história de sonâmbulos. Ou até mesmo ter presenciado! E com crianças!</a:t>
            </a:r>
          </a:p>
        </p:txBody>
      </p:sp>
      <p:sp>
        <p:nvSpPr>
          <p:cNvPr id="216"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7" name="CaixaDeTexto 216"/>
          <p:cNvSpPr txBox="1"/>
          <p:nvPr/>
        </p:nvSpPr>
        <p:spPr>
          <a:xfrm>
            <a:off x="4042587" y="1465044"/>
            <a:ext cx="3584636" cy="929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Calibri"/>
                <a:ea typeface="+mn-ea"/>
                <a:cs typeface="+mn-cs"/>
              </a:rPr>
              <a:t>sonambulismo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sonâmbulo + -ismo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b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b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 m.</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1. Conjunto de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movimentos automáticos </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que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se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produzem durante o sono </a:t>
            </a:r>
            <a:r>
              <a:rPr kumimoji="0" lang="pt-BR" sz="1324" b="1" i="0" u="sng" strike="noStrike" kern="0" cap="none" spc="0" normalizeH="0" baseline="0" noProof="0" dirty="0">
                <a:ln>
                  <a:noFill/>
                </a:ln>
                <a:solidFill>
                  <a:sysClr val="windowText" lastClr="000000"/>
                </a:solidFill>
                <a:effectLst/>
                <a:uLnTx/>
                <a:uFillTx/>
                <a:latin typeface="Calibri"/>
                <a:ea typeface="+mn-ea"/>
                <a:cs typeface="+mn-cs"/>
              </a:rPr>
              <a:t>natural </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ou </a:t>
            </a:r>
            <a:r>
              <a:rPr kumimoji="0" lang="pt-BR" sz="1324" b="1" i="0" u="sng" strike="noStrike" kern="0" cap="none" spc="0" normalizeH="0" baseline="0" noProof="0" dirty="0">
                <a:ln>
                  <a:noFill/>
                </a:ln>
                <a:solidFill>
                  <a:sysClr val="windowText" lastClr="000000"/>
                </a:solidFill>
                <a:effectLst/>
                <a:uLnTx/>
                <a:uFillTx/>
                <a:latin typeface="Calibri"/>
                <a:ea typeface="+mn-ea"/>
                <a:cs typeface="+mn-cs"/>
              </a:rPr>
              <a:t>provocado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p:txBody>
      </p:sp>
      <p:sp>
        <p:nvSpPr>
          <p:cNvPr id="218" name="CaixaDeTexto 217"/>
          <p:cNvSpPr txBox="1"/>
          <p:nvPr/>
        </p:nvSpPr>
        <p:spPr>
          <a:xfrm>
            <a:off x="4042588" y="2487154"/>
            <a:ext cx="3911648" cy="133754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Calibri"/>
                <a:ea typeface="+mn-ea"/>
                <a:cs typeface="+mn-cs"/>
              </a:rPr>
              <a:t>sonâmbulo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(francês </a:t>
            </a: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somnambule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b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b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adj.</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1. 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Que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dormindo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fala</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levanta-se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anda</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ou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realiza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outros atos habituais</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em quem está acordado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 m.</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2. 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Pessoa que se movimenta ou fala enquanto dorme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p:txBody>
      </p:sp>
      <p:pic>
        <p:nvPicPr>
          <p:cNvPr id="1026" name="Picture 2" descr="http://otoclinicarubensribeiro.com.br/Images/img-sonambulis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4344" y="1946772"/>
            <a:ext cx="2165542" cy="119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69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edge">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726644" y="1291396"/>
          <a:ext cx="7857461" cy="448056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4480560">
                <a:tc>
                  <a:txBody>
                    <a:bodyPr/>
                    <a:lstStyle/>
                    <a:p>
                      <a:pPr algn="just"/>
                      <a:r>
                        <a:rPr lang="pt-BR" sz="2400" dirty="0"/>
                        <a:t>Por efeito do sono, os Espíritos encarnados estão sempre em relação com o mundo dos Espíritos, e é isso o que faz que os Espíritos superiores consintam, sem muita repulsa, em encarnar-se entre vós. Deus quis que, durante o seu contato com o vício, pudessem eles retemperar-se na fonte do bem, para não falirem, eles que vinham instruir os outros. O sono é a porta que Deus lhes abriu para o contato com os seus amigos do céu; é o recreio após o trabalho, enquanto esperam o grande livramento, a libertação final, que deve restituí-los ao seu verdadeiro meio.</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40010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6" name="CaixaDeTexto 215"/>
          <p:cNvSpPr txBox="1"/>
          <p:nvPr/>
        </p:nvSpPr>
        <p:spPr>
          <a:xfrm>
            <a:off x="4042587" y="1465044"/>
            <a:ext cx="3584636" cy="929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Calibri"/>
                <a:ea typeface="+mn-ea"/>
                <a:cs typeface="+mn-cs"/>
              </a:rPr>
              <a:t>sonambulismo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sonâmbulo + -ismo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b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b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 m.</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1. Conjunto de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movimentos automáticos </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que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se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produzem durante o sono </a:t>
            </a:r>
            <a:r>
              <a:rPr kumimoji="0" lang="pt-BR" sz="1324" b="1" i="0" u="sng" strike="noStrike" kern="0" cap="none" spc="0" normalizeH="0" baseline="0" noProof="0" dirty="0">
                <a:ln>
                  <a:noFill/>
                </a:ln>
                <a:solidFill>
                  <a:sysClr val="windowText" lastClr="000000"/>
                </a:solidFill>
                <a:effectLst/>
                <a:uLnTx/>
                <a:uFillTx/>
                <a:latin typeface="Calibri"/>
                <a:ea typeface="+mn-ea"/>
                <a:cs typeface="+mn-cs"/>
              </a:rPr>
              <a:t>natural </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ou </a:t>
            </a:r>
            <a:r>
              <a:rPr kumimoji="0" lang="pt-BR" sz="1324" b="1" i="0" u="sng" strike="noStrike" kern="0" cap="none" spc="0" normalizeH="0" baseline="0" noProof="0" dirty="0">
                <a:ln>
                  <a:noFill/>
                </a:ln>
                <a:solidFill>
                  <a:sysClr val="windowText" lastClr="000000"/>
                </a:solidFill>
                <a:effectLst/>
                <a:uLnTx/>
                <a:uFillTx/>
                <a:latin typeface="Calibri"/>
                <a:ea typeface="+mn-ea"/>
                <a:cs typeface="+mn-cs"/>
              </a:rPr>
              <a:t>provocado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p:txBody>
      </p:sp>
      <p:sp>
        <p:nvSpPr>
          <p:cNvPr id="217" name="CaixaDeTexto 216"/>
          <p:cNvSpPr txBox="1"/>
          <p:nvPr/>
        </p:nvSpPr>
        <p:spPr>
          <a:xfrm>
            <a:off x="4042588" y="2487154"/>
            <a:ext cx="3911648" cy="133754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471" b="1" i="0" u="none" strike="noStrike" kern="0" cap="none" spc="0" normalizeH="0" baseline="0" noProof="0" dirty="0">
                <a:ln>
                  <a:noFill/>
                </a:ln>
                <a:solidFill>
                  <a:sysClr val="windowText" lastClr="000000"/>
                </a:solidFill>
                <a:effectLst/>
                <a:uLnTx/>
                <a:uFillTx/>
                <a:latin typeface="Calibri"/>
                <a:ea typeface="+mn-ea"/>
                <a:cs typeface="+mn-cs"/>
              </a:rPr>
              <a:t>sonâmbulo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(francês </a:t>
            </a: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somnambule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b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b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adj.</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1. 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Que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dormindo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fala</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levanta-se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anda</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ou </a:t>
            </a: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realiza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outros atos habituais</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em quem está acordado</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1" u="none" strike="noStrike" kern="0" cap="none" spc="0" normalizeH="0" baseline="0" noProof="0" dirty="0">
                <a:ln>
                  <a:noFill/>
                </a:ln>
                <a:solidFill>
                  <a:sysClr val="windowText" lastClr="000000"/>
                </a:solidFill>
                <a:effectLst/>
                <a:uLnTx/>
                <a:uFillTx/>
                <a:latin typeface="Calibri"/>
                <a:ea typeface="+mn-ea"/>
                <a:cs typeface="+mn-cs"/>
              </a:rPr>
              <a:t>s. m.</a:t>
            </a: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2. </a:t>
            </a:r>
            <a:r>
              <a:rPr kumimoji="0" lang="pt-BR" sz="1324" b="0" i="0" u="sng" strike="noStrike" kern="0" cap="none" spc="0" normalizeH="0" baseline="0" noProof="0" dirty="0">
                <a:ln>
                  <a:noFill/>
                </a:ln>
                <a:solidFill>
                  <a:sysClr val="windowText" lastClr="000000"/>
                </a:solidFill>
                <a:effectLst/>
                <a:uLnTx/>
                <a:uFillTx/>
                <a:latin typeface="Calibri"/>
                <a:ea typeface="+mn-ea"/>
                <a:cs typeface="+mn-cs"/>
              </a:rPr>
              <a:t>Pessoa que se movimenta ou fala enquanto dorme</a:t>
            </a:r>
            <a:r>
              <a:rPr kumimoji="0" lang="pt-BR" sz="1324" b="0" i="0" u="none" strike="noStrike" kern="0" cap="none" spc="0" normalizeH="0" baseline="0" noProof="0" dirty="0">
                <a:ln>
                  <a:noFill/>
                </a:ln>
                <a:solidFill>
                  <a:sysClr val="windowText" lastClr="000000"/>
                </a:solidFill>
                <a:effectLst/>
                <a:uLnTx/>
                <a:uFillTx/>
                <a:latin typeface="Calibri"/>
                <a:ea typeface="+mn-ea"/>
                <a:cs typeface="+mn-cs"/>
              </a:rPr>
              <a:t>.</a:t>
            </a:r>
          </a:p>
        </p:txBody>
      </p:sp>
      <p:pic>
        <p:nvPicPr>
          <p:cNvPr id="219" name="Picture 2" descr="http://otoclinicarubensribeiro.com.br/Images/img-sonambulis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4344" y="1946772"/>
            <a:ext cx="2165542" cy="1191049"/>
          </a:xfrm>
          <a:prstGeom prst="rect">
            <a:avLst/>
          </a:prstGeom>
          <a:noFill/>
          <a:extLst>
            <a:ext uri="{909E8E84-426E-40DD-AFC4-6F175D3DCCD1}">
              <a14:hiddenFill xmlns:a14="http://schemas.microsoft.com/office/drawing/2010/main">
                <a:solidFill>
                  <a:srgbClr val="FFFFFF"/>
                </a:solidFill>
              </a14:hiddenFill>
            </a:ext>
          </a:extLst>
        </p:spPr>
      </p:pic>
      <p:sp>
        <p:nvSpPr>
          <p:cNvPr id="220" name="Texto explicativo retangular com cantos arredondados 219"/>
          <p:cNvSpPr/>
          <p:nvPr/>
        </p:nvSpPr>
        <p:spPr>
          <a:xfrm>
            <a:off x="1554561" y="3214478"/>
            <a:ext cx="2009254" cy="690995"/>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prstClr val="black"/>
                </a:solidFill>
                <a:effectLst/>
                <a:uLnTx/>
                <a:uFillTx/>
                <a:latin typeface="Calibri"/>
                <a:ea typeface="+mn-ea"/>
                <a:cs typeface="+mn-cs"/>
              </a:rPr>
              <a:t>Mas vamos mostrar, na verdade, o que está acontecendo!</a:t>
            </a:r>
          </a:p>
        </p:txBody>
      </p:sp>
    </p:spTree>
    <p:extLst>
      <p:ext uri="{BB962C8B-B14F-4D97-AF65-F5344CB8AC3E}">
        <p14:creationId xmlns:p14="http://schemas.microsoft.com/office/powerpoint/2010/main" val="6478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dissolve">
                                      <p:cBhvr>
                                        <p:cTn id="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Texto explicativo retangular com cantos arredondados 214"/>
          <p:cNvSpPr/>
          <p:nvPr/>
        </p:nvSpPr>
        <p:spPr>
          <a:xfrm>
            <a:off x="1448458" y="3164377"/>
            <a:ext cx="3181880" cy="741097"/>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prstClr val="black"/>
                </a:solidFill>
                <a:effectLst/>
                <a:uLnTx/>
                <a:uFillTx/>
                <a:latin typeface="Calibri"/>
                <a:ea typeface="+mn-ea"/>
                <a:cs typeface="+mn-cs"/>
              </a:rPr>
              <a:t>Vamos agora juntar estes conceitos que vimos e o que estudamos </a:t>
            </a:r>
            <a:r>
              <a:rPr lang="pt-BR" sz="1200" b="1" kern="0" dirty="0">
                <a:solidFill>
                  <a:prstClr val="black"/>
                </a:solidFill>
                <a:latin typeface="Calibri"/>
              </a:rPr>
              <a:t>para entendermos melhor</a:t>
            </a:r>
            <a:r>
              <a:rPr kumimoji="0" lang="pt-BR" sz="1200" b="1" i="0" u="none" strike="noStrike" kern="0" cap="none" spc="0" normalizeH="0" baseline="0" noProof="0" dirty="0">
                <a:ln>
                  <a:noFill/>
                </a:ln>
                <a:solidFill>
                  <a:prstClr val="black"/>
                </a:solidFill>
                <a:effectLst/>
                <a:uLnTx/>
                <a:uFillTx/>
                <a:latin typeface="Calibri"/>
                <a:ea typeface="+mn-ea"/>
                <a:cs typeface="+mn-cs"/>
              </a:rPr>
              <a:t>!</a:t>
            </a:r>
          </a:p>
        </p:txBody>
      </p:sp>
      <p:sp>
        <p:nvSpPr>
          <p:cNvPr id="216"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pic>
        <p:nvPicPr>
          <p:cNvPr id="217" name="Imagem 2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983" y="1513341"/>
            <a:ext cx="803033" cy="2567613"/>
          </a:xfrm>
          <a:prstGeom prst="rect">
            <a:avLst/>
          </a:prstGeom>
        </p:spPr>
      </p:pic>
    </p:spTree>
    <p:extLst>
      <p:ext uri="{BB962C8B-B14F-4D97-AF65-F5344CB8AC3E}">
        <p14:creationId xmlns:p14="http://schemas.microsoft.com/office/powerpoint/2010/main" val="377880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6" name="Texto explicativo retangular com cantos arredondados 215"/>
          <p:cNvSpPr/>
          <p:nvPr/>
        </p:nvSpPr>
        <p:spPr>
          <a:xfrm>
            <a:off x="1554342" y="3058498"/>
            <a:ext cx="3050222" cy="794033"/>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prstClr val="black"/>
                </a:solidFill>
                <a:effectLst/>
                <a:uLnTx/>
                <a:uFillTx/>
                <a:latin typeface="Calibri"/>
                <a:ea typeface="+mn-ea"/>
                <a:cs typeface="+mn-cs"/>
              </a:rPr>
              <a:t>Vamos imaginar então Lego em sua casa, naquele sono tranquilo! Estamos vendo, ao lado, a imagem de seu corpo físico.</a:t>
            </a:r>
          </a:p>
        </p:txBody>
      </p:sp>
      <p:grpSp>
        <p:nvGrpSpPr>
          <p:cNvPr id="217" name="Grupo 216"/>
          <p:cNvGrpSpPr/>
          <p:nvPr/>
        </p:nvGrpSpPr>
        <p:grpSpPr>
          <a:xfrm rot="5400000">
            <a:off x="5789723" y="2687891"/>
            <a:ext cx="608759" cy="1826405"/>
            <a:chOff x="287416" y="332656"/>
            <a:chExt cx="828000" cy="2484176"/>
          </a:xfrm>
        </p:grpSpPr>
        <p:grpSp>
          <p:nvGrpSpPr>
            <p:cNvPr id="218" name="Grupo 217"/>
            <p:cNvGrpSpPr/>
            <p:nvPr/>
          </p:nvGrpSpPr>
          <p:grpSpPr>
            <a:xfrm>
              <a:off x="287416" y="332656"/>
              <a:ext cx="828000" cy="2484176"/>
              <a:chOff x="7812360" y="917104"/>
              <a:chExt cx="828000" cy="2484176"/>
            </a:xfrm>
          </p:grpSpPr>
          <p:sp>
            <p:nvSpPr>
              <p:cNvPr id="220" name="Fluxograma: Dados armazenados 219"/>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1" name="Fluxograma: Atraso 220"/>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Elipse 222"/>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4" name="Explosão 1 223"/>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19" name="Conector reto 218"/>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5" name="Grupo 224"/>
          <p:cNvGrpSpPr/>
          <p:nvPr/>
        </p:nvGrpSpPr>
        <p:grpSpPr>
          <a:xfrm>
            <a:off x="5101414" y="3429000"/>
            <a:ext cx="2038235" cy="635297"/>
            <a:chOff x="5004048" y="3717032"/>
            <a:chExt cx="2772296" cy="864096"/>
          </a:xfrm>
        </p:grpSpPr>
        <p:sp>
          <p:nvSpPr>
            <p:cNvPr id="226" name="Retângulo de cantos arredondados 225"/>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7" name="Retângulo de cantos arredondados 226"/>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8" name="Retângulo 227"/>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29" name="CaixaDeTexto 228"/>
          <p:cNvSpPr txBox="1"/>
          <p:nvPr/>
        </p:nvSpPr>
        <p:spPr>
          <a:xfrm>
            <a:off x="6424949" y="3051580"/>
            <a:ext cx="251992" cy="29610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324" b="1" i="0" u="none" strike="noStrike" kern="0" cap="none" spc="0" normalizeH="0" baseline="0" noProof="0" dirty="0">
                <a:ln>
                  <a:noFill/>
                </a:ln>
                <a:solidFill>
                  <a:sysClr val="windowText" lastClr="000000"/>
                </a:solidFill>
                <a:effectLst/>
                <a:uLnTx/>
                <a:uFillTx/>
                <a:latin typeface="Calibri"/>
                <a:ea typeface="+mn-ea"/>
                <a:cs typeface="+mn-cs"/>
              </a:rPr>
              <a:t>z</a:t>
            </a:r>
          </a:p>
        </p:txBody>
      </p:sp>
      <p:sp>
        <p:nvSpPr>
          <p:cNvPr id="230" name="CaixaDeTexto 229"/>
          <p:cNvSpPr txBox="1"/>
          <p:nvPr/>
        </p:nvSpPr>
        <p:spPr>
          <a:xfrm>
            <a:off x="6411375" y="2846647"/>
            <a:ext cx="274434" cy="36381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764" b="0" i="0" u="none" strike="noStrike" kern="0" cap="none" spc="0" normalizeH="0" baseline="0" noProof="0" dirty="0">
                <a:ln>
                  <a:noFill/>
                </a:ln>
                <a:solidFill>
                  <a:sysClr val="windowText" lastClr="000000"/>
                </a:solidFill>
                <a:effectLst/>
                <a:uLnTx/>
                <a:uFillTx/>
                <a:latin typeface="Calibri"/>
                <a:ea typeface="+mn-ea"/>
                <a:cs typeface="+mn-cs"/>
              </a:rPr>
              <a:t>z</a:t>
            </a:r>
          </a:p>
        </p:txBody>
      </p:sp>
      <p:sp>
        <p:nvSpPr>
          <p:cNvPr id="231" name="CaixaDeTexto 230"/>
          <p:cNvSpPr txBox="1"/>
          <p:nvPr/>
        </p:nvSpPr>
        <p:spPr>
          <a:xfrm>
            <a:off x="6397232" y="2634880"/>
            <a:ext cx="288862" cy="40921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2059" b="0" i="0" u="none" strike="noStrike" kern="0" cap="none" spc="0" normalizeH="0" baseline="0" noProof="0" dirty="0">
                <a:ln>
                  <a:noFill/>
                </a:ln>
                <a:solidFill>
                  <a:sysClr val="windowText" lastClr="000000"/>
                </a:solidFill>
                <a:effectLst/>
                <a:uLnTx/>
                <a:uFillTx/>
                <a:latin typeface="Calibri"/>
                <a:ea typeface="+mn-ea"/>
                <a:cs typeface="+mn-cs"/>
              </a:rPr>
              <a:t>z</a:t>
            </a:r>
          </a:p>
        </p:txBody>
      </p:sp>
      <p:sp>
        <p:nvSpPr>
          <p:cNvPr id="232" name="CaixaDeTexto 231"/>
          <p:cNvSpPr txBox="1"/>
          <p:nvPr/>
        </p:nvSpPr>
        <p:spPr>
          <a:xfrm>
            <a:off x="6381911" y="2416712"/>
            <a:ext cx="303288" cy="4544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2353" b="0" i="0" u="none" strike="noStrike" kern="0" cap="none" spc="0" normalizeH="0" baseline="0" noProof="0" dirty="0">
                <a:ln>
                  <a:noFill/>
                </a:ln>
                <a:solidFill>
                  <a:sysClr val="windowText" lastClr="000000"/>
                </a:solidFill>
                <a:effectLst/>
                <a:uLnTx/>
                <a:uFillTx/>
                <a:latin typeface="Calibri"/>
                <a:ea typeface="+mn-ea"/>
                <a:cs typeface="+mn-cs"/>
              </a:rPr>
              <a:t>z</a:t>
            </a:r>
          </a:p>
        </p:txBody>
      </p:sp>
    </p:spTree>
    <p:extLst>
      <p:ext uri="{BB962C8B-B14F-4D97-AF65-F5344CB8AC3E}">
        <p14:creationId xmlns:p14="http://schemas.microsoft.com/office/powerpoint/2010/main" val="39675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dissolve">
                                      <p:cBhvr>
                                        <p:cTn id="7" dur="500"/>
                                        <p:tgtEl>
                                          <p:spTgt spid="2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dissolve">
                                      <p:cBhvr>
                                        <p:cTn id="11" dur="500"/>
                                        <p:tgtEl>
                                          <p:spTgt spid="22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30"/>
                                        </p:tgtEl>
                                        <p:attrNameLst>
                                          <p:attrName>style.visibility</p:attrName>
                                        </p:attrNameLst>
                                      </p:cBhvr>
                                      <p:to>
                                        <p:strVal val="visible"/>
                                      </p:to>
                                    </p:set>
                                    <p:animEffect transition="in" filter="dissolve">
                                      <p:cBhvr>
                                        <p:cTn id="15" dur="500"/>
                                        <p:tgtEl>
                                          <p:spTgt spid="23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dissolve">
                                      <p:cBhvr>
                                        <p:cTn id="19" dur="500"/>
                                        <p:tgtEl>
                                          <p:spTgt spid="23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dissolve">
                                      <p:cBhvr>
                                        <p:cTn id="23" dur="500"/>
                                        <p:tgtEl>
                                          <p:spTgt spid="232"/>
                                        </p:tgtEl>
                                      </p:cBhvr>
                                    </p:animEffect>
                                  </p:childTnLst>
                                </p:cTn>
                              </p:par>
                            </p:childTnLst>
                          </p:cTn>
                        </p:par>
                        <p:par>
                          <p:cTn id="24" fill="hold">
                            <p:stCondLst>
                              <p:cond delay="2500"/>
                            </p:stCondLst>
                            <p:childTnLst>
                              <p:par>
                                <p:cTn id="25" presetID="9" presetClass="exit" presetSubtype="0" fill="hold" grpId="1" nodeType="afterEffect">
                                  <p:stCondLst>
                                    <p:cond delay="0"/>
                                  </p:stCondLst>
                                  <p:childTnLst>
                                    <p:animEffect transition="out" filter="dissolve">
                                      <p:cBhvr>
                                        <p:cTn id="26" dur="500"/>
                                        <p:tgtEl>
                                          <p:spTgt spid="229"/>
                                        </p:tgtEl>
                                      </p:cBhvr>
                                    </p:animEffect>
                                    <p:set>
                                      <p:cBhvr>
                                        <p:cTn id="27" dur="1" fill="hold">
                                          <p:stCondLst>
                                            <p:cond delay="499"/>
                                          </p:stCondLst>
                                        </p:cTn>
                                        <p:tgtEl>
                                          <p:spTgt spid="229"/>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230"/>
                                        </p:tgtEl>
                                      </p:cBhvr>
                                    </p:animEffect>
                                    <p:set>
                                      <p:cBhvr>
                                        <p:cTn id="30" dur="1" fill="hold">
                                          <p:stCondLst>
                                            <p:cond delay="499"/>
                                          </p:stCondLst>
                                        </p:cTn>
                                        <p:tgtEl>
                                          <p:spTgt spid="230"/>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231"/>
                                        </p:tgtEl>
                                      </p:cBhvr>
                                    </p:animEffect>
                                    <p:set>
                                      <p:cBhvr>
                                        <p:cTn id="33" dur="1" fill="hold">
                                          <p:stCondLst>
                                            <p:cond delay="499"/>
                                          </p:stCondLst>
                                        </p:cTn>
                                        <p:tgtEl>
                                          <p:spTgt spid="231"/>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232"/>
                                        </p:tgtEl>
                                      </p:cBhvr>
                                    </p:animEffect>
                                    <p:set>
                                      <p:cBhvr>
                                        <p:cTn id="36" dur="1" fill="hold">
                                          <p:stCondLst>
                                            <p:cond delay="499"/>
                                          </p:stCondLst>
                                        </p:cTn>
                                        <p:tgtEl>
                                          <p:spTgt spid="232"/>
                                        </p:tgtEl>
                                        <p:attrNameLst>
                                          <p:attrName>style.visibility</p:attrName>
                                        </p:attrNameLst>
                                      </p:cBhvr>
                                      <p:to>
                                        <p:strVal val="hidden"/>
                                      </p:to>
                                    </p:set>
                                  </p:childTnLst>
                                </p:cTn>
                              </p:par>
                            </p:childTnLst>
                          </p:cTn>
                        </p:par>
                        <p:par>
                          <p:cTn id="37" fill="hold">
                            <p:stCondLst>
                              <p:cond delay="3000"/>
                            </p:stCondLst>
                            <p:childTnLst>
                              <p:par>
                                <p:cTn id="38" presetID="9" presetClass="entr" presetSubtype="0" fill="hold" grpId="2" nodeType="afterEffect">
                                  <p:stCondLst>
                                    <p:cond delay="0"/>
                                  </p:stCondLst>
                                  <p:childTnLst>
                                    <p:set>
                                      <p:cBhvr>
                                        <p:cTn id="39" dur="1" fill="hold">
                                          <p:stCondLst>
                                            <p:cond delay="0"/>
                                          </p:stCondLst>
                                        </p:cTn>
                                        <p:tgtEl>
                                          <p:spTgt spid="229"/>
                                        </p:tgtEl>
                                        <p:attrNameLst>
                                          <p:attrName>style.visibility</p:attrName>
                                        </p:attrNameLst>
                                      </p:cBhvr>
                                      <p:to>
                                        <p:strVal val="visible"/>
                                      </p:to>
                                    </p:set>
                                    <p:animEffect transition="in" filter="dissolve">
                                      <p:cBhvr>
                                        <p:cTn id="40" dur="500"/>
                                        <p:tgtEl>
                                          <p:spTgt spid="229"/>
                                        </p:tgtEl>
                                      </p:cBhvr>
                                    </p:animEffect>
                                  </p:childTnLst>
                                </p:cTn>
                              </p:par>
                            </p:childTnLst>
                          </p:cTn>
                        </p:par>
                        <p:par>
                          <p:cTn id="41" fill="hold">
                            <p:stCondLst>
                              <p:cond delay="3500"/>
                            </p:stCondLst>
                            <p:childTnLst>
                              <p:par>
                                <p:cTn id="42" presetID="9" presetClass="entr" presetSubtype="0" fill="hold" grpId="2" nodeType="afterEffect">
                                  <p:stCondLst>
                                    <p:cond delay="0"/>
                                  </p:stCondLst>
                                  <p:childTnLst>
                                    <p:set>
                                      <p:cBhvr>
                                        <p:cTn id="43" dur="1" fill="hold">
                                          <p:stCondLst>
                                            <p:cond delay="0"/>
                                          </p:stCondLst>
                                        </p:cTn>
                                        <p:tgtEl>
                                          <p:spTgt spid="230"/>
                                        </p:tgtEl>
                                        <p:attrNameLst>
                                          <p:attrName>style.visibility</p:attrName>
                                        </p:attrNameLst>
                                      </p:cBhvr>
                                      <p:to>
                                        <p:strVal val="visible"/>
                                      </p:to>
                                    </p:set>
                                    <p:animEffect transition="in" filter="dissolve">
                                      <p:cBhvr>
                                        <p:cTn id="44" dur="500"/>
                                        <p:tgtEl>
                                          <p:spTgt spid="230"/>
                                        </p:tgtEl>
                                      </p:cBhvr>
                                    </p:animEffect>
                                  </p:childTnLst>
                                </p:cTn>
                              </p:par>
                            </p:childTnLst>
                          </p:cTn>
                        </p:par>
                        <p:par>
                          <p:cTn id="45" fill="hold">
                            <p:stCondLst>
                              <p:cond delay="4000"/>
                            </p:stCondLst>
                            <p:childTnLst>
                              <p:par>
                                <p:cTn id="46" presetID="9" presetClass="entr" presetSubtype="0" fill="hold" grpId="2" nodeType="afterEffect">
                                  <p:stCondLst>
                                    <p:cond delay="0"/>
                                  </p:stCondLst>
                                  <p:childTnLst>
                                    <p:set>
                                      <p:cBhvr>
                                        <p:cTn id="47" dur="1" fill="hold">
                                          <p:stCondLst>
                                            <p:cond delay="0"/>
                                          </p:stCondLst>
                                        </p:cTn>
                                        <p:tgtEl>
                                          <p:spTgt spid="231"/>
                                        </p:tgtEl>
                                        <p:attrNameLst>
                                          <p:attrName>style.visibility</p:attrName>
                                        </p:attrNameLst>
                                      </p:cBhvr>
                                      <p:to>
                                        <p:strVal val="visible"/>
                                      </p:to>
                                    </p:set>
                                    <p:animEffect transition="in" filter="dissolve">
                                      <p:cBhvr>
                                        <p:cTn id="48" dur="500"/>
                                        <p:tgtEl>
                                          <p:spTgt spid="231"/>
                                        </p:tgtEl>
                                      </p:cBhvr>
                                    </p:animEffect>
                                  </p:childTnLst>
                                </p:cTn>
                              </p:par>
                            </p:childTnLst>
                          </p:cTn>
                        </p:par>
                        <p:par>
                          <p:cTn id="49" fill="hold">
                            <p:stCondLst>
                              <p:cond delay="4500"/>
                            </p:stCondLst>
                            <p:childTnLst>
                              <p:par>
                                <p:cTn id="50" presetID="9" presetClass="entr" presetSubtype="0" fill="hold" grpId="2" nodeType="afterEffect">
                                  <p:stCondLst>
                                    <p:cond delay="0"/>
                                  </p:stCondLst>
                                  <p:childTnLst>
                                    <p:set>
                                      <p:cBhvr>
                                        <p:cTn id="51" dur="1" fill="hold">
                                          <p:stCondLst>
                                            <p:cond delay="0"/>
                                          </p:stCondLst>
                                        </p:cTn>
                                        <p:tgtEl>
                                          <p:spTgt spid="232"/>
                                        </p:tgtEl>
                                        <p:attrNameLst>
                                          <p:attrName>style.visibility</p:attrName>
                                        </p:attrNameLst>
                                      </p:cBhvr>
                                      <p:to>
                                        <p:strVal val="visible"/>
                                      </p:to>
                                    </p:set>
                                    <p:animEffect transition="in" filter="dissolve">
                                      <p:cBhvr>
                                        <p:cTn id="52" dur="500"/>
                                        <p:tgtEl>
                                          <p:spTgt spid="232"/>
                                        </p:tgtEl>
                                      </p:cBhvr>
                                    </p:animEffect>
                                  </p:childTnLst>
                                </p:cTn>
                              </p:par>
                            </p:childTnLst>
                          </p:cTn>
                        </p:par>
                        <p:par>
                          <p:cTn id="53" fill="hold">
                            <p:stCondLst>
                              <p:cond delay="5000"/>
                            </p:stCondLst>
                            <p:childTnLst>
                              <p:par>
                                <p:cTn id="54" presetID="9" presetClass="exit" presetSubtype="0" fill="hold" grpId="3" nodeType="afterEffect">
                                  <p:stCondLst>
                                    <p:cond delay="0"/>
                                  </p:stCondLst>
                                  <p:childTnLst>
                                    <p:animEffect transition="out" filter="dissolve">
                                      <p:cBhvr>
                                        <p:cTn id="55" dur="500"/>
                                        <p:tgtEl>
                                          <p:spTgt spid="229"/>
                                        </p:tgtEl>
                                      </p:cBhvr>
                                    </p:animEffect>
                                    <p:set>
                                      <p:cBhvr>
                                        <p:cTn id="56" dur="1" fill="hold">
                                          <p:stCondLst>
                                            <p:cond delay="499"/>
                                          </p:stCondLst>
                                        </p:cTn>
                                        <p:tgtEl>
                                          <p:spTgt spid="229"/>
                                        </p:tgtEl>
                                        <p:attrNameLst>
                                          <p:attrName>style.visibility</p:attrName>
                                        </p:attrNameLst>
                                      </p:cBhvr>
                                      <p:to>
                                        <p:strVal val="hidden"/>
                                      </p:to>
                                    </p:set>
                                  </p:childTnLst>
                                </p:cTn>
                              </p:par>
                              <p:par>
                                <p:cTn id="57" presetID="9" presetClass="exit" presetSubtype="0" fill="hold" grpId="3" nodeType="withEffect">
                                  <p:stCondLst>
                                    <p:cond delay="0"/>
                                  </p:stCondLst>
                                  <p:childTnLst>
                                    <p:animEffect transition="out" filter="dissolve">
                                      <p:cBhvr>
                                        <p:cTn id="58" dur="500"/>
                                        <p:tgtEl>
                                          <p:spTgt spid="230"/>
                                        </p:tgtEl>
                                      </p:cBhvr>
                                    </p:animEffect>
                                    <p:set>
                                      <p:cBhvr>
                                        <p:cTn id="59" dur="1" fill="hold">
                                          <p:stCondLst>
                                            <p:cond delay="499"/>
                                          </p:stCondLst>
                                        </p:cTn>
                                        <p:tgtEl>
                                          <p:spTgt spid="230"/>
                                        </p:tgtEl>
                                        <p:attrNameLst>
                                          <p:attrName>style.visibility</p:attrName>
                                        </p:attrNameLst>
                                      </p:cBhvr>
                                      <p:to>
                                        <p:strVal val="hidden"/>
                                      </p:to>
                                    </p:set>
                                  </p:childTnLst>
                                </p:cTn>
                              </p:par>
                              <p:par>
                                <p:cTn id="60" presetID="9" presetClass="exit" presetSubtype="0" fill="hold" grpId="3" nodeType="withEffect">
                                  <p:stCondLst>
                                    <p:cond delay="0"/>
                                  </p:stCondLst>
                                  <p:childTnLst>
                                    <p:animEffect transition="out" filter="dissolve">
                                      <p:cBhvr>
                                        <p:cTn id="61" dur="500"/>
                                        <p:tgtEl>
                                          <p:spTgt spid="231"/>
                                        </p:tgtEl>
                                      </p:cBhvr>
                                    </p:animEffect>
                                    <p:set>
                                      <p:cBhvr>
                                        <p:cTn id="62" dur="1" fill="hold">
                                          <p:stCondLst>
                                            <p:cond delay="499"/>
                                          </p:stCondLst>
                                        </p:cTn>
                                        <p:tgtEl>
                                          <p:spTgt spid="231"/>
                                        </p:tgtEl>
                                        <p:attrNameLst>
                                          <p:attrName>style.visibility</p:attrName>
                                        </p:attrNameLst>
                                      </p:cBhvr>
                                      <p:to>
                                        <p:strVal val="hidden"/>
                                      </p:to>
                                    </p:set>
                                  </p:childTnLst>
                                </p:cTn>
                              </p:par>
                              <p:par>
                                <p:cTn id="63" presetID="9" presetClass="exit" presetSubtype="0" fill="hold" grpId="3" nodeType="withEffect">
                                  <p:stCondLst>
                                    <p:cond delay="0"/>
                                  </p:stCondLst>
                                  <p:childTnLst>
                                    <p:animEffect transition="out" filter="dissolve">
                                      <p:cBhvr>
                                        <p:cTn id="64" dur="500"/>
                                        <p:tgtEl>
                                          <p:spTgt spid="232"/>
                                        </p:tgtEl>
                                      </p:cBhvr>
                                    </p:animEffect>
                                    <p:set>
                                      <p:cBhvr>
                                        <p:cTn id="65" dur="1" fill="hold">
                                          <p:stCondLst>
                                            <p:cond delay="499"/>
                                          </p:stCondLst>
                                        </p:cTn>
                                        <p:tgtEl>
                                          <p:spTgt spid="232"/>
                                        </p:tgtEl>
                                        <p:attrNameLst>
                                          <p:attrName>style.visibility</p:attrName>
                                        </p:attrNameLst>
                                      </p:cBhvr>
                                      <p:to>
                                        <p:strVal val="hidden"/>
                                      </p:to>
                                    </p:set>
                                  </p:childTnLst>
                                </p:cTn>
                              </p:par>
                            </p:childTnLst>
                          </p:cTn>
                        </p:par>
                        <p:par>
                          <p:cTn id="66" fill="hold">
                            <p:stCondLst>
                              <p:cond delay="5500"/>
                            </p:stCondLst>
                            <p:childTnLst>
                              <p:par>
                                <p:cTn id="67" presetID="9" presetClass="entr" presetSubtype="0" fill="hold" grpId="4" nodeType="afterEffect">
                                  <p:stCondLst>
                                    <p:cond delay="0"/>
                                  </p:stCondLst>
                                  <p:childTnLst>
                                    <p:set>
                                      <p:cBhvr>
                                        <p:cTn id="68" dur="1" fill="hold">
                                          <p:stCondLst>
                                            <p:cond delay="0"/>
                                          </p:stCondLst>
                                        </p:cTn>
                                        <p:tgtEl>
                                          <p:spTgt spid="229"/>
                                        </p:tgtEl>
                                        <p:attrNameLst>
                                          <p:attrName>style.visibility</p:attrName>
                                        </p:attrNameLst>
                                      </p:cBhvr>
                                      <p:to>
                                        <p:strVal val="visible"/>
                                      </p:to>
                                    </p:set>
                                    <p:animEffect transition="in" filter="dissolve">
                                      <p:cBhvr>
                                        <p:cTn id="69" dur="500"/>
                                        <p:tgtEl>
                                          <p:spTgt spid="229"/>
                                        </p:tgtEl>
                                      </p:cBhvr>
                                    </p:animEffect>
                                  </p:childTnLst>
                                </p:cTn>
                              </p:par>
                            </p:childTnLst>
                          </p:cTn>
                        </p:par>
                        <p:par>
                          <p:cTn id="70" fill="hold">
                            <p:stCondLst>
                              <p:cond delay="6000"/>
                            </p:stCondLst>
                            <p:childTnLst>
                              <p:par>
                                <p:cTn id="71" presetID="9" presetClass="entr" presetSubtype="0" fill="hold" grpId="4" nodeType="afterEffect">
                                  <p:stCondLst>
                                    <p:cond delay="0"/>
                                  </p:stCondLst>
                                  <p:childTnLst>
                                    <p:set>
                                      <p:cBhvr>
                                        <p:cTn id="72" dur="1" fill="hold">
                                          <p:stCondLst>
                                            <p:cond delay="0"/>
                                          </p:stCondLst>
                                        </p:cTn>
                                        <p:tgtEl>
                                          <p:spTgt spid="230"/>
                                        </p:tgtEl>
                                        <p:attrNameLst>
                                          <p:attrName>style.visibility</p:attrName>
                                        </p:attrNameLst>
                                      </p:cBhvr>
                                      <p:to>
                                        <p:strVal val="visible"/>
                                      </p:to>
                                    </p:set>
                                    <p:animEffect transition="in" filter="dissolve">
                                      <p:cBhvr>
                                        <p:cTn id="73" dur="500"/>
                                        <p:tgtEl>
                                          <p:spTgt spid="230"/>
                                        </p:tgtEl>
                                      </p:cBhvr>
                                    </p:animEffect>
                                  </p:childTnLst>
                                </p:cTn>
                              </p:par>
                            </p:childTnLst>
                          </p:cTn>
                        </p:par>
                        <p:par>
                          <p:cTn id="74" fill="hold">
                            <p:stCondLst>
                              <p:cond delay="6500"/>
                            </p:stCondLst>
                            <p:childTnLst>
                              <p:par>
                                <p:cTn id="75" presetID="9" presetClass="entr" presetSubtype="0" fill="hold" grpId="4" nodeType="afterEffect">
                                  <p:stCondLst>
                                    <p:cond delay="0"/>
                                  </p:stCondLst>
                                  <p:childTnLst>
                                    <p:set>
                                      <p:cBhvr>
                                        <p:cTn id="76" dur="1" fill="hold">
                                          <p:stCondLst>
                                            <p:cond delay="0"/>
                                          </p:stCondLst>
                                        </p:cTn>
                                        <p:tgtEl>
                                          <p:spTgt spid="231"/>
                                        </p:tgtEl>
                                        <p:attrNameLst>
                                          <p:attrName>style.visibility</p:attrName>
                                        </p:attrNameLst>
                                      </p:cBhvr>
                                      <p:to>
                                        <p:strVal val="visible"/>
                                      </p:to>
                                    </p:set>
                                    <p:animEffect transition="in" filter="dissolve">
                                      <p:cBhvr>
                                        <p:cTn id="77" dur="500"/>
                                        <p:tgtEl>
                                          <p:spTgt spid="231"/>
                                        </p:tgtEl>
                                      </p:cBhvr>
                                    </p:animEffect>
                                  </p:childTnLst>
                                </p:cTn>
                              </p:par>
                            </p:childTnLst>
                          </p:cTn>
                        </p:par>
                        <p:par>
                          <p:cTn id="78" fill="hold">
                            <p:stCondLst>
                              <p:cond delay="7000"/>
                            </p:stCondLst>
                            <p:childTnLst>
                              <p:par>
                                <p:cTn id="79" presetID="9" presetClass="entr" presetSubtype="0" fill="hold" grpId="4" nodeType="afterEffect">
                                  <p:stCondLst>
                                    <p:cond delay="0"/>
                                  </p:stCondLst>
                                  <p:childTnLst>
                                    <p:set>
                                      <p:cBhvr>
                                        <p:cTn id="80" dur="1" fill="hold">
                                          <p:stCondLst>
                                            <p:cond delay="0"/>
                                          </p:stCondLst>
                                        </p:cTn>
                                        <p:tgtEl>
                                          <p:spTgt spid="232"/>
                                        </p:tgtEl>
                                        <p:attrNameLst>
                                          <p:attrName>style.visibility</p:attrName>
                                        </p:attrNameLst>
                                      </p:cBhvr>
                                      <p:to>
                                        <p:strVal val="visible"/>
                                      </p:to>
                                    </p:set>
                                    <p:animEffect transition="in" filter="dissolve">
                                      <p:cBhvr>
                                        <p:cTn id="81"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29" grpId="0"/>
      <p:bldP spid="229" grpId="1"/>
      <p:bldP spid="229" grpId="2"/>
      <p:bldP spid="229" grpId="3"/>
      <p:bldP spid="229" grpId="4"/>
      <p:bldP spid="230" grpId="0"/>
      <p:bldP spid="230" grpId="1"/>
      <p:bldP spid="230" grpId="2"/>
      <p:bldP spid="230" grpId="3"/>
      <p:bldP spid="230" grpId="4"/>
      <p:bldP spid="231" grpId="0"/>
      <p:bldP spid="231" grpId="1"/>
      <p:bldP spid="231" grpId="2"/>
      <p:bldP spid="231" grpId="3"/>
      <p:bldP spid="231" grpId="4"/>
      <p:bldP spid="232" grpId="0"/>
      <p:bldP spid="232" grpId="1"/>
      <p:bldP spid="232" grpId="2"/>
      <p:bldP spid="232" grpId="3"/>
      <p:bldP spid="232" grpId="4"/>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6" name="Texto explicativo retangular com cantos arredondados 215"/>
          <p:cNvSpPr/>
          <p:nvPr/>
        </p:nvSpPr>
        <p:spPr>
          <a:xfrm>
            <a:off x="1607283" y="2926160"/>
            <a:ext cx="2884192" cy="926372"/>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Vendo esta outra figura ao lado, percebemos que Lego está </a:t>
            </a:r>
            <a:r>
              <a:rPr kumimoji="0" lang="pt-BR" sz="1200" b="1" i="0" u="none" strike="noStrike" kern="0" cap="none" spc="0" normalizeH="0" baseline="0" noProof="0" dirty="0">
                <a:ln>
                  <a:noFill/>
                </a:ln>
                <a:solidFill>
                  <a:prstClr val="black"/>
                </a:solidFill>
                <a:effectLst/>
                <a:uLnTx/>
                <a:uFillTx/>
                <a:latin typeface="Calibri"/>
                <a:ea typeface="+mn-ea"/>
                <a:cs typeface="+mn-cs"/>
              </a:rPr>
              <a:t>“desdobrado” </a:t>
            </a:r>
            <a:r>
              <a:rPr kumimoji="0" lang="pt-BR" sz="1200" b="0" i="0" u="none" strike="noStrike" kern="0" cap="none" spc="0" normalizeH="0" baseline="0" noProof="0" dirty="0">
                <a:ln>
                  <a:noFill/>
                </a:ln>
                <a:solidFill>
                  <a:prstClr val="black"/>
                </a:solidFill>
                <a:effectLst/>
                <a:uLnTx/>
                <a:uFillTx/>
                <a:latin typeface="Calibri"/>
                <a:ea typeface="+mn-ea"/>
                <a:cs typeface="+mn-cs"/>
              </a:rPr>
              <a:t>em seus corpos, ou seja, houve o desacoplamento deles.</a:t>
            </a:r>
          </a:p>
        </p:txBody>
      </p:sp>
      <p:grpSp>
        <p:nvGrpSpPr>
          <p:cNvPr id="217" name="Grupo 216"/>
          <p:cNvGrpSpPr/>
          <p:nvPr/>
        </p:nvGrpSpPr>
        <p:grpSpPr>
          <a:xfrm>
            <a:off x="5233960" y="1364582"/>
            <a:ext cx="1720403" cy="2646775"/>
            <a:chOff x="2411760" y="3069360"/>
            <a:chExt cx="2340000" cy="3600000"/>
          </a:xfrm>
        </p:grpSpPr>
        <p:sp>
          <p:nvSpPr>
            <p:cNvPr id="218" name="Elipse 217"/>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9" name="Grupo 218"/>
            <p:cNvGrpSpPr/>
            <p:nvPr/>
          </p:nvGrpSpPr>
          <p:grpSpPr>
            <a:xfrm>
              <a:off x="2987824" y="3501312"/>
              <a:ext cx="1260000" cy="2736000"/>
              <a:chOff x="251520" y="332656"/>
              <a:chExt cx="972000" cy="2484176"/>
            </a:xfrm>
          </p:grpSpPr>
          <p:grpSp>
            <p:nvGrpSpPr>
              <p:cNvPr id="220" name="Grupo 219"/>
              <p:cNvGrpSpPr/>
              <p:nvPr/>
            </p:nvGrpSpPr>
            <p:grpSpPr>
              <a:xfrm>
                <a:off x="251520" y="332656"/>
                <a:ext cx="972000" cy="2484176"/>
                <a:chOff x="7776464" y="917104"/>
                <a:chExt cx="972000" cy="2484176"/>
              </a:xfrm>
            </p:grpSpPr>
            <p:sp>
              <p:nvSpPr>
                <p:cNvPr id="222" name="Fluxograma: Dados armazenados 221"/>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Fluxograma: Atraso 223"/>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Elipse 224"/>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lipse 225"/>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7" name="Explosão 1 226"/>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1" name="Conector reto 220"/>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8" name="Grupo 227"/>
          <p:cNvGrpSpPr/>
          <p:nvPr/>
        </p:nvGrpSpPr>
        <p:grpSpPr>
          <a:xfrm>
            <a:off x="5154568" y="3243786"/>
            <a:ext cx="1905678" cy="714629"/>
            <a:chOff x="4284256" y="3465112"/>
            <a:chExt cx="2592000" cy="972000"/>
          </a:xfrm>
        </p:grpSpPr>
        <p:grpSp>
          <p:nvGrpSpPr>
            <p:cNvPr id="229" name="Grupo 228"/>
            <p:cNvGrpSpPr/>
            <p:nvPr/>
          </p:nvGrpSpPr>
          <p:grpSpPr>
            <a:xfrm rot="5400000">
              <a:off x="5094256" y="2655112"/>
              <a:ext cx="972000" cy="2592000"/>
              <a:chOff x="287416" y="332656"/>
              <a:chExt cx="828000" cy="2484176"/>
            </a:xfrm>
          </p:grpSpPr>
          <p:grpSp>
            <p:nvGrpSpPr>
              <p:cNvPr id="238" name="Grupo 237"/>
              <p:cNvGrpSpPr/>
              <p:nvPr/>
            </p:nvGrpSpPr>
            <p:grpSpPr>
              <a:xfrm>
                <a:off x="287416" y="332656"/>
                <a:ext cx="828000" cy="2484176"/>
                <a:chOff x="7812360" y="917104"/>
                <a:chExt cx="828000" cy="2484176"/>
              </a:xfrm>
            </p:grpSpPr>
            <p:sp>
              <p:nvSpPr>
                <p:cNvPr id="240" name="Fluxograma: Dados armazenados 239"/>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Fluxograma: Atraso 240"/>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Fluxograma: Atraso 241"/>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3" name="Elipse 242"/>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4" name="Explosão 1 243"/>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9" name="Conector reto 238"/>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0" name="Grupo 229"/>
            <p:cNvGrpSpPr/>
            <p:nvPr/>
          </p:nvGrpSpPr>
          <p:grpSpPr>
            <a:xfrm rot="5400000">
              <a:off x="5148160" y="2709016"/>
              <a:ext cx="828000" cy="2484176"/>
              <a:chOff x="287416" y="332656"/>
              <a:chExt cx="828000" cy="2484176"/>
            </a:xfrm>
          </p:grpSpPr>
          <p:grpSp>
            <p:nvGrpSpPr>
              <p:cNvPr id="231" name="Grupo 230"/>
              <p:cNvGrpSpPr/>
              <p:nvPr/>
            </p:nvGrpSpPr>
            <p:grpSpPr>
              <a:xfrm>
                <a:off x="287416" y="332656"/>
                <a:ext cx="828000" cy="2484176"/>
                <a:chOff x="7812360" y="917104"/>
                <a:chExt cx="828000" cy="2484176"/>
              </a:xfrm>
            </p:grpSpPr>
            <p:sp>
              <p:nvSpPr>
                <p:cNvPr id="233" name="Fluxograma: Dados armazenados 232"/>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Fluxograma: Atraso 234"/>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Elipse 235"/>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2" name="Conector reto 231"/>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5" name="Forma livre 244"/>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6" name="Grupo 245"/>
          <p:cNvGrpSpPr/>
          <p:nvPr/>
        </p:nvGrpSpPr>
        <p:grpSpPr>
          <a:xfrm>
            <a:off x="5101414" y="3429000"/>
            <a:ext cx="2038235" cy="635297"/>
            <a:chOff x="5004048" y="3717032"/>
            <a:chExt cx="2772296" cy="864096"/>
          </a:xfrm>
        </p:grpSpPr>
        <p:sp>
          <p:nvSpPr>
            <p:cNvPr id="247" name="Retângulo de cantos arredondados 246"/>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Retângulo de cantos arredondados 247"/>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Retângulo 248"/>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12221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dissolve">
                                      <p:cBhvr>
                                        <p:cTn id="7" dur="500"/>
                                        <p:tgtEl>
                                          <p:spTgt spid="21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7"/>
                                        </p:tgtEl>
                                        <p:attrNameLst>
                                          <p:attrName>style.visibility</p:attrName>
                                        </p:attrNameLst>
                                      </p:cBhvr>
                                      <p:to>
                                        <p:strVal val="visible"/>
                                      </p:to>
                                    </p:set>
                                    <p:animEffect transition="in" filter="dissolve">
                                      <p:cBhvr>
                                        <p:cTn id="11" dur="2000"/>
                                        <p:tgtEl>
                                          <p:spTgt spid="21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45"/>
                                        </p:tgtEl>
                                        <p:attrNameLst>
                                          <p:attrName>style.visibility</p:attrName>
                                        </p:attrNameLst>
                                      </p:cBhvr>
                                      <p:to>
                                        <p:strVal val="visible"/>
                                      </p:to>
                                    </p:set>
                                    <p:animEffect transition="in" filter="dissolve">
                                      <p:cBhvr>
                                        <p:cTn id="14"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4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6" name="Texto explicativo retangular com cantos arredondados 215"/>
          <p:cNvSpPr/>
          <p:nvPr/>
        </p:nvSpPr>
        <p:spPr>
          <a:xfrm>
            <a:off x="1581027" y="3137908"/>
            <a:ext cx="2710668" cy="767565"/>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Podemos dizer na verdade que no </a:t>
            </a:r>
            <a:r>
              <a:rPr kumimoji="0" lang="pt-BR" sz="1200" b="1" i="0" u="none" strike="noStrike" kern="0" cap="none" spc="0" normalizeH="0" baseline="0" noProof="0" dirty="0">
                <a:ln>
                  <a:noFill/>
                </a:ln>
                <a:solidFill>
                  <a:prstClr val="black"/>
                </a:solidFill>
                <a:effectLst/>
                <a:uLnTx/>
                <a:uFillTx/>
                <a:latin typeface="Calibri"/>
                <a:ea typeface="+mn-ea"/>
                <a:cs typeface="+mn-cs"/>
              </a:rPr>
              <a:t>sonambulismo</a:t>
            </a:r>
            <a:r>
              <a:rPr kumimoji="0" lang="pt-BR" sz="1200" b="0" i="0" u="none" strike="noStrike" kern="0" cap="none" spc="0" normalizeH="0" baseline="0" noProof="0" dirty="0">
                <a:ln>
                  <a:noFill/>
                </a:ln>
                <a:solidFill>
                  <a:prstClr val="black"/>
                </a:solidFill>
                <a:effectLst/>
                <a:uLnTx/>
                <a:uFillTx/>
                <a:latin typeface="Calibri"/>
                <a:ea typeface="+mn-ea"/>
                <a:cs typeface="+mn-cs"/>
              </a:rPr>
              <a:t> o indivíduo fica fora de seu corpo físico!</a:t>
            </a:r>
          </a:p>
        </p:txBody>
      </p:sp>
      <p:grpSp>
        <p:nvGrpSpPr>
          <p:cNvPr id="217" name="Grupo 216"/>
          <p:cNvGrpSpPr/>
          <p:nvPr/>
        </p:nvGrpSpPr>
        <p:grpSpPr>
          <a:xfrm>
            <a:off x="5233960" y="1364582"/>
            <a:ext cx="1720403" cy="2646775"/>
            <a:chOff x="2411760" y="3069360"/>
            <a:chExt cx="2340000" cy="3600000"/>
          </a:xfrm>
        </p:grpSpPr>
        <p:sp>
          <p:nvSpPr>
            <p:cNvPr id="218" name="Elipse 217"/>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9" name="Grupo 218"/>
            <p:cNvGrpSpPr/>
            <p:nvPr/>
          </p:nvGrpSpPr>
          <p:grpSpPr>
            <a:xfrm>
              <a:off x="2987824" y="3501312"/>
              <a:ext cx="1260000" cy="2736000"/>
              <a:chOff x="251520" y="332656"/>
              <a:chExt cx="972000" cy="2484176"/>
            </a:xfrm>
          </p:grpSpPr>
          <p:grpSp>
            <p:nvGrpSpPr>
              <p:cNvPr id="220" name="Grupo 219"/>
              <p:cNvGrpSpPr/>
              <p:nvPr/>
            </p:nvGrpSpPr>
            <p:grpSpPr>
              <a:xfrm>
                <a:off x="251520" y="332656"/>
                <a:ext cx="972000" cy="2484176"/>
                <a:chOff x="7776464" y="917104"/>
                <a:chExt cx="972000" cy="2484176"/>
              </a:xfrm>
            </p:grpSpPr>
            <p:sp>
              <p:nvSpPr>
                <p:cNvPr id="222" name="Fluxograma: Dados armazenados 221"/>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Fluxograma: Atraso 223"/>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Elipse 224"/>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lipse 225"/>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7" name="Explosão 1 226"/>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1" name="Conector reto 220"/>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8" name="Grupo 227"/>
          <p:cNvGrpSpPr/>
          <p:nvPr/>
        </p:nvGrpSpPr>
        <p:grpSpPr>
          <a:xfrm>
            <a:off x="5154568" y="3243786"/>
            <a:ext cx="1905678" cy="714629"/>
            <a:chOff x="4284256" y="3465112"/>
            <a:chExt cx="2592000" cy="972000"/>
          </a:xfrm>
        </p:grpSpPr>
        <p:grpSp>
          <p:nvGrpSpPr>
            <p:cNvPr id="229" name="Grupo 228"/>
            <p:cNvGrpSpPr/>
            <p:nvPr/>
          </p:nvGrpSpPr>
          <p:grpSpPr>
            <a:xfrm rot="5400000">
              <a:off x="5094256" y="2655112"/>
              <a:ext cx="972000" cy="2592000"/>
              <a:chOff x="287416" y="332656"/>
              <a:chExt cx="828000" cy="2484176"/>
            </a:xfrm>
          </p:grpSpPr>
          <p:grpSp>
            <p:nvGrpSpPr>
              <p:cNvPr id="238" name="Grupo 237"/>
              <p:cNvGrpSpPr/>
              <p:nvPr/>
            </p:nvGrpSpPr>
            <p:grpSpPr>
              <a:xfrm>
                <a:off x="287416" y="332656"/>
                <a:ext cx="828000" cy="2484176"/>
                <a:chOff x="7812360" y="917104"/>
                <a:chExt cx="828000" cy="2484176"/>
              </a:xfrm>
            </p:grpSpPr>
            <p:sp>
              <p:nvSpPr>
                <p:cNvPr id="240" name="Fluxograma: Dados armazenados 239"/>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Fluxograma: Atraso 240"/>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Fluxograma: Atraso 241"/>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3" name="Elipse 242"/>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4" name="Explosão 1 243"/>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9" name="Conector reto 238"/>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0" name="Grupo 229"/>
            <p:cNvGrpSpPr/>
            <p:nvPr/>
          </p:nvGrpSpPr>
          <p:grpSpPr>
            <a:xfrm rot="5400000">
              <a:off x="5148160" y="2709016"/>
              <a:ext cx="828000" cy="2484176"/>
              <a:chOff x="287416" y="332656"/>
              <a:chExt cx="828000" cy="2484176"/>
            </a:xfrm>
          </p:grpSpPr>
          <p:grpSp>
            <p:nvGrpSpPr>
              <p:cNvPr id="231" name="Grupo 230"/>
              <p:cNvGrpSpPr/>
              <p:nvPr/>
            </p:nvGrpSpPr>
            <p:grpSpPr>
              <a:xfrm>
                <a:off x="287416" y="332656"/>
                <a:ext cx="828000" cy="2484176"/>
                <a:chOff x="7812360" y="917104"/>
                <a:chExt cx="828000" cy="2484176"/>
              </a:xfrm>
            </p:grpSpPr>
            <p:sp>
              <p:nvSpPr>
                <p:cNvPr id="233" name="Fluxograma: Dados armazenados 232"/>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Fluxograma: Atraso 234"/>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Elipse 235"/>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2" name="Conector reto 231"/>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5" name="Forma livre 244"/>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6" name="Grupo 245"/>
          <p:cNvGrpSpPr/>
          <p:nvPr/>
        </p:nvGrpSpPr>
        <p:grpSpPr>
          <a:xfrm>
            <a:off x="5101414" y="3429000"/>
            <a:ext cx="2038235" cy="635297"/>
            <a:chOff x="5004048" y="3717032"/>
            <a:chExt cx="2772296" cy="864096"/>
          </a:xfrm>
        </p:grpSpPr>
        <p:sp>
          <p:nvSpPr>
            <p:cNvPr id="247" name="Retângulo de cantos arredondados 246"/>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Retângulo de cantos arredondados 247"/>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Retângulo 248"/>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31602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dissolve">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6" name="Texto explicativo retangular com cantos arredondados 215"/>
          <p:cNvSpPr/>
          <p:nvPr/>
        </p:nvSpPr>
        <p:spPr>
          <a:xfrm>
            <a:off x="1528093" y="3190844"/>
            <a:ext cx="2785551" cy="714629"/>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prstClr val="black"/>
                </a:solidFill>
                <a:effectLst/>
                <a:uLnTx/>
                <a:uFillTx/>
                <a:latin typeface="Calibri"/>
                <a:ea typeface="+mn-ea"/>
                <a:cs typeface="+mn-cs"/>
              </a:rPr>
              <a:t>Então no </a:t>
            </a:r>
            <a:r>
              <a:rPr kumimoji="0" lang="pt-BR" sz="1200" b="1" i="0" u="none" strike="noStrike" kern="0" cap="none" spc="0" normalizeH="0" baseline="0" noProof="0" dirty="0">
                <a:ln>
                  <a:noFill/>
                </a:ln>
                <a:solidFill>
                  <a:prstClr val="black"/>
                </a:solidFill>
                <a:effectLst/>
                <a:uLnTx/>
                <a:uFillTx/>
                <a:latin typeface="Calibri"/>
                <a:ea typeface="+mn-ea"/>
                <a:cs typeface="+mn-cs"/>
              </a:rPr>
              <a:t>sonambulismo</a:t>
            </a:r>
            <a:r>
              <a:rPr kumimoji="0" lang="pt-BR" sz="1200" b="0" i="0" u="none" strike="noStrike" kern="0" cap="none" spc="0" normalizeH="0" baseline="0" noProof="0" dirty="0">
                <a:ln>
                  <a:noFill/>
                </a:ln>
                <a:solidFill>
                  <a:prstClr val="black"/>
                </a:solidFill>
                <a:effectLst/>
                <a:uLnTx/>
                <a:uFillTx/>
                <a:latin typeface="Calibri"/>
                <a:ea typeface="+mn-ea"/>
                <a:cs typeface="+mn-cs"/>
              </a:rPr>
              <a:t> ocorre o fenômeno do desacoplamento de seus corpos!</a:t>
            </a:r>
          </a:p>
        </p:txBody>
      </p:sp>
      <p:grpSp>
        <p:nvGrpSpPr>
          <p:cNvPr id="217" name="Grupo 216"/>
          <p:cNvGrpSpPr/>
          <p:nvPr/>
        </p:nvGrpSpPr>
        <p:grpSpPr>
          <a:xfrm>
            <a:off x="5233960" y="1364582"/>
            <a:ext cx="1720403" cy="2646775"/>
            <a:chOff x="2411760" y="3069360"/>
            <a:chExt cx="2340000" cy="3600000"/>
          </a:xfrm>
        </p:grpSpPr>
        <p:sp>
          <p:nvSpPr>
            <p:cNvPr id="218" name="Elipse 217"/>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9" name="Grupo 218"/>
            <p:cNvGrpSpPr/>
            <p:nvPr/>
          </p:nvGrpSpPr>
          <p:grpSpPr>
            <a:xfrm>
              <a:off x="2987824" y="3501312"/>
              <a:ext cx="1260000" cy="2736000"/>
              <a:chOff x="251520" y="332656"/>
              <a:chExt cx="972000" cy="2484176"/>
            </a:xfrm>
          </p:grpSpPr>
          <p:grpSp>
            <p:nvGrpSpPr>
              <p:cNvPr id="220" name="Grupo 219"/>
              <p:cNvGrpSpPr/>
              <p:nvPr/>
            </p:nvGrpSpPr>
            <p:grpSpPr>
              <a:xfrm>
                <a:off x="251520" y="332656"/>
                <a:ext cx="972000" cy="2484176"/>
                <a:chOff x="7776464" y="917104"/>
                <a:chExt cx="972000" cy="2484176"/>
              </a:xfrm>
            </p:grpSpPr>
            <p:sp>
              <p:nvSpPr>
                <p:cNvPr id="222" name="Fluxograma: Dados armazenados 221"/>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Fluxograma: Atraso 223"/>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Elipse 224"/>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lipse 225"/>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7" name="Explosão 1 226"/>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1" name="Conector reto 220"/>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8" name="Grupo 227"/>
          <p:cNvGrpSpPr/>
          <p:nvPr/>
        </p:nvGrpSpPr>
        <p:grpSpPr>
          <a:xfrm>
            <a:off x="5154568" y="3243786"/>
            <a:ext cx="1905678" cy="714629"/>
            <a:chOff x="4284256" y="3465112"/>
            <a:chExt cx="2592000" cy="972000"/>
          </a:xfrm>
        </p:grpSpPr>
        <p:grpSp>
          <p:nvGrpSpPr>
            <p:cNvPr id="229" name="Grupo 228"/>
            <p:cNvGrpSpPr/>
            <p:nvPr/>
          </p:nvGrpSpPr>
          <p:grpSpPr>
            <a:xfrm rot="5400000">
              <a:off x="5094256" y="2655112"/>
              <a:ext cx="972000" cy="2592000"/>
              <a:chOff x="287416" y="332656"/>
              <a:chExt cx="828000" cy="2484176"/>
            </a:xfrm>
          </p:grpSpPr>
          <p:grpSp>
            <p:nvGrpSpPr>
              <p:cNvPr id="238" name="Grupo 237"/>
              <p:cNvGrpSpPr/>
              <p:nvPr/>
            </p:nvGrpSpPr>
            <p:grpSpPr>
              <a:xfrm>
                <a:off x="287416" y="332656"/>
                <a:ext cx="828000" cy="2484176"/>
                <a:chOff x="7812360" y="917104"/>
                <a:chExt cx="828000" cy="2484176"/>
              </a:xfrm>
            </p:grpSpPr>
            <p:sp>
              <p:nvSpPr>
                <p:cNvPr id="240" name="Fluxograma: Dados armazenados 239"/>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Fluxograma: Atraso 240"/>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Fluxograma: Atraso 241"/>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3" name="Elipse 242"/>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4" name="Explosão 1 243"/>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9" name="Conector reto 238"/>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0" name="Grupo 229"/>
            <p:cNvGrpSpPr/>
            <p:nvPr/>
          </p:nvGrpSpPr>
          <p:grpSpPr>
            <a:xfrm rot="5400000">
              <a:off x="5148160" y="2709016"/>
              <a:ext cx="828000" cy="2484176"/>
              <a:chOff x="287416" y="332656"/>
              <a:chExt cx="828000" cy="2484176"/>
            </a:xfrm>
          </p:grpSpPr>
          <p:grpSp>
            <p:nvGrpSpPr>
              <p:cNvPr id="231" name="Grupo 230"/>
              <p:cNvGrpSpPr/>
              <p:nvPr/>
            </p:nvGrpSpPr>
            <p:grpSpPr>
              <a:xfrm>
                <a:off x="287416" y="332656"/>
                <a:ext cx="828000" cy="2484176"/>
                <a:chOff x="7812360" y="917104"/>
                <a:chExt cx="828000" cy="2484176"/>
              </a:xfrm>
            </p:grpSpPr>
            <p:sp>
              <p:nvSpPr>
                <p:cNvPr id="233" name="Fluxograma: Dados armazenados 232"/>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Fluxograma: Atraso 234"/>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Elipse 235"/>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2" name="Conector reto 231"/>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5" name="Forma livre 244"/>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6" name="Grupo 245"/>
          <p:cNvGrpSpPr/>
          <p:nvPr/>
        </p:nvGrpSpPr>
        <p:grpSpPr>
          <a:xfrm>
            <a:off x="5101414" y="3429000"/>
            <a:ext cx="2038235" cy="635297"/>
            <a:chOff x="5004048" y="3717032"/>
            <a:chExt cx="2772296" cy="864096"/>
          </a:xfrm>
        </p:grpSpPr>
        <p:sp>
          <p:nvSpPr>
            <p:cNvPr id="247" name="Retângulo de cantos arredondados 246"/>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Retângulo de cantos arredondados 247"/>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Retângulo 248"/>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327281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dissolve">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6" name="Texto explicativo retangular com cantos arredondados 215"/>
          <p:cNvSpPr/>
          <p:nvPr/>
        </p:nvSpPr>
        <p:spPr>
          <a:xfrm>
            <a:off x="1554578" y="2952527"/>
            <a:ext cx="2938202" cy="926372"/>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prstClr val="black"/>
                </a:solidFill>
                <a:effectLst/>
                <a:uLnTx/>
                <a:uFillTx/>
                <a:latin typeface="Calibri"/>
                <a:ea typeface="+mn-ea"/>
                <a:cs typeface="+mn-cs"/>
              </a:rPr>
              <a:t>Não poderíamos dizer a que nível está ocorrendo, ou seja, se apenas no nível astral, mental ou, ainda, em níveis superiores.</a:t>
            </a:r>
          </a:p>
        </p:txBody>
      </p:sp>
      <p:grpSp>
        <p:nvGrpSpPr>
          <p:cNvPr id="217" name="Grupo 216"/>
          <p:cNvGrpSpPr/>
          <p:nvPr/>
        </p:nvGrpSpPr>
        <p:grpSpPr>
          <a:xfrm>
            <a:off x="5233960" y="1364582"/>
            <a:ext cx="1720403" cy="2646775"/>
            <a:chOff x="2411760" y="3069360"/>
            <a:chExt cx="2340000" cy="3600000"/>
          </a:xfrm>
        </p:grpSpPr>
        <p:sp>
          <p:nvSpPr>
            <p:cNvPr id="218" name="Elipse 217"/>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9" name="Grupo 218"/>
            <p:cNvGrpSpPr/>
            <p:nvPr/>
          </p:nvGrpSpPr>
          <p:grpSpPr>
            <a:xfrm>
              <a:off x="2987824" y="3501312"/>
              <a:ext cx="1260000" cy="2736000"/>
              <a:chOff x="251520" y="332656"/>
              <a:chExt cx="972000" cy="2484176"/>
            </a:xfrm>
          </p:grpSpPr>
          <p:grpSp>
            <p:nvGrpSpPr>
              <p:cNvPr id="220" name="Grupo 219"/>
              <p:cNvGrpSpPr/>
              <p:nvPr/>
            </p:nvGrpSpPr>
            <p:grpSpPr>
              <a:xfrm>
                <a:off x="251520" y="332656"/>
                <a:ext cx="972000" cy="2484176"/>
                <a:chOff x="7776464" y="917104"/>
                <a:chExt cx="972000" cy="2484176"/>
              </a:xfrm>
            </p:grpSpPr>
            <p:sp>
              <p:nvSpPr>
                <p:cNvPr id="222" name="Fluxograma: Dados armazenados 221"/>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Fluxograma: Atraso 223"/>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Elipse 224"/>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lipse 225"/>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7" name="Explosão 1 226"/>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1" name="Conector reto 220"/>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8" name="Grupo 227"/>
          <p:cNvGrpSpPr/>
          <p:nvPr/>
        </p:nvGrpSpPr>
        <p:grpSpPr>
          <a:xfrm>
            <a:off x="5154568" y="3243786"/>
            <a:ext cx="1905678" cy="714629"/>
            <a:chOff x="4284256" y="3465112"/>
            <a:chExt cx="2592000" cy="972000"/>
          </a:xfrm>
        </p:grpSpPr>
        <p:grpSp>
          <p:nvGrpSpPr>
            <p:cNvPr id="229" name="Grupo 228"/>
            <p:cNvGrpSpPr/>
            <p:nvPr/>
          </p:nvGrpSpPr>
          <p:grpSpPr>
            <a:xfrm rot="5400000">
              <a:off x="5094256" y="2655112"/>
              <a:ext cx="972000" cy="2592000"/>
              <a:chOff x="287416" y="332656"/>
              <a:chExt cx="828000" cy="2484176"/>
            </a:xfrm>
          </p:grpSpPr>
          <p:grpSp>
            <p:nvGrpSpPr>
              <p:cNvPr id="238" name="Grupo 237"/>
              <p:cNvGrpSpPr/>
              <p:nvPr/>
            </p:nvGrpSpPr>
            <p:grpSpPr>
              <a:xfrm>
                <a:off x="287416" y="332656"/>
                <a:ext cx="828000" cy="2484176"/>
                <a:chOff x="7812360" y="917104"/>
                <a:chExt cx="828000" cy="2484176"/>
              </a:xfrm>
            </p:grpSpPr>
            <p:sp>
              <p:nvSpPr>
                <p:cNvPr id="240" name="Fluxograma: Dados armazenados 239"/>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Fluxograma: Atraso 240"/>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Fluxograma: Atraso 241"/>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3" name="Elipse 242"/>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4" name="Explosão 1 243"/>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9" name="Conector reto 238"/>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0" name="Grupo 229"/>
            <p:cNvGrpSpPr/>
            <p:nvPr/>
          </p:nvGrpSpPr>
          <p:grpSpPr>
            <a:xfrm rot="5400000">
              <a:off x="5148160" y="2709016"/>
              <a:ext cx="828000" cy="2484176"/>
              <a:chOff x="287416" y="332656"/>
              <a:chExt cx="828000" cy="2484176"/>
            </a:xfrm>
          </p:grpSpPr>
          <p:grpSp>
            <p:nvGrpSpPr>
              <p:cNvPr id="231" name="Grupo 230"/>
              <p:cNvGrpSpPr/>
              <p:nvPr/>
            </p:nvGrpSpPr>
            <p:grpSpPr>
              <a:xfrm>
                <a:off x="287416" y="332656"/>
                <a:ext cx="828000" cy="2484176"/>
                <a:chOff x="7812360" y="917104"/>
                <a:chExt cx="828000" cy="2484176"/>
              </a:xfrm>
            </p:grpSpPr>
            <p:sp>
              <p:nvSpPr>
                <p:cNvPr id="233" name="Fluxograma: Dados armazenados 232"/>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Fluxograma: Atraso 234"/>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Elipse 235"/>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2" name="Conector reto 231"/>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5" name="Forma livre 244"/>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6" name="Grupo 245"/>
          <p:cNvGrpSpPr/>
          <p:nvPr/>
        </p:nvGrpSpPr>
        <p:grpSpPr>
          <a:xfrm>
            <a:off x="5101414" y="3429000"/>
            <a:ext cx="2038235" cy="635297"/>
            <a:chOff x="5004048" y="3717032"/>
            <a:chExt cx="2772296" cy="864096"/>
          </a:xfrm>
        </p:grpSpPr>
        <p:sp>
          <p:nvSpPr>
            <p:cNvPr id="247" name="Retângulo de cantos arredondados 246"/>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Retângulo de cantos arredondados 247"/>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Retângulo 248"/>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21436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dissolve">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5"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6" name="Texto explicativo retangular com cantos arredondados 215"/>
          <p:cNvSpPr/>
          <p:nvPr/>
        </p:nvSpPr>
        <p:spPr>
          <a:xfrm>
            <a:off x="1607283" y="2793822"/>
            <a:ext cx="2740868" cy="1058710"/>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prstClr val="black"/>
                </a:solidFill>
                <a:effectLst/>
                <a:uLnTx/>
                <a:uFillTx/>
                <a:latin typeface="Calibri"/>
                <a:ea typeface="+mn-ea"/>
                <a:cs typeface="+mn-cs"/>
              </a:rPr>
              <a:t>Podemos dar a este fenômeno outros nomes conhecidos, tais como viagem astral, projeção astral, desdobramento, emancipação da alma, etc.</a:t>
            </a:r>
          </a:p>
        </p:txBody>
      </p:sp>
      <p:grpSp>
        <p:nvGrpSpPr>
          <p:cNvPr id="217" name="Grupo 216"/>
          <p:cNvGrpSpPr/>
          <p:nvPr/>
        </p:nvGrpSpPr>
        <p:grpSpPr>
          <a:xfrm>
            <a:off x="5233960" y="1364582"/>
            <a:ext cx="1720403" cy="2646775"/>
            <a:chOff x="2411760" y="3069360"/>
            <a:chExt cx="2340000" cy="3600000"/>
          </a:xfrm>
        </p:grpSpPr>
        <p:sp>
          <p:nvSpPr>
            <p:cNvPr id="218" name="Elipse 217"/>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9" name="Grupo 218"/>
            <p:cNvGrpSpPr/>
            <p:nvPr/>
          </p:nvGrpSpPr>
          <p:grpSpPr>
            <a:xfrm>
              <a:off x="2987824" y="3501312"/>
              <a:ext cx="1260000" cy="2736000"/>
              <a:chOff x="251520" y="332656"/>
              <a:chExt cx="972000" cy="2484176"/>
            </a:xfrm>
          </p:grpSpPr>
          <p:grpSp>
            <p:nvGrpSpPr>
              <p:cNvPr id="220" name="Grupo 219"/>
              <p:cNvGrpSpPr/>
              <p:nvPr/>
            </p:nvGrpSpPr>
            <p:grpSpPr>
              <a:xfrm>
                <a:off x="251520" y="332656"/>
                <a:ext cx="972000" cy="2484176"/>
                <a:chOff x="7776464" y="917104"/>
                <a:chExt cx="972000" cy="2484176"/>
              </a:xfrm>
            </p:grpSpPr>
            <p:sp>
              <p:nvSpPr>
                <p:cNvPr id="222" name="Fluxograma: Dados armazenados 221"/>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Fluxograma: Atraso 223"/>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Elipse 224"/>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lipse 225"/>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7" name="Explosão 1 226"/>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1" name="Conector reto 220"/>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8" name="Grupo 227"/>
          <p:cNvGrpSpPr/>
          <p:nvPr/>
        </p:nvGrpSpPr>
        <p:grpSpPr>
          <a:xfrm>
            <a:off x="5154568" y="3243786"/>
            <a:ext cx="1905678" cy="714629"/>
            <a:chOff x="4284256" y="3465112"/>
            <a:chExt cx="2592000" cy="972000"/>
          </a:xfrm>
        </p:grpSpPr>
        <p:grpSp>
          <p:nvGrpSpPr>
            <p:cNvPr id="229" name="Grupo 228"/>
            <p:cNvGrpSpPr/>
            <p:nvPr/>
          </p:nvGrpSpPr>
          <p:grpSpPr>
            <a:xfrm rot="5400000">
              <a:off x="5094256" y="2655112"/>
              <a:ext cx="972000" cy="2592000"/>
              <a:chOff x="287416" y="332656"/>
              <a:chExt cx="828000" cy="2484176"/>
            </a:xfrm>
          </p:grpSpPr>
          <p:grpSp>
            <p:nvGrpSpPr>
              <p:cNvPr id="238" name="Grupo 237"/>
              <p:cNvGrpSpPr/>
              <p:nvPr/>
            </p:nvGrpSpPr>
            <p:grpSpPr>
              <a:xfrm>
                <a:off x="287416" y="332656"/>
                <a:ext cx="828000" cy="2484176"/>
                <a:chOff x="7812360" y="917104"/>
                <a:chExt cx="828000" cy="2484176"/>
              </a:xfrm>
            </p:grpSpPr>
            <p:sp>
              <p:nvSpPr>
                <p:cNvPr id="240" name="Fluxograma: Dados armazenados 239"/>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Fluxograma: Atraso 240"/>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Fluxograma: Atraso 241"/>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3" name="Elipse 242"/>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4" name="Explosão 1 243"/>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9" name="Conector reto 238"/>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0" name="Grupo 229"/>
            <p:cNvGrpSpPr/>
            <p:nvPr/>
          </p:nvGrpSpPr>
          <p:grpSpPr>
            <a:xfrm rot="5400000">
              <a:off x="5148160" y="2709016"/>
              <a:ext cx="828000" cy="2484176"/>
              <a:chOff x="287416" y="332656"/>
              <a:chExt cx="828000" cy="2484176"/>
            </a:xfrm>
          </p:grpSpPr>
          <p:grpSp>
            <p:nvGrpSpPr>
              <p:cNvPr id="231" name="Grupo 230"/>
              <p:cNvGrpSpPr/>
              <p:nvPr/>
            </p:nvGrpSpPr>
            <p:grpSpPr>
              <a:xfrm>
                <a:off x="287416" y="332656"/>
                <a:ext cx="828000" cy="2484176"/>
                <a:chOff x="7812360" y="917104"/>
                <a:chExt cx="828000" cy="2484176"/>
              </a:xfrm>
            </p:grpSpPr>
            <p:sp>
              <p:nvSpPr>
                <p:cNvPr id="233" name="Fluxograma: Dados armazenados 232"/>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Fluxograma: Atraso 234"/>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Elipse 235"/>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2" name="Conector reto 231"/>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5" name="Forma livre 244"/>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6" name="Grupo 245"/>
          <p:cNvGrpSpPr/>
          <p:nvPr/>
        </p:nvGrpSpPr>
        <p:grpSpPr>
          <a:xfrm>
            <a:off x="5101414" y="3429000"/>
            <a:ext cx="2038235" cy="635297"/>
            <a:chOff x="5004048" y="3717032"/>
            <a:chExt cx="2772296" cy="864096"/>
          </a:xfrm>
        </p:grpSpPr>
        <p:sp>
          <p:nvSpPr>
            <p:cNvPr id="247" name="Retângulo de cantos arredondados 246"/>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Retângulo de cantos arredondados 247"/>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Retângulo 248"/>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238176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dissolve">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grpSp>
        <p:nvGrpSpPr>
          <p:cNvPr id="215" name="Grupo 214"/>
          <p:cNvGrpSpPr/>
          <p:nvPr/>
        </p:nvGrpSpPr>
        <p:grpSpPr>
          <a:xfrm>
            <a:off x="5233960" y="1364582"/>
            <a:ext cx="1720403" cy="2646775"/>
            <a:chOff x="2411760" y="3069360"/>
            <a:chExt cx="2340000" cy="3600000"/>
          </a:xfrm>
        </p:grpSpPr>
        <p:sp>
          <p:nvSpPr>
            <p:cNvPr id="216" name="Elipse 215"/>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7" name="Grupo 216"/>
            <p:cNvGrpSpPr/>
            <p:nvPr/>
          </p:nvGrpSpPr>
          <p:grpSpPr>
            <a:xfrm>
              <a:off x="2987824" y="3501312"/>
              <a:ext cx="1260000" cy="2736000"/>
              <a:chOff x="251520" y="332656"/>
              <a:chExt cx="972000" cy="2484176"/>
            </a:xfrm>
          </p:grpSpPr>
          <p:grpSp>
            <p:nvGrpSpPr>
              <p:cNvPr id="218" name="Grupo 217"/>
              <p:cNvGrpSpPr/>
              <p:nvPr/>
            </p:nvGrpSpPr>
            <p:grpSpPr>
              <a:xfrm>
                <a:off x="251520" y="332656"/>
                <a:ext cx="972000" cy="2484176"/>
                <a:chOff x="7776464" y="917104"/>
                <a:chExt cx="972000" cy="2484176"/>
              </a:xfrm>
            </p:grpSpPr>
            <p:sp>
              <p:nvSpPr>
                <p:cNvPr id="220" name="Fluxograma: Dados armazenados 219"/>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1" name="Fluxograma: Atraso 220"/>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Elipse 222"/>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4" name="Elipse 223"/>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xplosão 1 224"/>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19" name="Conector reto 218"/>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6" name="Grupo 225"/>
          <p:cNvGrpSpPr/>
          <p:nvPr/>
        </p:nvGrpSpPr>
        <p:grpSpPr>
          <a:xfrm>
            <a:off x="5154568" y="3243786"/>
            <a:ext cx="1905678" cy="714629"/>
            <a:chOff x="4284256" y="3465112"/>
            <a:chExt cx="2592000" cy="972000"/>
          </a:xfrm>
        </p:grpSpPr>
        <p:grpSp>
          <p:nvGrpSpPr>
            <p:cNvPr id="227" name="Grupo 226"/>
            <p:cNvGrpSpPr/>
            <p:nvPr/>
          </p:nvGrpSpPr>
          <p:grpSpPr>
            <a:xfrm rot="5400000">
              <a:off x="5094256" y="2655112"/>
              <a:ext cx="972000" cy="2592000"/>
              <a:chOff x="287416" y="332656"/>
              <a:chExt cx="828000" cy="2484176"/>
            </a:xfrm>
          </p:grpSpPr>
          <p:grpSp>
            <p:nvGrpSpPr>
              <p:cNvPr id="236" name="Grupo 235"/>
              <p:cNvGrpSpPr/>
              <p:nvPr/>
            </p:nvGrpSpPr>
            <p:grpSpPr>
              <a:xfrm>
                <a:off x="287416" y="332656"/>
                <a:ext cx="828000" cy="2484176"/>
                <a:chOff x="7812360" y="917104"/>
                <a:chExt cx="828000" cy="2484176"/>
              </a:xfrm>
            </p:grpSpPr>
            <p:sp>
              <p:nvSpPr>
                <p:cNvPr id="238" name="Fluxograma: Dados armazenados 237"/>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9" name="Fluxograma: Atraso 238"/>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0" name="Fluxograma: Atraso 239"/>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Elipse 240"/>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2" name="Explosão 1 241"/>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7" name="Conector reto 236"/>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8" name="Grupo 227"/>
            <p:cNvGrpSpPr/>
            <p:nvPr/>
          </p:nvGrpSpPr>
          <p:grpSpPr>
            <a:xfrm rot="5400000">
              <a:off x="5148160" y="2709016"/>
              <a:ext cx="828000" cy="2484176"/>
              <a:chOff x="287416" y="332656"/>
              <a:chExt cx="828000" cy="2484176"/>
            </a:xfrm>
          </p:grpSpPr>
          <p:grpSp>
            <p:nvGrpSpPr>
              <p:cNvPr id="229" name="Grupo 228"/>
              <p:cNvGrpSpPr/>
              <p:nvPr/>
            </p:nvGrpSpPr>
            <p:grpSpPr>
              <a:xfrm>
                <a:off x="287416" y="332656"/>
                <a:ext cx="828000" cy="2484176"/>
                <a:chOff x="7812360" y="917104"/>
                <a:chExt cx="828000" cy="2484176"/>
              </a:xfrm>
            </p:grpSpPr>
            <p:sp>
              <p:nvSpPr>
                <p:cNvPr id="231" name="Fluxograma: Dados armazenados 230"/>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2" name="Fluxograma: Atraso 231"/>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Elipse 233"/>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5" name="Explosão 1 234"/>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0" name="Conector reto 229"/>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3" name="Forma livre 242"/>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4" name="Grupo 243"/>
          <p:cNvGrpSpPr/>
          <p:nvPr/>
        </p:nvGrpSpPr>
        <p:grpSpPr>
          <a:xfrm>
            <a:off x="5101414" y="3429000"/>
            <a:ext cx="2038235" cy="635297"/>
            <a:chOff x="5004048" y="3717032"/>
            <a:chExt cx="2772296" cy="864096"/>
          </a:xfrm>
        </p:grpSpPr>
        <p:sp>
          <p:nvSpPr>
            <p:cNvPr id="245" name="Retângulo de cantos arredondados 244"/>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6" name="Retângulo de cantos arredondados 245"/>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7" name="Retângulo 246"/>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48" name="Texto explicativo retangular com cantos arredondados 247"/>
          <p:cNvSpPr/>
          <p:nvPr/>
        </p:nvSpPr>
        <p:spPr>
          <a:xfrm>
            <a:off x="1554578" y="2926160"/>
            <a:ext cx="3061829" cy="926372"/>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prstClr val="black"/>
                </a:solidFill>
                <a:effectLst/>
                <a:uLnTx/>
                <a:uFillTx/>
                <a:latin typeface="Calibri"/>
                <a:ea typeface="+mn-ea"/>
                <a:cs typeface="+mn-cs"/>
              </a:rPr>
              <a:t>E independente do termo que você use, </a:t>
            </a:r>
            <a:r>
              <a:rPr lang="pt-BR" sz="1200" b="1" kern="0" dirty="0">
                <a:solidFill>
                  <a:prstClr val="black"/>
                </a:solidFill>
                <a:latin typeface="Calibri"/>
              </a:rPr>
              <a:t>o </a:t>
            </a:r>
            <a:r>
              <a:rPr kumimoji="0" lang="pt-BR" sz="1200" b="1" i="0" u="none" strike="noStrike" kern="0" cap="none" spc="0" normalizeH="0" baseline="0" noProof="0" dirty="0">
                <a:ln>
                  <a:noFill/>
                </a:ln>
                <a:solidFill>
                  <a:prstClr val="black"/>
                </a:solidFill>
                <a:effectLst/>
                <a:uLnTx/>
                <a:uFillTx/>
                <a:latin typeface="Calibri"/>
                <a:ea typeface="+mn-ea"/>
                <a:cs typeface="+mn-cs"/>
              </a:rPr>
              <a:t>sonâmbulo na verdade está em dois níveis, ou poderemos também dizer planos: físico e espiritual.</a:t>
            </a:r>
          </a:p>
        </p:txBody>
      </p:sp>
    </p:spTree>
    <p:extLst>
      <p:ext uri="{BB962C8B-B14F-4D97-AF65-F5344CB8AC3E}">
        <p14:creationId xmlns:p14="http://schemas.microsoft.com/office/powerpoint/2010/main" val="382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dissolve">
                                      <p:cBhvr>
                                        <p:cTn id="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395517" y="3190844"/>
            <a:ext cx="3017324" cy="714629"/>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Porém, enquanto o corpo físico “adormece”, “descansa”, o espiritual está livre para seguir, ou não, onde possa! E levando, em algumas ocasiões, o corpo físico! </a:t>
            </a:r>
          </a:p>
        </p:txBody>
      </p:sp>
      <p:grpSp>
        <p:nvGrpSpPr>
          <p:cNvPr id="216" name="Grupo 215"/>
          <p:cNvGrpSpPr/>
          <p:nvPr/>
        </p:nvGrpSpPr>
        <p:grpSpPr>
          <a:xfrm>
            <a:off x="5233960" y="1364582"/>
            <a:ext cx="1720403" cy="2646775"/>
            <a:chOff x="2411760" y="3069360"/>
            <a:chExt cx="2340000" cy="3600000"/>
          </a:xfrm>
        </p:grpSpPr>
        <p:sp>
          <p:nvSpPr>
            <p:cNvPr id="217" name="Elipse 21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8" name="Grupo 217"/>
            <p:cNvGrpSpPr/>
            <p:nvPr/>
          </p:nvGrpSpPr>
          <p:grpSpPr>
            <a:xfrm>
              <a:off x="2987824" y="3501312"/>
              <a:ext cx="1260000" cy="2736000"/>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7" name="Grupo 226"/>
          <p:cNvGrpSpPr/>
          <p:nvPr/>
        </p:nvGrpSpPr>
        <p:grpSpPr>
          <a:xfrm>
            <a:off x="5154568" y="3243786"/>
            <a:ext cx="1905678" cy="714629"/>
            <a:chOff x="4284256" y="3465112"/>
            <a:chExt cx="2592000" cy="972000"/>
          </a:xfrm>
        </p:grpSpPr>
        <p:grpSp>
          <p:nvGrpSpPr>
            <p:cNvPr id="228" name="Grupo 227"/>
            <p:cNvGrpSpPr/>
            <p:nvPr/>
          </p:nvGrpSpPr>
          <p:grpSpPr>
            <a:xfrm rot="5400000">
              <a:off x="5094256" y="2655112"/>
              <a:ext cx="972000" cy="2592000"/>
              <a:chOff x="287416" y="332656"/>
              <a:chExt cx="828000" cy="2484176"/>
            </a:xfrm>
          </p:grpSpPr>
          <p:grpSp>
            <p:nvGrpSpPr>
              <p:cNvPr id="237" name="Grupo 236"/>
              <p:cNvGrpSpPr/>
              <p:nvPr/>
            </p:nvGrpSpPr>
            <p:grpSpPr>
              <a:xfrm>
                <a:off x="287416" y="332656"/>
                <a:ext cx="828000" cy="2484176"/>
                <a:chOff x="7812360" y="917104"/>
                <a:chExt cx="828000" cy="2484176"/>
              </a:xfrm>
            </p:grpSpPr>
            <p:sp>
              <p:nvSpPr>
                <p:cNvPr id="239" name="Fluxograma: Dados armazenados 238"/>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0" name="Fluxograma: Atraso 239"/>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Fluxograma: Atraso 240"/>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Elipse 241"/>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3" name="Explosão 1 242"/>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8" name="Conector reto 237"/>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9" name="Grupo 228"/>
            <p:cNvGrpSpPr/>
            <p:nvPr/>
          </p:nvGrpSpPr>
          <p:grpSpPr>
            <a:xfrm rot="5400000">
              <a:off x="5148160" y="2709016"/>
              <a:ext cx="828000" cy="2484176"/>
              <a:chOff x="287416" y="332656"/>
              <a:chExt cx="828000" cy="2484176"/>
            </a:xfrm>
          </p:grpSpPr>
          <p:grpSp>
            <p:nvGrpSpPr>
              <p:cNvPr id="230" name="Grupo 229"/>
              <p:cNvGrpSpPr/>
              <p:nvPr/>
            </p:nvGrpSpPr>
            <p:grpSpPr>
              <a:xfrm>
                <a:off x="287416" y="332656"/>
                <a:ext cx="828000" cy="2484176"/>
                <a:chOff x="7812360" y="917104"/>
                <a:chExt cx="828000" cy="2484176"/>
              </a:xfrm>
            </p:grpSpPr>
            <p:sp>
              <p:nvSpPr>
                <p:cNvPr id="232" name="Fluxograma: Dados armazenados 231"/>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Elipse 234"/>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6" name="Explosão 1 235"/>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1" name="Conector reto 230"/>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4" name="Forma livre 243"/>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5" name="Grupo 244"/>
          <p:cNvGrpSpPr/>
          <p:nvPr/>
        </p:nvGrpSpPr>
        <p:grpSpPr>
          <a:xfrm>
            <a:off x="5101414" y="3429000"/>
            <a:ext cx="2038235" cy="635297"/>
            <a:chOff x="5004048" y="3717032"/>
            <a:chExt cx="2772296" cy="864096"/>
          </a:xfrm>
        </p:grpSpPr>
        <p:sp>
          <p:nvSpPr>
            <p:cNvPr id="246" name="Retângulo de cantos arredondados 245"/>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7" name="Retângulo de cantos arredondados 246"/>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Retângulo 247"/>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pic>
        <p:nvPicPr>
          <p:cNvPr id="249" name="Picture 2" descr="http://otoclinicarubensribeiro.com.br/Images/img-sonambulis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4344" y="1946772"/>
            <a:ext cx="2165542" cy="119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3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249"/>
                                        </p:tgtEl>
                                        <p:attrNameLst>
                                          <p:attrName>style.visibility</p:attrName>
                                        </p:attrNameLst>
                                      </p:cBhvr>
                                      <p:to>
                                        <p:strVal val="visible"/>
                                      </p:to>
                                    </p:set>
                                    <p:animEffect transition="in" filter="wedge">
                                      <p:cBhvr>
                                        <p:cTn id="11" dur="2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670887" y="735981"/>
          <a:ext cx="7857461" cy="5577840"/>
        </p:xfrm>
        <a:graphic>
          <a:graphicData uri="http://schemas.openxmlformats.org/drawingml/2006/table">
            <a:tbl>
              <a:tblPr firstRow="1" bandRow="1">
                <a:tableStyleId>{5C22544A-7EE6-4342-B048-85BDC9FD1C3A}</a:tableStyleId>
              </a:tblPr>
              <a:tblGrid>
                <a:gridCol w="7857461">
                  <a:extLst>
                    <a:ext uri="{9D8B030D-6E8A-4147-A177-3AD203B41FA5}">
                      <a16:colId xmlns:a16="http://schemas.microsoft.com/office/drawing/2014/main" val="1244802210"/>
                    </a:ext>
                  </a:extLst>
                </a:gridCol>
              </a:tblGrid>
              <a:tr h="5577840">
                <a:tc>
                  <a:txBody>
                    <a:bodyPr/>
                    <a:lstStyle/>
                    <a:p>
                      <a:pPr algn="just"/>
                      <a:r>
                        <a:rPr lang="pt-BR" sz="2400" dirty="0"/>
                        <a:t>O sonho é a lembrança do que o vosso Espírito viu durante o sono; mas observai que nem sempre sonhais, porque nem sempre vos lembrais daquilo que vistes, ou de tudo o que vistes. Isso porque não tendes a vossa alma em todo o seu desenvolvimento; frequentemente não vos resta mais do que a lembrança da perturbação que acompanha a vossa partida e a vossa volta, a que se junta a lembrança do que fizestes ou do que vos preocupa no estado de vigília. Sem isto, como explicaríeis esses sonhos absurdos, a que estão sujeitos tanto os mais sábios quanto os mais simples? Os maus Espíritos também se servem dos sonhos para atormentar as almas fracas e pusilânimes.</a:t>
                      </a:r>
                    </a:p>
                  </a:txBody>
                  <a:tcPr>
                    <a:solidFill>
                      <a:schemeClr val="bg1"/>
                    </a:solidFill>
                  </a:tcPr>
                </a:tc>
                <a:extLst>
                  <a:ext uri="{0D108BD9-81ED-4DB2-BD59-A6C34878D82A}">
                    <a16:rowId xmlns:a16="http://schemas.microsoft.com/office/drawing/2014/main" val="3362570181"/>
                  </a:ext>
                </a:extLst>
              </a:tr>
            </a:tbl>
          </a:graphicData>
        </a:graphic>
      </p:graphicFrame>
    </p:spTree>
    <p:extLst>
      <p:ext uri="{BB962C8B-B14F-4D97-AF65-F5344CB8AC3E}">
        <p14:creationId xmlns:p14="http://schemas.microsoft.com/office/powerpoint/2010/main" val="38451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prstClr val="black"/>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501636" y="3217311"/>
            <a:ext cx="2117420" cy="688161"/>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Essa permanência junto ao corpo, ou seu afastamento estará de acordo com a evolução da pessoa!</a:t>
            </a:r>
          </a:p>
        </p:txBody>
      </p:sp>
      <p:grpSp>
        <p:nvGrpSpPr>
          <p:cNvPr id="217" name="Grupo 216"/>
          <p:cNvGrpSpPr/>
          <p:nvPr/>
        </p:nvGrpSpPr>
        <p:grpSpPr>
          <a:xfrm>
            <a:off x="5233960" y="1364582"/>
            <a:ext cx="1720403" cy="2646775"/>
            <a:chOff x="2411760" y="3069360"/>
            <a:chExt cx="2340000" cy="3600000"/>
          </a:xfrm>
        </p:grpSpPr>
        <p:sp>
          <p:nvSpPr>
            <p:cNvPr id="218" name="Elipse 217"/>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9" name="Grupo 218"/>
            <p:cNvGrpSpPr/>
            <p:nvPr/>
          </p:nvGrpSpPr>
          <p:grpSpPr>
            <a:xfrm>
              <a:off x="2987824" y="3501312"/>
              <a:ext cx="1260000" cy="2736000"/>
              <a:chOff x="251520" y="332656"/>
              <a:chExt cx="972000" cy="2484176"/>
            </a:xfrm>
          </p:grpSpPr>
          <p:grpSp>
            <p:nvGrpSpPr>
              <p:cNvPr id="220" name="Grupo 219"/>
              <p:cNvGrpSpPr/>
              <p:nvPr/>
            </p:nvGrpSpPr>
            <p:grpSpPr>
              <a:xfrm>
                <a:off x="251520" y="332656"/>
                <a:ext cx="972000" cy="2484176"/>
                <a:chOff x="7776464" y="917104"/>
                <a:chExt cx="972000" cy="2484176"/>
              </a:xfrm>
            </p:grpSpPr>
            <p:sp>
              <p:nvSpPr>
                <p:cNvPr id="222" name="Fluxograma: Dados armazenados 221"/>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Fluxograma: Atraso 223"/>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Elipse 224"/>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lipse 225"/>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7" name="Explosão 1 226"/>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1" name="Conector reto 220"/>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8" name="Grupo 227"/>
          <p:cNvGrpSpPr/>
          <p:nvPr/>
        </p:nvGrpSpPr>
        <p:grpSpPr>
          <a:xfrm>
            <a:off x="5154568" y="3243786"/>
            <a:ext cx="1905678" cy="714629"/>
            <a:chOff x="4284256" y="3465112"/>
            <a:chExt cx="2592000" cy="972000"/>
          </a:xfrm>
        </p:grpSpPr>
        <p:grpSp>
          <p:nvGrpSpPr>
            <p:cNvPr id="229" name="Grupo 228"/>
            <p:cNvGrpSpPr/>
            <p:nvPr/>
          </p:nvGrpSpPr>
          <p:grpSpPr>
            <a:xfrm rot="5400000">
              <a:off x="5094256" y="2655112"/>
              <a:ext cx="972000" cy="2592000"/>
              <a:chOff x="287416" y="332656"/>
              <a:chExt cx="828000" cy="2484176"/>
            </a:xfrm>
          </p:grpSpPr>
          <p:grpSp>
            <p:nvGrpSpPr>
              <p:cNvPr id="238" name="Grupo 237"/>
              <p:cNvGrpSpPr/>
              <p:nvPr/>
            </p:nvGrpSpPr>
            <p:grpSpPr>
              <a:xfrm>
                <a:off x="287416" y="332656"/>
                <a:ext cx="828000" cy="2484176"/>
                <a:chOff x="7812360" y="917104"/>
                <a:chExt cx="828000" cy="2484176"/>
              </a:xfrm>
            </p:grpSpPr>
            <p:sp>
              <p:nvSpPr>
                <p:cNvPr id="240" name="Fluxograma: Dados armazenados 239"/>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Fluxograma: Atraso 240"/>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Fluxograma: Atraso 241"/>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3" name="Elipse 242"/>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4" name="Explosão 1 243"/>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9" name="Conector reto 238"/>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0" name="Grupo 229"/>
            <p:cNvGrpSpPr/>
            <p:nvPr/>
          </p:nvGrpSpPr>
          <p:grpSpPr>
            <a:xfrm rot="5400000">
              <a:off x="5148160" y="2709016"/>
              <a:ext cx="828000" cy="2484176"/>
              <a:chOff x="287416" y="332656"/>
              <a:chExt cx="828000" cy="2484176"/>
            </a:xfrm>
          </p:grpSpPr>
          <p:grpSp>
            <p:nvGrpSpPr>
              <p:cNvPr id="231" name="Grupo 230"/>
              <p:cNvGrpSpPr/>
              <p:nvPr/>
            </p:nvGrpSpPr>
            <p:grpSpPr>
              <a:xfrm>
                <a:off x="287416" y="332656"/>
                <a:ext cx="828000" cy="2484176"/>
                <a:chOff x="7812360" y="917104"/>
                <a:chExt cx="828000" cy="2484176"/>
              </a:xfrm>
            </p:grpSpPr>
            <p:sp>
              <p:nvSpPr>
                <p:cNvPr id="233" name="Fluxograma: Dados armazenados 232"/>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Fluxograma: Atraso 234"/>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Elipse 235"/>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7" name="Explosão 1 236"/>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2" name="Conector reto 231"/>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5" name="Forma livre 244"/>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6" name="Grupo 245"/>
          <p:cNvGrpSpPr/>
          <p:nvPr/>
        </p:nvGrpSpPr>
        <p:grpSpPr>
          <a:xfrm>
            <a:off x="5101414" y="3429000"/>
            <a:ext cx="2038235" cy="635297"/>
            <a:chOff x="5004048" y="3717032"/>
            <a:chExt cx="2772296" cy="864096"/>
          </a:xfrm>
        </p:grpSpPr>
        <p:sp>
          <p:nvSpPr>
            <p:cNvPr id="247" name="Retângulo de cantos arredondados 246"/>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Retângulo de cantos arredondados 247"/>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Retângulo 248"/>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11326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395518" y="3296715"/>
            <a:ext cx="2884985" cy="608759"/>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Em algumas situações, por exemplo, o indivíduo não sairá de perto de seu corpo físico, como vemos no desenho ao lado e acima.</a:t>
            </a:r>
          </a:p>
        </p:txBody>
      </p:sp>
      <p:grpSp>
        <p:nvGrpSpPr>
          <p:cNvPr id="216" name="Grupo 215"/>
          <p:cNvGrpSpPr/>
          <p:nvPr/>
        </p:nvGrpSpPr>
        <p:grpSpPr>
          <a:xfrm rot="5400000">
            <a:off x="5676635" y="2192112"/>
            <a:ext cx="873436" cy="2023874"/>
            <a:chOff x="262230" y="332656"/>
            <a:chExt cx="828000" cy="2499397"/>
          </a:xfrm>
        </p:grpSpPr>
        <p:grpSp>
          <p:nvGrpSpPr>
            <p:cNvPr id="217" name="Grupo 216"/>
            <p:cNvGrpSpPr/>
            <p:nvPr/>
          </p:nvGrpSpPr>
          <p:grpSpPr>
            <a:xfrm>
              <a:off x="262230" y="332656"/>
              <a:ext cx="828000" cy="2499397"/>
              <a:chOff x="7787174" y="917104"/>
              <a:chExt cx="828000" cy="2499397"/>
            </a:xfrm>
          </p:grpSpPr>
          <p:sp>
            <p:nvSpPr>
              <p:cNvPr id="219" name="Fluxograma: Dados armazenados 218"/>
              <p:cNvSpPr/>
              <p:nvPr/>
            </p:nvSpPr>
            <p:spPr>
              <a:xfrm rot="5400000">
                <a:off x="7743629" y="2770708"/>
                <a:ext cx="915223" cy="376364"/>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0" name="Fluxograma: Atraso 219"/>
              <p:cNvSpPr/>
              <p:nvPr/>
            </p:nvSpPr>
            <p:spPr>
              <a:xfrm rot="16200000">
                <a:off x="7728561" y="1901296"/>
                <a:ext cx="936000" cy="552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1" name="Fluxograma: Atraso 220"/>
              <p:cNvSpPr/>
              <p:nvPr/>
            </p:nvSpPr>
            <p:spPr>
              <a:xfrm rot="5400000">
                <a:off x="7870151" y="1237106"/>
                <a:ext cx="612000" cy="426545"/>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Elipse 221"/>
              <p:cNvSpPr/>
              <p:nvPr/>
            </p:nvSpPr>
            <p:spPr>
              <a:xfrm>
                <a:off x="8028384"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3" name="Explosão 1 222"/>
              <p:cNvSpPr/>
              <p:nvPr/>
            </p:nvSpPr>
            <p:spPr>
              <a:xfrm>
                <a:off x="7787174" y="917104"/>
                <a:ext cx="828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18" name="Conector reto 217"/>
            <p:cNvCxnSpPr/>
            <p:nvPr/>
          </p:nvCxnSpPr>
          <p:spPr>
            <a:xfrm>
              <a:off x="462980"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24" name="Grupo 223"/>
          <p:cNvGrpSpPr/>
          <p:nvPr/>
        </p:nvGrpSpPr>
        <p:grpSpPr>
          <a:xfrm>
            <a:off x="5166669" y="3243786"/>
            <a:ext cx="1905678" cy="714629"/>
            <a:chOff x="4284256" y="3465112"/>
            <a:chExt cx="2592000" cy="972000"/>
          </a:xfrm>
        </p:grpSpPr>
        <p:grpSp>
          <p:nvGrpSpPr>
            <p:cNvPr id="225" name="Grupo 224"/>
            <p:cNvGrpSpPr/>
            <p:nvPr/>
          </p:nvGrpSpPr>
          <p:grpSpPr>
            <a:xfrm rot="5400000">
              <a:off x="5094256" y="2655112"/>
              <a:ext cx="972000" cy="2592000"/>
              <a:chOff x="287416" y="332656"/>
              <a:chExt cx="828000" cy="2484176"/>
            </a:xfrm>
          </p:grpSpPr>
          <p:grpSp>
            <p:nvGrpSpPr>
              <p:cNvPr id="234" name="Grupo 233"/>
              <p:cNvGrpSpPr/>
              <p:nvPr/>
            </p:nvGrpSpPr>
            <p:grpSpPr>
              <a:xfrm>
                <a:off x="287416" y="332656"/>
                <a:ext cx="828000" cy="2484176"/>
                <a:chOff x="7812360" y="917104"/>
                <a:chExt cx="828000" cy="2484176"/>
              </a:xfrm>
            </p:grpSpPr>
            <p:sp>
              <p:nvSpPr>
                <p:cNvPr id="236" name="Fluxograma: Dados armazenados 235"/>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7" name="Fluxograma: Atraso 236"/>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8" name="Fluxograma: Atraso 237"/>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9" name="Elipse 238"/>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0" name="Explosão 1 239"/>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5" name="Conector reto 234"/>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6" name="Grupo 225"/>
            <p:cNvGrpSpPr/>
            <p:nvPr/>
          </p:nvGrpSpPr>
          <p:grpSpPr>
            <a:xfrm rot="5400000">
              <a:off x="5148160" y="2709016"/>
              <a:ext cx="828000" cy="2484176"/>
              <a:chOff x="287416" y="332656"/>
              <a:chExt cx="828000" cy="2484176"/>
            </a:xfrm>
          </p:grpSpPr>
          <p:grpSp>
            <p:nvGrpSpPr>
              <p:cNvPr id="227" name="Grupo 226"/>
              <p:cNvGrpSpPr/>
              <p:nvPr/>
            </p:nvGrpSpPr>
            <p:grpSpPr>
              <a:xfrm>
                <a:off x="287416" y="332656"/>
                <a:ext cx="828000" cy="2484176"/>
                <a:chOff x="7812360" y="917104"/>
                <a:chExt cx="828000" cy="2484176"/>
              </a:xfrm>
            </p:grpSpPr>
            <p:sp>
              <p:nvSpPr>
                <p:cNvPr id="229" name="Fluxograma: Dados armazenados 228"/>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0" name="Fluxograma: Atraso 229"/>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1" name="Fluxograma: Atraso 230"/>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2" name="Elipse 231"/>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3" name="Explosão 1 232"/>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8" name="Conector reto 227"/>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41" name="Grupo 240"/>
          <p:cNvGrpSpPr/>
          <p:nvPr/>
        </p:nvGrpSpPr>
        <p:grpSpPr>
          <a:xfrm>
            <a:off x="5113516" y="3429000"/>
            <a:ext cx="2038235" cy="635297"/>
            <a:chOff x="5004048" y="3717032"/>
            <a:chExt cx="2772296" cy="864096"/>
          </a:xfrm>
        </p:grpSpPr>
        <p:sp>
          <p:nvSpPr>
            <p:cNvPr id="242" name="Retângulo de cantos arredondados 241"/>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3" name="Retângulo de cantos arredondados 242"/>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4" name="Retângulo 243"/>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45" name="Forma livre 244"/>
          <p:cNvSpPr/>
          <p:nvPr/>
        </p:nvSpPr>
        <p:spPr>
          <a:xfrm>
            <a:off x="6760324" y="3070992"/>
            <a:ext cx="157157" cy="515124"/>
          </a:xfrm>
          <a:custGeom>
            <a:avLst/>
            <a:gdLst>
              <a:gd name="connsiteX0" fmla="*/ 154379 w 213756"/>
              <a:gd name="connsiteY0" fmla="*/ 0 h 700644"/>
              <a:gd name="connsiteX1" fmla="*/ 178130 w 213756"/>
              <a:gd name="connsiteY1" fmla="*/ 106878 h 700644"/>
              <a:gd name="connsiteX2" fmla="*/ 213756 w 213756"/>
              <a:gd name="connsiteY2" fmla="*/ 154380 h 700644"/>
              <a:gd name="connsiteX3" fmla="*/ 154379 w 213756"/>
              <a:gd name="connsiteY3" fmla="*/ 213756 h 700644"/>
              <a:gd name="connsiteX4" fmla="*/ 166255 w 213756"/>
              <a:gd name="connsiteY4" fmla="*/ 249382 h 700644"/>
              <a:gd name="connsiteX5" fmla="*/ 142504 w 213756"/>
              <a:gd name="connsiteY5" fmla="*/ 285008 h 700644"/>
              <a:gd name="connsiteX6" fmla="*/ 106878 w 213756"/>
              <a:gd name="connsiteY6" fmla="*/ 320634 h 700644"/>
              <a:gd name="connsiteX7" fmla="*/ 71252 w 213756"/>
              <a:gd name="connsiteY7" fmla="*/ 463138 h 700644"/>
              <a:gd name="connsiteX8" fmla="*/ 35626 w 213756"/>
              <a:gd name="connsiteY8" fmla="*/ 486889 h 700644"/>
              <a:gd name="connsiteX9" fmla="*/ 0 w 213756"/>
              <a:gd name="connsiteY9" fmla="*/ 558141 h 700644"/>
              <a:gd name="connsiteX10" fmla="*/ 11875 w 213756"/>
              <a:gd name="connsiteY10" fmla="*/ 688769 h 700644"/>
              <a:gd name="connsiteX11" fmla="*/ 11875 w 213756"/>
              <a:gd name="connsiteY11" fmla="*/ 700644 h 70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756" h="700644">
                <a:moveTo>
                  <a:pt x="154379" y="0"/>
                </a:moveTo>
                <a:cubicBezTo>
                  <a:pt x="157286" y="17439"/>
                  <a:pt x="164374" y="82804"/>
                  <a:pt x="178130" y="106878"/>
                </a:cubicBezTo>
                <a:cubicBezTo>
                  <a:pt x="187950" y="124063"/>
                  <a:pt x="201881" y="138546"/>
                  <a:pt x="213756" y="154380"/>
                </a:cubicBezTo>
                <a:cubicBezTo>
                  <a:pt x="192974" y="168234"/>
                  <a:pt x="159327" y="184068"/>
                  <a:pt x="154379" y="213756"/>
                </a:cubicBezTo>
                <a:cubicBezTo>
                  <a:pt x="152321" y="226103"/>
                  <a:pt x="162296" y="237507"/>
                  <a:pt x="166255" y="249382"/>
                </a:cubicBezTo>
                <a:cubicBezTo>
                  <a:pt x="158338" y="261257"/>
                  <a:pt x="151641" y="274044"/>
                  <a:pt x="142504" y="285008"/>
                </a:cubicBezTo>
                <a:cubicBezTo>
                  <a:pt x="131753" y="297910"/>
                  <a:pt x="113115" y="305041"/>
                  <a:pt x="106878" y="320634"/>
                </a:cubicBezTo>
                <a:cubicBezTo>
                  <a:pt x="75909" y="398056"/>
                  <a:pt x="117644" y="398189"/>
                  <a:pt x="71252" y="463138"/>
                </a:cubicBezTo>
                <a:cubicBezTo>
                  <a:pt x="62956" y="474752"/>
                  <a:pt x="47501" y="478972"/>
                  <a:pt x="35626" y="486889"/>
                </a:cubicBezTo>
                <a:cubicBezTo>
                  <a:pt x="23617" y="504902"/>
                  <a:pt x="0" y="533557"/>
                  <a:pt x="0" y="558141"/>
                </a:cubicBezTo>
                <a:cubicBezTo>
                  <a:pt x="0" y="601863"/>
                  <a:pt x="8244" y="645198"/>
                  <a:pt x="11875" y="688769"/>
                </a:cubicBezTo>
                <a:cubicBezTo>
                  <a:pt x="12204" y="692714"/>
                  <a:pt x="11875" y="696686"/>
                  <a:pt x="11875" y="700644"/>
                </a:cubicBezTo>
              </a:path>
            </a:pathLst>
          </a:cu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7170" name="Picture 2" descr="http://4.bp.blogspot.com/-5jVvnjolX1s/T77p_e5fJmI/AAAAAAAAAGY/bn2ouqnvgN4/s1600/desdobramen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991" y="1893849"/>
            <a:ext cx="1764517" cy="132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72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wedge">
                                      <p:cBhvr>
                                        <p:cTn id="11"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342576" y="3058504"/>
            <a:ext cx="3440808" cy="846968"/>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Poderemos entender também o porque da pessoa fala e até as vezes, também, anda, corre naturalmente, enquanto está neste estado. Para as pessoas próximas a ela, está apenas dormindo, tendo sonhos, ou mesmo pesadelos!</a:t>
            </a:r>
          </a:p>
        </p:txBody>
      </p:sp>
      <p:grpSp>
        <p:nvGrpSpPr>
          <p:cNvPr id="216" name="Grupo 215"/>
          <p:cNvGrpSpPr/>
          <p:nvPr/>
        </p:nvGrpSpPr>
        <p:grpSpPr>
          <a:xfrm>
            <a:off x="5233960" y="1364582"/>
            <a:ext cx="1720403" cy="2646775"/>
            <a:chOff x="2411760" y="3069360"/>
            <a:chExt cx="2340000" cy="3600000"/>
          </a:xfrm>
        </p:grpSpPr>
        <p:sp>
          <p:nvSpPr>
            <p:cNvPr id="217" name="Elipse 21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8" name="Grupo 217"/>
            <p:cNvGrpSpPr/>
            <p:nvPr/>
          </p:nvGrpSpPr>
          <p:grpSpPr>
            <a:xfrm>
              <a:off x="2987824" y="3501312"/>
              <a:ext cx="1260000" cy="2736000"/>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7" name="Grupo 226"/>
          <p:cNvGrpSpPr/>
          <p:nvPr/>
        </p:nvGrpSpPr>
        <p:grpSpPr>
          <a:xfrm>
            <a:off x="5154568" y="3243786"/>
            <a:ext cx="1905678" cy="714629"/>
            <a:chOff x="4284256" y="3465112"/>
            <a:chExt cx="2592000" cy="972000"/>
          </a:xfrm>
        </p:grpSpPr>
        <p:grpSp>
          <p:nvGrpSpPr>
            <p:cNvPr id="228" name="Grupo 227"/>
            <p:cNvGrpSpPr/>
            <p:nvPr/>
          </p:nvGrpSpPr>
          <p:grpSpPr>
            <a:xfrm rot="5400000">
              <a:off x="5094256" y="2655112"/>
              <a:ext cx="972000" cy="2592000"/>
              <a:chOff x="287416" y="332656"/>
              <a:chExt cx="828000" cy="2484176"/>
            </a:xfrm>
          </p:grpSpPr>
          <p:grpSp>
            <p:nvGrpSpPr>
              <p:cNvPr id="237" name="Grupo 236"/>
              <p:cNvGrpSpPr/>
              <p:nvPr/>
            </p:nvGrpSpPr>
            <p:grpSpPr>
              <a:xfrm>
                <a:off x="287416" y="332656"/>
                <a:ext cx="828000" cy="2484176"/>
                <a:chOff x="7812360" y="917104"/>
                <a:chExt cx="828000" cy="2484176"/>
              </a:xfrm>
            </p:grpSpPr>
            <p:sp>
              <p:nvSpPr>
                <p:cNvPr id="239" name="Fluxograma: Dados armazenados 238"/>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0" name="Fluxograma: Atraso 239"/>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Fluxograma: Atraso 240"/>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Elipse 241"/>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3" name="Explosão 1 242"/>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8" name="Conector reto 237"/>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9" name="Grupo 228"/>
            <p:cNvGrpSpPr/>
            <p:nvPr/>
          </p:nvGrpSpPr>
          <p:grpSpPr>
            <a:xfrm rot="5400000">
              <a:off x="5148160" y="2709016"/>
              <a:ext cx="828000" cy="2484176"/>
              <a:chOff x="287416" y="332656"/>
              <a:chExt cx="828000" cy="2484176"/>
            </a:xfrm>
          </p:grpSpPr>
          <p:grpSp>
            <p:nvGrpSpPr>
              <p:cNvPr id="230" name="Grupo 229"/>
              <p:cNvGrpSpPr/>
              <p:nvPr/>
            </p:nvGrpSpPr>
            <p:grpSpPr>
              <a:xfrm>
                <a:off x="287416" y="332656"/>
                <a:ext cx="828000" cy="2484176"/>
                <a:chOff x="7812360" y="917104"/>
                <a:chExt cx="828000" cy="2484176"/>
              </a:xfrm>
            </p:grpSpPr>
            <p:sp>
              <p:nvSpPr>
                <p:cNvPr id="232" name="Fluxograma: Dados armazenados 231"/>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Elipse 234"/>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6" name="Explosão 1 235"/>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1" name="Conector reto 230"/>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4" name="Forma livre 243"/>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5" name="Texto explicativo em elipse 244"/>
          <p:cNvSpPr/>
          <p:nvPr/>
        </p:nvSpPr>
        <p:spPr>
          <a:xfrm>
            <a:off x="6319066" y="2872691"/>
            <a:ext cx="672281" cy="450428"/>
          </a:xfrm>
          <a:prstGeom prst="wedgeEllipseCallou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809" b="1" i="0" u="none" strike="noStrike" kern="0" cap="none" spc="0" normalizeH="0" baseline="0" noProof="0" dirty="0">
                <a:ln>
                  <a:noFill/>
                </a:ln>
                <a:solidFill>
                  <a:prstClr val="black"/>
                </a:solidFill>
                <a:effectLst/>
                <a:uLnTx/>
                <a:uFillTx/>
                <a:latin typeface="Calibri"/>
                <a:ea typeface="+mn-ea"/>
                <a:cs typeface="+mn-cs"/>
              </a:rPr>
              <a:t>Blá, blá, blá.</a:t>
            </a:r>
          </a:p>
        </p:txBody>
      </p:sp>
      <p:sp>
        <p:nvSpPr>
          <p:cNvPr id="246" name="Texto explicativo em elipse 245"/>
          <p:cNvSpPr/>
          <p:nvPr/>
        </p:nvSpPr>
        <p:spPr>
          <a:xfrm>
            <a:off x="5858551" y="1364287"/>
            <a:ext cx="672281" cy="450428"/>
          </a:xfrm>
          <a:prstGeom prst="wedgeEllipseCallou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809" b="1" i="0" u="none" strike="noStrike" kern="0" cap="none" spc="0" normalizeH="0" baseline="0" noProof="0" dirty="0">
                <a:ln>
                  <a:noFill/>
                </a:ln>
                <a:solidFill>
                  <a:prstClr val="black"/>
                </a:solidFill>
                <a:effectLst/>
                <a:uLnTx/>
                <a:uFillTx/>
                <a:latin typeface="Calibri"/>
                <a:ea typeface="+mn-ea"/>
                <a:cs typeface="+mn-cs"/>
              </a:rPr>
              <a:t>Blá, blá, blá.</a:t>
            </a:r>
          </a:p>
        </p:txBody>
      </p:sp>
      <p:grpSp>
        <p:nvGrpSpPr>
          <p:cNvPr id="247" name="Grupo 246"/>
          <p:cNvGrpSpPr/>
          <p:nvPr/>
        </p:nvGrpSpPr>
        <p:grpSpPr>
          <a:xfrm>
            <a:off x="5101414" y="3429000"/>
            <a:ext cx="2038235" cy="635297"/>
            <a:chOff x="5004048" y="3717032"/>
            <a:chExt cx="2772296" cy="864096"/>
          </a:xfrm>
        </p:grpSpPr>
        <p:sp>
          <p:nvSpPr>
            <p:cNvPr id="248" name="Retângulo de cantos arredondados 247"/>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Retângulo de cantos arredondados 248"/>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0" name="Retângulo 249"/>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pic>
        <p:nvPicPr>
          <p:cNvPr id="251" name="Picture 2" descr="http://otoclinicarubensribeiro.com.br/Images/img-sonambulis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525" y="1867356"/>
            <a:ext cx="2069296" cy="113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4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251"/>
                                        </p:tgtEl>
                                        <p:attrNameLst>
                                          <p:attrName>style.visibility</p:attrName>
                                        </p:attrNameLst>
                                      </p:cBhvr>
                                      <p:to>
                                        <p:strVal val="visible"/>
                                      </p:to>
                                    </p:set>
                                    <p:animEffect transition="in" filter="wedge">
                                      <p:cBhvr>
                                        <p:cTn id="11" dur="2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448712" y="3111352"/>
            <a:ext cx="3013630" cy="767565"/>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Na verdade tudo isso está acontecendo no plano espiritual e está sendo “transmitido”, “repassado”, “gesticulado” pelo corpo físico.</a:t>
            </a:r>
          </a:p>
        </p:txBody>
      </p:sp>
      <p:grpSp>
        <p:nvGrpSpPr>
          <p:cNvPr id="216" name="Grupo 215"/>
          <p:cNvGrpSpPr/>
          <p:nvPr/>
        </p:nvGrpSpPr>
        <p:grpSpPr>
          <a:xfrm>
            <a:off x="5233960" y="1364582"/>
            <a:ext cx="1720403" cy="2646775"/>
            <a:chOff x="2411760" y="3069360"/>
            <a:chExt cx="2340000" cy="3600000"/>
          </a:xfrm>
        </p:grpSpPr>
        <p:sp>
          <p:nvSpPr>
            <p:cNvPr id="217" name="Elipse 21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8" name="Grupo 217"/>
            <p:cNvGrpSpPr/>
            <p:nvPr/>
          </p:nvGrpSpPr>
          <p:grpSpPr>
            <a:xfrm>
              <a:off x="2987824" y="3501312"/>
              <a:ext cx="1260000" cy="2736000"/>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7" name="Grupo 226"/>
          <p:cNvGrpSpPr/>
          <p:nvPr/>
        </p:nvGrpSpPr>
        <p:grpSpPr>
          <a:xfrm>
            <a:off x="5154568" y="3243786"/>
            <a:ext cx="1905678" cy="714629"/>
            <a:chOff x="4284256" y="3465112"/>
            <a:chExt cx="2592000" cy="972000"/>
          </a:xfrm>
        </p:grpSpPr>
        <p:grpSp>
          <p:nvGrpSpPr>
            <p:cNvPr id="228" name="Grupo 227"/>
            <p:cNvGrpSpPr/>
            <p:nvPr/>
          </p:nvGrpSpPr>
          <p:grpSpPr>
            <a:xfrm rot="5400000">
              <a:off x="5094256" y="2655112"/>
              <a:ext cx="972000" cy="2592000"/>
              <a:chOff x="287416" y="332656"/>
              <a:chExt cx="828000" cy="2484176"/>
            </a:xfrm>
          </p:grpSpPr>
          <p:grpSp>
            <p:nvGrpSpPr>
              <p:cNvPr id="237" name="Grupo 236"/>
              <p:cNvGrpSpPr/>
              <p:nvPr/>
            </p:nvGrpSpPr>
            <p:grpSpPr>
              <a:xfrm>
                <a:off x="287416" y="332656"/>
                <a:ext cx="828000" cy="2484176"/>
                <a:chOff x="7812360" y="917104"/>
                <a:chExt cx="828000" cy="2484176"/>
              </a:xfrm>
            </p:grpSpPr>
            <p:sp>
              <p:nvSpPr>
                <p:cNvPr id="239" name="Fluxograma: Dados armazenados 238"/>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0" name="Fluxograma: Atraso 239"/>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Fluxograma: Atraso 240"/>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Elipse 241"/>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3" name="Explosão 1 242"/>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8" name="Conector reto 237"/>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9" name="Grupo 228"/>
            <p:cNvGrpSpPr/>
            <p:nvPr/>
          </p:nvGrpSpPr>
          <p:grpSpPr>
            <a:xfrm rot="5400000">
              <a:off x="5148160" y="2709016"/>
              <a:ext cx="828000" cy="2484176"/>
              <a:chOff x="287416" y="332656"/>
              <a:chExt cx="828000" cy="2484176"/>
            </a:xfrm>
          </p:grpSpPr>
          <p:grpSp>
            <p:nvGrpSpPr>
              <p:cNvPr id="230" name="Grupo 229"/>
              <p:cNvGrpSpPr/>
              <p:nvPr/>
            </p:nvGrpSpPr>
            <p:grpSpPr>
              <a:xfrm>
                <a:off x="287416" y="332656"/>
                <a:ext cx="828000" cy="2484176"/>
                <a:chOff x="7812360" y="917104"/>
                <a:chExt cx="828000" cy="2484176"/>
              </a:xfrm>
            </p:grpSpPr>
            <p:sp>
              <p:nvSpPr>
                <p:cNvPr id="232" name="Fluxograma: Dados armazenados 231"/>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Elipse 234"/>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6" name="Explosão 1 235"/>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1" name="Conector reto 230"/>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4" name="Forma livre 243"/>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5" name="Texto explicativo em elipse 244"/>
          <p:cNvSpPr/>
          <p:nvPr/>
        </p:nvSpPr>
        <p:spPr>
          <a:xfrm>
            <a:off x="6319066" y="2872691"/>
            <a:ext cx="672281" cy="450428"/>
          </a:xfrm>
          <a:prstGeom prst="wedgeEllipseCallou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809" b="1" i="0" u="none" strike="noStrike" kern="0" cap="none" spc="0" normalizeH="0" baseline="0" noProof="0" dirty="0">
                <a:ln>
                  <a:noFill/>
                </a:ln>
                <a:solidFill>
                  <a:prstClr val="black"/>
                </a:solidFill>
                <a:effectLst/>
                <a:uLnTx/>
                <a:uFillTx/>
                <a:latin typeface="Calibri"/>
                <a:ea typeface="+mn-ea"/>
                <a:cs typeface="+mn-cs"/>
              </a:rPr>
              <a:t>Blá, blá, blá.</a:t>
            </a:r>
          </a:p>
        </p:txBody>
      </p:sp>
      <p:sp>
        <p:nvSpPr>
          <p:cNvPr id="246" name="Texto explicativo em elipse 245"/>
          <p:cNvSpPr/>
          <p:nvPr/>
        </p:nvSpPr>
        <p:spPr>
          <a:xfrm>
            <a:off x="5858551" y="1364287"/>
            <a:ext cx="672281" cy="450428"/>
          </a:xfrm>
          <a:prstGeom prst="wedgeEllipseCallou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809" b="1" i="0" u="none" strike="noStrike" kern="0" cap="none" spc="0" normalizeH="0" baseline="0" noProof="0" dirty="0">
                <a:ln>
                  <a:noFill/>
                </a:ln>
                <a:solidFill>
                  <a:prstClr val="black"/>
                </a:solidFill>
                <a:effectLst/>
                <a:uLnTx/>
                <a:uFillTx/>
                <a:latin typeface="Calibri"/>
                <a:ea typeface="+mn-ea"/>
                <a:cs typeface="+mn-cs"/>
              </a:rPr>
              <a:t>Blá, blá, blá.</a:t>
            </a:r>
          </a:p>
        </p:txBody>
      </p:sp>
      <p:grpSp>
        <p:nvGrpSpPr>
          <p:cNvPr id="247" name="Grupo 246"/>
          <p:cNvGrpSpPr/>
          <p:nvPr/>
        </p:nvGrpSpPr>
        <p:grpSpPr>
          <a:xfrm>
            <a:off x="5101414" y="3429000"/>
            <a:ext cx="2038235" cy="635297"/>
            <a:chOff x="5004048" y="3717032"/>
            <a:chExt cx="2772296" cy="864096"/>
          </a:xfrm>
        </p:grpSpPr>
        <p:sp>
          <p:nvSpPr>
            <p:cNvPr id="248" name="Retângulo de cantos arredondados 247"/>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Retângulo de cantos arredondados 248"/>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0" name="Retângulo 249"/>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pic>
        <p:nvPicPr>
          <p:cNvPr id="251" name="Picture 2" descr="http://otoclinicarubensribeiro.com.br/Images/img-sonambulis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525" y="1867356"/>
            <a:ext cx="2069296" cy="113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0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554343" y="2740885"/>
            <a:ext cx="2546228" cy="1111646"/>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Além disso, se ela estiver conversando com outra “pessoa” no plano espiritual, poderemos ouvi-la falar, pensando até mesmo que ela fala sozinha, em seu “sonho”, ou em seu “pesadelo”.</a:t>
            </a:r>
          </a:p>
        </p:txBody>
      </p:sp>
      <p:grpSp>
        <p:nvGrpSpPr>
          <p:cNvPr id="216" name="Grupo 215"/>
          <p:cNvGrpSpPr/>
          <p:nvPr/>
        </p:nvGrpSpPr>
        <p:grpSpPr>
          <a:xfrm>
            <a:off x="5736913" y="1417523"/>
            <a:ext cx="1720403" cy="2646775"/>
            <a:chOff x="2411760" y="3069360"/>
            <a:chExt cx="2340000" cy="3600000"/>
          </a:xfrm>
        </p:grpSpPr>
        <p:sp>
          <p:nvSpPr>
            <p:cNvPr id="217" name="Elipse 21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8" name="Grupo 217"/>
            <p:cNvGrpSpPr/>
            <p:nvPr/>
          </p:nvGrpSpPr>
          <p:grpSpPr>
            <a:xfrm>
              <a:off x="2987824" y="3501312"/>
              <a:ext cx="1260000" cy="2736000"/>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7" name="Forma livre 226"/>
          <p:cNvSpPr/>
          <p:nvPr/>
        </p:nvSpPr>
        <p:spPr>
          <a:xfrm>
            <a:off x="6570164" y="194502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8" name="Texto explicativo em elipse 227"/>
          <p:cNvSpPr/>
          <p:nvPr/>
        </p:nvSpPr>
        <p:spPr>
          <a:xfrm>
            <a:off x="6557311" y="1417229"/>
            <a:ext cx="672281" cy="450428"/>
          </a:xfrm>
          <a:prstGeom prst="wedgeEllipseCallou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809" b="1" i="0" u="none" strike="noStrike" kern="0" cap="none" spc="0" normalizeH="0" baseline="0" noProof="0" dirty="0">
                <a:ln>
                  <a:noFill/>
                </a:ln>
                <a:solidFill>
                  <a:sysClr val="windowText" lastClr="000000"/>
                </a:solidFill>
                <a:effectLst/>
                <a:uLnTx/>
                <a:uFillTx/>
                <a:latin typeface="Calibri"/>
                <a:ea typeface="+mn-ea"/>
                <a:cs typeface="+mn-cs"/>
              </a:rPr>
              <a:t>Blá, blá, blá.</a:t>
            </a:r>
          </a:p>
        </p:txBody>
      </p:sp>
      <p:sp>
        <p:nvSpPr>
          <p:cNvPr id="229" name="Texto explicativo em elipse 228"/>
          <p:cNvSpPr/>
          <p:nvPr/>
        </p:nvSpPr>
        <p:spPr>
          <a:xfrm>
            <a:off x="6837975" y="2925632"/>
            <a:ext cx="672281" cy="450428"/>
          </a:xfrm>
          <a:prstGeom prst="wedgeEllipseCallou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809" b="1" i="0" u="none" strike="noStrike" kern="0" cap="none" spc="0" normalizeH="0" baseline="0" noProof="0" dirty="0">
                <a:ln>
                  <a:noFill/>
                </a:ln>
                <a:solidFill>
                  <a:sysClr val="windowText" lastClr="000000"/>
                </a:solidFill>
                <a:effectLst/>
                <a:uLnTx/>
                <a:uFillTx/>
                <a:latin typeface="Calibri"/>
                <a:ea typeface="+mn-ea"/>
                <a:cs typeface="+mn-cs"/>
              </a:rPr>
              <a:t>Blá, blá, blá.</a:t>
            </a:r>
          </a:p>
        </p:txBody>
      </p:sp>
      <p:grpSp>
        <p:nvGrpSpPr>
          <p:cNvPr id="230" name="Grupo 229"/>
          <p:cNvGrpSpPr/>
          <p:nvPr/>
        </p:nvGrpSpPr>
        <p:grpSpPr>
          <a:xfrm>
            <a:off x="4386716" y="1417229"/>
            <a:ext cx="1720403" cy="2646775"/>
            <a:chOff x="6696496" y="3141368"/>
            <a:chExt cx="2340000" cy="3600000"/>
          </a:xfrm>
        </p:grpSpPr>
        <p:sp>
          <p:nvSpPr>
            <p:cNvPr id="231" name="Elipse 230"/>
            <p:cNvSpPr/>
            <p:nvPr/>
          </p:nvSpPr>
          <p:spPr>
            <a:xfrm>
              <a:off x="6696496" y="3141368"/>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32" name="Grupo 231"/>
            <p:cNvGrpSpPr/>
            <p:nvPr/>
          </p:nvGrpSpPr>
          <p:grpSpPr>
            <a:xfrm>
              <a:off x="7416416" y="3645024"/>
              <a:ext cx="900000" cy="2628000"/>
              <a:chOff x="2267744" y="476672"/>
              <a:chExt cx="684000" cy="2324226"/>
            </a:xfrm>
          </p:grpSpPr>
          <p:grpSp>
            <p:nvGrpSpPr>
              <p:cNvPr id="233" name="Grupo 232"/>
              <p:cNvGrpSpPr/>
              <p:nvPr/>
            </p:nvGrpSpPr>
            <p:grpSpPr>
              <a:xfrm>
                <a:off x="2267744" y="476672"/>
                <a:ext cx="684000" cy="2324226"/>
                <a:chOff x="3168032" y="656712"/>
                <a:chExt cx="684000" cy="2324226"/>
              </a:xfrm>
            </p:grpSpPr>
            <p:sp>
              <p:nvSpPr>
                <p:cNvPr id="235" name="Fluxograma: Dados armazenados 234"/>
                <p:cNvSpPr/>
                <p:nvPr/>
              </p:nvSpPr>
              <p:spPr>
                <a:xfrm rot="5400000">
                  <a:off x="3060016" y="2296938"/>
                  <a:ext cx="900000" cy="468000"/>
                </a:xfrm>
                <a:prstGeom prst="flowChartOnlineStorage">
                  <a:avLst/>
                </a:prstGeom>
                <a:solidFill>
                  <a:schemeClr val="accent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Fluxograma: Atraso 235"/>
                <p:cNvSpPr/>
                <p:nvPr/>
              </p:nvSpPr>
              <p:spPr>
                <a:xfrm rot="16200000">
                  <a:off x="3042032" y="1414954"/>
                  <a:ext cx="936000" cy="684000"/>
                </a:xfrm>
                <a:prstGeom prst="flowChartDelay">
                  <a:avLst/>
                </a:prstGeom>
                <a:solidFill>
                  <a:srgbClr val="00B05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7" name="Fluxograma: Atraso 236"/>
                <p:cNvSpPr/>
                <p:nvPr/>
              </p:nvSpPr>
              <p:spPr>
                <a:xfrm rot="5400000">
                  <a:off x="3203960" y="760038"/>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8" name="Elipse 237"/>
                <p:cNvSpPr/>
                <p:nvPr/>
              </p:nvSpPr>
              <p:spPr>
                <a:xfrm>
                  <a:off x="3383984" y="928818"/>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9" name="Elipse 238"/>
                <p:cNvSpPr/>
                <p:nvPr/>
              </p:nvSpPr>
              <p:spPr>
                <a:xfrm>
                  <a:off x="3536384" y="928810"/>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0" name="Fluxograma: Atraso 239"/>
                <p:cNvSpPr/>
                <p:nvPr/>
              </p:nvSpPr>
              <p:spPr>
                <a:xfrm rot="16200000">
                  <a:off x="3419920" y="440712"/>
                  <a:ext cx="180000" cy="612000"/>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4" name="Conector reto 233"/>
              <p:cNvCxnSpPr/>
              <p:nvPr/>
            </p:nvCxnSpPr>
            <p:spPr>
              <a:xfrm>
                <a:off x="2555776" y="980728"/>
                <a:ext cx="72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41" name="Texto explicativo em elipse 240"/>
          <p:cNvSpPr/>
          <p:nvPr/>
        </p:nvSpPr>
        <p:spPr>
          <a:xfrm>
            <a:off x="5302675" y="1523112"/>
            <a:ext cx="672281" cy="450428"/>
          </a:xfrm>
          <a:prstGeom prst="wedgeEllipseCallou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809" b="1" i="0" u="none" strike="noStrike" kern="0" cap="none" spc="0" normalizeH="0" baseline="0" noProof="0" dirty="0">
                <a:ln>
                  <a:noFill/>
                </a:ln>
                <a:solidFill>
                  <a:prstClr val="black"/>
                </a:solidFill>
                <a:effectLst/>
                <a:uLnTx/>
                <a:uFillTx/>
                <a:latin typeface="Calibri"/>
                <a:ea typeface="+mn-ea"/>
                <a:cs typeface="+mn-cs"/>
              </a:rPr>
              <a:t>Blá, blá, blá.</a:t>
            </a:r>
          </a:p>
        </p:txBody>
      </p:sp>
      <p:grpSp>
        <p:nvGrpSpPr>
          <p:cNvPr id="242" name="Grupo 241"/>
          <p:cNvGrpSpPr/>
          <p:nvPr/>
        </p:nvGrpSpPr>
        <p:grpSpPr>
          <a:xfrm>
            <a:off x="5657519" y="3296728"/>
            <a:ext cx="1905678" cy="714629"/>
            <a:chOff x="4284256" y="3465112"/>
            <a:chExt cx="2592000" cy="972000"/>
          </a:xfrm>
        </p:grpSpPr>
        <p:grpSp>
          <p:nvGrpSpPr>
            <p:cNvPr id="243" name="Grupo 242"/>
            <p:cNvGrpSpPr/>
            <p:nvPr/>
          </p:nvGrpSpPr>
          <p:grpSpPr>
            <a:xfrm rot="5400000">
              <a:off x="5094256" y="2655112"/>
              <a:ext cx="972000" cy="2592000"/>
              <a:chOff x="287416" y="332656"/>
              <a:chExt cx="828000" cy="2484176"/>
            </a:xfrm>
          </p:grpSpPr>
          <p:grpSp>
            <p:nvGrpSpPr>
              <p:cNvPr id="252" name="Grupo 251"/>
              <p:cNvGrpSpPr/>
              <p:nvPr/>
            </p:nvGrpSpPr>
            <p:grpSpPr>
              <a:xfrm>
                <a:off x="287416" y="332656"/>
                <a:ext cx="828000" cy="2484176"/>
                <a:chOff x="7812360" y="917104"/>
                <a:chExt cx="828000" cy="2484176"/>
              </a:xfrm>
            </p:grpSpPr>
            <p:sp>
              <p:nvSpPr>
                <p:cNvPr id="254" name="Fluxograma: Dados armazenados 253"/>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5" name="Fluxograma: Atraso 254"/>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6" name="Fluxograma: Atraso 255"/>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7" name="Elipse 256"/>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8" name="Explosão 1 257"/>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53" name="Conector reto 252"/>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4" name="Grupo 243"/>
            <p:cNvGrpSpPr/>
            <p:nvPr/>
          </p:nvGrpSpPr>
          <p:grpSpPr>
            <a:xfrm rot="5400000">
              <a:off x="5148160" y="2709016"/>
              <a:ext cx="828000" cy="2484176"/>
              <a:chOff x="287416" y="332656"/>
              <a:chExt cx="828000" cy="2484176"/>
            </a:xfrm>
          </p:grpSpPr>
          <p:grpSp>
            <p:nvGrpSpPr>
              <p:cNvPr id="245" name="Grupo 244"/>
              <p:cNvGrpSpPr/>
              <p:nvPr/>
            </p:nvGrpSpPr>
            <p:grpSpPr>
              <a:xfrm>
                <a:off x="287416" y="332656"/>
                <a:ext cx="828000" cy="2484176"/>
                <a:chOff x="7812360" y="917104"/>
                <a:chExt cx="828000" cy="2484176"/>
              </a:xfrm>
            </p:grpSpPr>
            <p:sp>
              <p:nvSpPr>
                <p:cNvPr id="247" name="Fluxograma: Dados armazenados 246"/>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Fluxograma: Atraso 247"/>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Fluxograma: Atraso 248"/>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0" name="Elipse 249"/>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1" name="Explosão 1 250"/>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46" name="Conector reto 245"/>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59" name="Grupo 258"/>
          <p:cNvGrpSpPr/>
          <p:nvPr/>
        </p:nvGrpSpPr>
        <p:grpSpPr>
          <a:xfrm>
            <a:off x="5604365" y="3481942"/>
            <a:ext cx="2038235" cy="635297"/>
            <a:chOff x="5004048" y="3717032"/>
            <a:chExt cx="2772296" cy="864096"/>
          </a:xfrm>
        </p:grpSpPr>
        <p:sp>
          <p:nvSpPr>
            <p:cNvPr id="260" name="Retângulo de cantos arredondados 259"/>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1" name="Retângulo de cantos arredondados 260"/>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2" name="Retângulo 261"/>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32247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607284" y="2820290"/>
            <a:ext cx="1826275" cy="1032242"/>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E esta “pessoa” a que estamos nos referindo pode estar viva ou não! Ou como geralmente falamos: encarnada ou desencarnada.</a:t>
            </a:r>
          </a:p>
        </p:txBody>
      </p:sp>
      <p:grpSp>
        <p:nvGrpSpPr>
          <p:cNvPr id="216" name="Grupo 215"/>
          <p:cNvGrpSpPr/>
          <p:nvPr/>
        </p:nvGrpSpPr>
        <p:grpSpPr>
          <a:xfrm>
            <a:off x="5736913" y="1417523"/>
            <a:ext cx="1720403" cy="2646775"/>
            <a:chOff x="2411760" y="3069360"/>
            <a:chExt cx="2340000" cy="3600000"/>
          </a:xfrm>
        </p:grpSpPr>
        <p:sp>
          <p:nvSpPr>
            <p:cNvPr id="217" name="Elipse 21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8" name="Grupo 217"/>
            <p:cNvGrpSpPr/>
            <p:nvPr/>
          </p:nvGrpSpPr>
          <p:grpSpPr>
            <a:xfrm>
              <a:off x="2987824" y="3501312"/>
              <a:ext cx="1260000" cy="2736000"/>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7" name="Forma livre 226"/>
          <p:cNvSpPr/>
          <p:nvPr/>
        </p:nvSpPr>
        <p:spPr>
          <a:xfrm>
            <a:off x="6570164" y="194502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8" name="Texto explicativo em elipse 227"/>
          <p:cNvSpPr/>
          <p:nvPr/>
        </p:nvSpPr>
        <p:spPr>
          <a:xfrm>
            <a:off x="6557311" y="1417229"/>
            <a:ext cx="672281" cy="450428"/>
          </a:xfrm>
          <a:prstGeom prst="wedgeEllipseCallou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809" b="1" i="0" u="none" strike="noStrike" kern="0" cap="none" spc="0" normalizeH="0" baseline="0" noProof="0" dirty="0">
                <a:ln>
                  <a:noFill/>
                </a:ln>
                <a:solidFill>
                  <a:sysClr val="windowText" lastClr="000000"/>
                </a:solidFill>
                <a:effectLst/>
                <a:uLnTx/>
                <a:uFillTx/>
                <a:latin typeface="Calibri"/>
                <a:ea typeface="+mn-ea"/>
                <a:cs typeface="+mn-cs"/>
              </a:rPr>
              <a:t>Blá, blá, blá.</a:t>
            </a:r>
          </a:p>
        </p:txBody>
      </p:sp>
      <p:sp>
        <p:nvSpPr>
          <p:cNvPr id="229" name="Texto explicativo em elipse 228"/>
          <p:cNvSpPr/>
          <p:nvPr/>
        </p:nvSpPr>
        <p:spPr>
          <a:xfrm>
            <a:off x="6837975" y="2925632"/>
            <a:ext cx="672281" cy="450428"/>
          </a:xfrm>
          <a:prstGeom prst="wedgeEllipseCallou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809" b="1" i="0" u="none" strike="noStrike" kern="0" cap="none" spc="0" normalizeH="0" baseline="0" noProof="0" dirty="0">
                <a:ln>
                  <a:noFill/>
                </a:ln>
                <a:solidFill>
                  <a:sysClr val="windowText" lastClr="000000"/>
                </a:solidFill>
                <a:effectLst/>
                <a:uLnTx/>
                <a:uFillTx/>
                <a:latin typeface="Calibri"/>
                <a:ea typeface="+mn-ea"/>
                <a:cs typeface="+mn-cs"/>
              </a:rPr>
              <a:t>Blá, blá, blá.</a:t>
            </a:r>
          </a:p>
        </p:txBody>
      </p:sp>
      <p:grpSp>
        <p:nvGrpSpPr>
          <p:cNvPr id="230" name="Grupo 229"/>
          <p:cNvGrpSpPr/>
          <p:nvPr/>
        </p:nvGrpSpPr>
        <p:grpSpPr>
          <a:xfrm>
            <a:off x="4386716" y="1417229"/>
            <a:ext cx="1720403" cy="2646775"/>
            <a:chOff x="6696496" y="3141368"/>
            <a:chExt cx="2340000" cy="3600000"/>
          </a:xfrm>
        </p:grpSpPr>
        <p:sp>
          <p:nvSpPr>
            <p:cNvPr id="231" name="Elipse 230"/>
            <p:cNvSpPr/>
            <p:nvPr/>
          </p:nvSpPr>
          <p:spPr>
            <a:xfrm>
              <a:off x="6696496" y="3141368"/>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32" name="Grupo 231"/>
            <p:cNvGrpSpPr/>
            <p:nvPr/>
          </p:nvGrpSpPr>
          <p:grpSpPr>
            <a:xfrm>
              <a:off x="7416416" y="3645024"/>
              <a:ext cx="900000" cy="2628000"/>
              <a:chOff x="2267744" y="476672"/>
              <a:chExt cx="684000" cy="2324226"/>
            </a:xfrm>
          </p:grpSpPr>
          <p:grpSp>
            <p:nvGrpSpPr>
              <p:cNvPr id="233" name="Grupo 232"/>
              <p:cNvGrpSpPr/>
              <p:nvPr/>
            </p:nvGrpSpPr>
            <p:grpSpPr>
              <a:xfrm>
                <a:off x="2267744" y="476672"/>
                <a:ext cx="684000" cy="2324226"/>
                <a:chOff x="3168032" y="656712"/>
                <a:chExt cx="684000" cy="2324226"/>
              </a:xfrm>
            </p:grpSpPr>
            <p:sp>
              <p:nvSpPr>
                <p:cNvPr id="235" name="Fluxograma: Dados armazenados 234"/>
                <p:cNvSpPr/>
                <p:nvPr/>
              </p:nvSpPr>
              <p:spPr>
                <a:xfrm rot="5400000">
                  <a:off x="3060016" y="2296938"/>
                  <a:ext cx="900000" cy="468000"/>
                </a:xfrm>
                <a:prstGeom prst="flowChartOnlineStorage">
                  <a:avLst/>
                </a:prstGeom>
                <a:solidFill>
                  <a:schemeClr val="accent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Fluxograma: Atraso 235"/>
                <p:cNvSpPr/>
                <p:nvPr/>
              </p:nvSpPr>
              <p:spPr>
                <a:xfrm rot="16200000">
                  <a:off x="3042032" y="1414954"/>
                  <a:ext cx="936000" cy="684000"/>
                </a:xfrm>
                <a:prstGeom prst="flowChartDelay">
                  <a:avLst/>
                </a:prstGeom>
                <a:solidFill>
                  <a:srgbClr val="00B05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7" name="Fluxograma: Atraso 236"/>
                <p:cNvSpPr/>
                <p:nvPr/>
              </p:nvSpPr>
              <p:spPr>
                <a:xfrm rot="5400000">
                  <a:off x="3203960" y="760038"/>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8" name="Elipse 237"/>
                <p:cNvSpPr/>
                <p:nvPr/>
              </p:nvSpPr>
              <p:spPr>
                <a:xfrm>
                  <a:off x="3383984" y="928818"/>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9" name="Elipse 238"/>
                <p:cNvSpPr/>
                <p:nvPr/>
              </p:nvSpPr>
              <p:spPr>
                <a:xfrm>
                  <a:off x="3536384" y="928810"/>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0" name="Fluxograma: Atraso 239"/>
                <p:cNvSpPr/>
                <p:nvPr/>
              </p:nvSpPr>
              <p:spPr>
                <a:xfrm rot="16200000">
                  <a:off x="3419920" y="440712"/>
                  <a:ext cx="180000" cy="612000"/>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4" name="Conector reto 233"/>
              <p:cNvCxnSpPr/>
              <p:nvPr/>
            </p:nvCxnSpPr>
            <p:spPr>
              <a:xfrm>
                <a:off x="2555776" y="980728"/>
                <a:ext cx="72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41" name="Texto explicativo em elipse 240"/>
          <p:cNvSpPr/>
          <p:nvPr/>
        </p:nvSpPr>
        <p:spPr>
          <a:xfrm>
            <a:off x="5302675" y="1523112"/>
            <a:ext cx="672281" cy="450428"/>
          </a:xfrm>
          <a:prstGeom prst="wedgeEllipseCallou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809" b="1" i="0" u="none" strike="noStrike" kern="0" cap="none" spc="0" normalizeH="0" baseline="0" noProof="0" dirty="0">
                <a:ln>
                  <a:noFill/>
                </a:ln>
                <a:solidFill>
                  <a:prstClr val="black"/>
                </a:solidFill>
                <a:effectLst/>
                <a:uLnTx/>
                <a:uFillTx/>
                <a:latin typeface="Calibri"/>
                <a:ea typeface="+mn-ea"/>
                <a:cs typeface="+mn-cs"/>
              </a:rPr>
              <a:t>Blá, blá, blá.</a:t>
            </a:r>
          </a:p>
        </p:txBody>
      </p:sp>
      <p:grpSp>
        <p:nvGrpSpPr>
          <p:cNvPr id="242" name="Grupo 241"/>
          <p:cNvGrpSpPr/>
          <p:nvPr/>
        </p:nvGrpSpPr>
        <p:grpSpPr>
          <a:xfrm>
            <a:off x="5657519" y="3296728"/>
            <a:ext cx="1905678" cy="714629"/>
            <a:chOff x="4284256" y="3465112"/>
            <a:chExt cx="2592000" cy="972000"/>
          </a:xfrm>
        </p:grpSpPr>
        <p:grpSp>
          <p:nvGrpSpPr>
            <p:cNvPr id="243" name="Grupo 242"/>
            <p:cNvGrpSpPr/>
            <p:nvPr/>
          </p:nvGrpSpPr>
          <p:grpSpPr>
            <a:xfrm rot="5400000">
              <a:off x="5094256" y="2655112"/>
              <a:ext cx="972000" cy="2592000"/>
              <a:chOff x="287416" y="332656"/>
              <a:chExt cx="828000" cy="2484176"/>
            </a:xfrm>
          </p:grpSpPr>
          <p:grpSp>
            <p:nvGrpSpPr>
              <p:cNvPr id="252" name="Grupo 251"/>
              <p:cNvGrpSpPr/>
              <p:nvPr/>
            </p:nvGrpSpPr>
            <p:grpSpPr>
              <a:xfrm>
                <a:off x="287416" y="332656"/>
                <a:ext cx="828000" cy="2484176"/>
                <a:chOff x="7812360" y="917104"/>
                <a:chExt cx="828000" cy="2484176"/>
              </a:xfrm>
            </p:grpSpPr>
            <p:sp>
              <p:nvSpPr>
                <p:cNvPr id="254" name="Fluxograma: Dados armazenados 253"/>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5" name="Fluxograma: Atraso 254"/>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6" name="Fluxograma: Atraso 255"/>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7" name="Elipse 256"/>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8" name="Explosão 1 257"/>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53" name="Conector reto 252"/>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4" name="Grupo 243"/>
            <p:cNvGrpSpPr/>
            <p:nvPr/>
          </p:nvGrpSpPr>
          <p:grpSpPr>
            <a:xfrm rot="5400000">
              <a:off x="5148160" y="2709016"/>
              <a:ext cx="828000" cy="2484176"/>
              <a:chOff x="287416" y="332656"/>
              <a:chExt cx="828000" cy="2484176"/>
            </a:xfrm>
          </p:grpSpPr>
          <p:grpSp>
            <p:nvGrpSpPr>
              <p:cNvPr id="245" name="Grupo 244"/>
              <p:cNvGrpSpPr/>
              <p:nvPr/>
            </p:nvGrpSpPr>
            <p:grpSpPr>
              <a:xfrm>
                <a:off x="287416" y="332656"/>
                <a:ext cx="828000" cy="2484176"/>
                <a:chOff x="7812360" y="917104"/>
                <a:chExt cx="828000" cy="2484176"/>
              </a:xfrm>
            </p:grpSpPr>
            <p:sp>
              <p:nvSpPr>
                <p:cNvPr id="247" name="Fluxograma: Dados armazenados 246"/>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Fluxograma: Atraso 247"/>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9" name="Fluxograma: Atraso 248"/>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0" name="Elipse 249"/>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1" name="Explosão 1 250"/>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46" name="Conector reto 245"/>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59" name="Grupo 258"/>
          <p:cNvGrpSpPr/>
          <p:nvPr/>
        </p:nvGrpSpPr>
        <p:grpSpPr>
          <a:xfrm>
            <a:off x="5604365" y="3481942"/>
            <a:ext cx="2038235" cy="635297"/>
            <a:chOff x="5004048" y="3717032"/>
            <a:chExt cx="2772296" cy="864096"/>
          </a:xfrm>
        </p:grpSpPr>
        <p:sp>
          <p:nvSpPr>
            <p:cNvPr id="260" name="Retângulo de cantos arredondados 259"/>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1" name="Retângulo de cantos arredondados 260"/>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2" name="Retângulo 261"/>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63" name="CaixaDeTexto 262"/>
          <p:cNvSpPr txBox="1"/>
          <p:nvPr/>
        </p:nvSpPr>
        <p:spPr>
          <a:xfrm>
            <a:off x="1395519" y="2091376"/>
            <a:ext cx="3549370" cy="4090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029" b="1" u="sng" strike="noStrike" kern="0" cap="none" spc="0" normalizeH="0" baseline="0" noProof="0" dirty="0">
                <a:ln>
                  <a:noFill/>
                </a:ln>
                <a:effectLst/>
                <a:highlight>
                  <a:srgbClr val="FFFF00"/>
                </a:highlight>
                <a:uLnTx/>
                <a:uFillTx/>
                <a:latin typeface="Comic Sans MS" panose="030F0702030302020204" pitchFamily="66" charset="0"/>
              </a:rPr>
              <a:t>Encarnada</a:t>
            </a:r>
            <a:r>
              <a:rPr kumimoji="0" lang="pt-BR" sz="1029" b="1" u="none" strike="noStrike" kern="0" cap="none" spc="0" normalizeH="0" baseline="0" noProof="0" dirty="0">
                <a:ln>
                  <a:noFill/>
                </a:ln>
                <a:effectLst/>
                <a:highlight>
                  <a:srgbClr val="FFFF00"/>
                </a:highlight>
                <a:uLnTx/>
                <a:uFillTx/>
                <a:latin typeface="Comic Sans MS" panose="030F0702030302020204" pitchFamily="66" charset="0"/>
              </a:rPr>
              <a:t> = estar na carne, no corpo.</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1029" b="1" u="sng" strike="noStrike" kern="0" cap="none" spc="0" normalizeH="0" baseline="0" noProof="0" dirty="0">
                <a:ln>
                  <a:noFill/>
                </a:ln>
                <a:effectLst/>
                <a:highlight>
                  <a:srgbClr val="FFFF00"/>
                </a:highlight>
                <a:uLnTx/>
                <a:uFillTx/>
                <a:latin typeface="Comic Sans MS" panose="030F0702030302020204" pitchFamily="66" charset="0"/>
              </a:rPr>
              <a:t>Desencarnada</a:t>
            </a:r>
            <a:r>
              <a:rPr kumimoji="0" lang="pt-BR" sz="1029" b="1" u="none" strike="noStrike" kern="0" cap="none" spc="0" normalizeH="0" baseline="0" noProof="0" dirty="0">
                <a:ln>
                  <a:noFill/>
                </a:ln>
                <a:effectLst/>
                <a:highlight>
                  <a:srgbClr val="FFFF00"/>
                </a:highlight>
                <a:uLnTx/>
                <a:uFillTx/>
                <a:latin typeface="Comic Sans MS" panose="030F0702030302020204" pitchFamily="66" charset="0"/>
              </a:rPr>
              <a:t> = Não estar mais na carne, no corpo.</a:t>
            </a:r>
          </a:p>
        </p:txBody>
      </p:sp>
    </p:spTree>
    <p:extLst>
      <p:ext uri="{BB962C8B-B14F-4D97-AF65-F5344CB8AC3E}">
        <p14:creationId xmlns:p14="http://schemas.microsoft.com/office/powerpoint/2010/main" val="9091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dissolve">
                                      <p:cBhvr>
                                        <p:cTn id="11"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6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554343" y="2793822"/>
            <a:ext cx="2038016" cy="1058710"/>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1" i="0" u="none" strike="noStrike" kern="0" cap="none" spc="0" normalizeH="0" baseline="0" noProof="0" dirty="0">
                <a:ln>
                  <a:noFill/>
                </a:ln>
                <a:solidFill>
                  <a:prstClr val="black"/>
                </a:solidFill>
                <a:effectLst/>
                <a:uLnTx/>
                <a:uFillTx/>
                <a:latin typeface="Calibri"/>
                <a:ea typeface="+mn-ea"/>
                <a:cs typeface="+mn-cs"/>
              </a:rPr>
              <a:t>E quando ele retorna deste “sonho” ou “pesadelo”, ou como vimos agora, do estado de sonambulismo, não consegue lembrar de nada, ou quase nada!</a:t>
            </a:r>
          </a:p>
        </p:txBody>
      </p:sp>
      <p:grpSp>
        <p:nvGrpSpPr>
          <p:cNvPr id="216" name="Grupo 215"/>
          <p:cNvGrpSpPr/>
          <p:nvPr/>
        </p:nvGrpSpPr>
        <p:grpSpPr>
          <a:xfrm>
            <a:off x="5154668" y="3243786"/>
            <a:ext cx="1905678" cy="714629"/>
            <a:chOff x="4284256" y="3465112"/>
            <a:chExt cx="2592000" cy="972000"/>
          </a:xfrm>
        </p:grpSpPr>
        <p:grpSp>
          <p:nvGrpSpPr>
            <p:cNvPr id="217" name="Grupo 216"/>
            <p:cNvGrpSpPr/>
            <p:nvPr/>
          </p:nvGrpSpPr>
          <p:grpSpPr>
            <a:xfrm rot="5400000">
              <a:off x="5094256" y="2655112"/>
              <a:ext cx="972000" cy="2592000"/>
              <a:chOff x="287416" y="332656"/>
              <a:chExt cx="828000" cy="2484176"/>
            </a:xfrm>
          </p:grpSpPr>
          <p:grpSp>
            <p:nvGrpSpPr>
              <p:cNvPr id="226" name="Grupo 225"/>
              <p:cNvGrpSpPr/>
              <p:nvPr/>
            </p:nvGrpSpPr>
            <p:grpSpPr>
              <a:xfrm>
                <a:off x="287416" y="332656"/>
                <a:ext cx="828000" cy="2484176"/>
                <a:chOff x="7812360" y="917104"/>
                <a:chExt cx="828000" cy="2484176"/>
              </a:xfrm>
            </p:grpSpPr>
            <p:sp>
              <p:nvSpPr>
                <p:cNvPr id="228" name="Fluxograma: Dados armazenados 227"/>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9" name="Fluxograma: Atraso 228"/>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0" name="Fluxograma: Atraso 229"/>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1" name="Elipse 230"/>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2" name="Explosão 1 231"/>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7" name="Conector reto 226"/>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18" name="Grupo 217"/>
            <p:cNvGrpSpPr/>
            <p:nvPr/>
          </p:nvGrpSpPr>
          <p:grpSpPr>
            <a:xfrm rot="5400000">
              <a:off x="5148160" y="2709016"/>
              <a:ext cx="828000" cy="2484176"/>
              <a:chOff x="287416" y="332656"/>
              <a:chExt cx="828000" cy="2484176"/>
            </a:xfrm>
          </p:grpSpPr>
          <p:grpSp>
            <p:nvGrpSpPr>
              <p:cNvPr id="219" name="Grupo 218"/>
              <p:cNvGrpSpPr/>
              <p:nvPr/>
            </p:nvGrpSpPr>
            <p:grpSpPr>
              <a:xfrm>
                <a:off x="287416" y="332656"/>
                <a:ext cx="828000" cy="2484176"/>
                <a:chOff x="7812360" y="917104"/>
                <a:chExt cx="828000" cy="2484176"/>
              </a:xfrm>
            </p:grpSpPr>
            <p:sp>
              <p:nvSpPr>
                <p:cNvPr id="221" name="Fluxograma: Dados armazenados 220"/>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xplosão 1 224"/>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3" name="Grupo 232"/>
          <p:cNvGrpSpPr/>
          <p:nvPr/>
        </p:nvGrpSpPr>
        <p:grpSpPr>
          <a:xfrm>
            <a:off x="5101514" y="3429000"/>
            <a:ext cx="2038235" cy="635297"/>
            <a:chOff x="5004048" y="3717032"/>
            <a:chExt cx="2772296" cy="864096"/>
          </a:xfrm>
        </p:grpSpPr>
        <p:sp>
          <p:nvSpPr>
            <p:cNvPr id="234" name="Retângulo de cantos arredondados 233"/>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Retângulo de cantos arredondados 234"/>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Retângulo 235"/>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37" name="Texto explicativo em forma de nuvem 236"/>
          <p:cNvSpPr/>
          <p:nvPr/>
        </p:nvSpPr>
        <p:spPr>
          <a:xfrm>
            <a:off x="6530932" y="2502601"/>
            <a:ext cx="899903" cy="661694"/>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764" b="0" i="0" u="none" strike="noStrike" kern="0" cap="none" spc="0" normalizeH="0" baseline="0" noProof="0" dirty="0">
                <a:ln>
                  <a:noFill/>
                </a:ln>
                <a:solidFill>
                  <a:prstClr val="black"/>
                </a:solidFill>
                <a:effectLst/>
                <a:uLnTx/>
                <a:uFillTx/>
                <a:latin typeface="Calibri"/>
                <a:ea typeface="+mn-ea"/>
                <a:cs typeface="+mn-cs"/>
              </a:rPr>
              <a:t>? ? ?</a:t>
            </a:r>
          </a:p>
        </p:txBody>
      </p:sp>
    </p:spTree>
    <p:extLst>
      <p:ext uri="{BB962C8B-B14F-4D97-AF65-F5344CB8AC3E}">
        <p14:creationId xmlns:p14="http://schemas.microsoft.com/office/powerpoint/2010/main" val="16875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501400" y="2793822"/>
            <a:ext cx="2223291" cy="1058710"/>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Então quando você ouvir falar que alguém está no estado </a:t>
            </a:r>
            <a:r>
              <a:rPr kumimoji="0" lang="pt-BR" sz="1029" b="1" i="0" u="none" strike="noStrike" kern="0" cap="none" spc="0" normalizeH="0" baseline="0" noProof="0" dirty="0">
                <a:ln>
                  <a:noFill/>
                </a:ln>
                <a:solidFill>
                  <a:prstClr val="black"/>
                </a:solidFill>
                <a:effectLst/>
                <a:uLnTx/>
                <a:uFillTx/>
                <a:latin typeface="Calibri"/>
                <a:ea typeface="+mn-ea"/>
                <a:cs typeface="+mn-cs"/>
              </a:rPr>
              <a:t>sonambúlico</a:t>
            </a:r>
            <a:r>
              <a:rPr kumimoji="0" lang="pt-BR" sz="1029" b="0" i="0" u="none" strike="noStrike" kern="0" cap="none" spc="0" normalizeH="0" baseline="0" noProof="0" dirty="0">
                <a:ln>
                  <a:noFill/>
                </a:ln>
                <a:solidFill>
                  <a:prstClr val="black"/>
                </a:solidFill>
                <a:effectLst/>
                <a:uLnTx/>
                <a:uFillTx/>
                <a:latin typeface="Calibri"/>
                <a:ea typeface="+mn-ea"/>
                <a:cs typeface="+mn-cs"/>
              </a:rPr>
              <a:t>, lembre-se desta figura. Ou seja, a pessoa está na verdade desdobrada, e está em dois planos, físico e espiritual (astral).</a:t>
            </a:r>
          </a:p>
        </p:txBody>
      </p:sp>
      <p:grpSp>
        <p:nvGrpSpPr>
          <p:cNvPr id="216" name="Grupo 215"/>
          <p:cNvGrpSpPr/>
          <p:nvPr/>
        </p:nvGrpSpPr>
        <p:grpSpPr>
          <a:xfrm>
            <a:off x="5233960" y="1364582"/>
            <a:ext cx="1720403" cy="2646775"/>
            <a:chOff x="2411760" y="3069360"/>
            <a:chExt cx="2340000" cy="3600000"/>
          </a:xfrm>
        </p:grpSpPr>
        <p:sp>
          <p:nvSpPr>
            <p:cNvPr id="217" name="Elipse 21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8" name="Grupo 217"/>
            <p:cNvGrpSpPr/>
            <p:nvPr/>
          </p:nvGrpSpPr>
          <p:grpSpPr>
            <a:xfrm>
              <a:off x="2987824" y="3501312"/>
              <a:ext cx="1260000" cy="2736000"/>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7" name="Grupo 226"/>
          <p:cNvGrpSpPr/>
          <p:nvPr/>
        </p:nvGrpSpPr>
        <p:grpSpPr>
          <a:xfrm>
            <a:off x="5154568" y="3243786"/>
            <a:ext cx="1905678" cy="714629"/>
            <a:chOff x="4284256" y="3465112"/>
            <a:chExt cx="2592000" cy="972000"/>
          </a:xfrm>
        </p:grpSpPr>
        <p:grpSp>
          <p:nvGrpSpPr>
            <p:cNvPr id="228" name="Grupo 227"/>
            <p:cNvGrpSpPr/>
            <p:nvPr/>
          </p:nvGrpSpPr>
          <p:grpSpPr>
            <a:xfrm rot="5400000">
              <a:off x="5094256" y="2655112"/>
              <a:ext cx="972000" cy="2592000"/>
              <a:chOff x="287416" y="332656"/>
              <a:chExt cx="828000" cy="2484176"/>
            </a:xfrm>
          </p:grpSpPr>
          <p:grpSp>
            <p:nvGrpSpPr>
              <p:cNvPr id="237" name="Grupo 236"/>
              <p:cNvGrpSpPr/>
              <p:nvPr/>
            </p:nvGrpSpPr>
            <p:grpSpPr>
              <a:xfrm>
                <a:off x="287416" y="332656"/>
                <a:ext cx="828000" cy="2484176"/>
                <a:chOff x="7812360" y="917104"/>
                <a:chExt cx="828000" cy="2484176"/>
              </a:xfrm>
            </p:grpSpPr>
            <p:sp>
              <p:nvSpPr>
                <p:cNvPr id="239" name="Fluxograma: Dados armazenados 238"/>
                <p:cNvSpPr/>
                <p:nvPr/>
              </p:nvSpPr>
              <p:spPr>
                <a:xfrm rot="5400000">
                  <a:off x="7776384" y="2753280"/>
                  <a:ext cx="900000" cy="396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0" name="Fluxograma: Atraso 239"/>
                <p:cNvSpPr/>
                <p:nvPr/>
              </p:nvSpPr>
              <p:spPr>
                <a:xfrm rot="16200000">
                  <a:off x="7758560" y="1871296"/>
                  <a:ext cx="936000" cy="612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Fluxograma: Atraso 240"/>
                <p:cNvSpPr/>
                <p:nvPr/>
              </p:nvSpPr>
              <p:spPr>
                <a:xfrm rot="5400000">
                  <a:off x="7920432" y="1216380"/>
                  <a:ext cx="612000" cy="468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2" name="Elipse 241"/>
                <p:cNvSpPr/>
                <p:nvPr/>
              </p:nvSpPr>
              <p:spPr>
                <a:xfrm>
                  <a:off x="8028384"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3" name="Explosão 1 242"/>
                <p:cNvSpPr/>
                <p:nvPr/>
              </p:nvSpPr>
              <p:spPr>
                <a:xfrm>
                  <a:off x="7812360" y="917104"/>
                  <a:ext cx="828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8" name="Conector reto 237"/>
              <p:cNvCxnSpPr/>
              <p:nvPr/>
            </p:nvCxnSpPr>
            <p:spPr>
              <a:xfrm>
                <a:off x="50344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9" name="Grupo 228"/>
            <p:cNvGrpSpPr/>
            <p:nvPr/>
          </p:nvGrpSpPr>
          <p:grpSpPr>
            <a:xfrm rot="5400000">
              <a:off x="5148160" y="2709016"/>
              <a:ext cx="828000" cy="2484176"/>
              <a:chOff x="287416" y="332656"/>
              <a:chExt cx="828000" cy="2484176"/>
            </a:xfrm>
          </p:grpSpPr>
          <p:grpSp>
            <p:nvGrpSpPr>
              <p:cNvPr id="230" name="Grupo 229"/>
              <p:cNvGrpSpPr/>
              <p:nvPr/>
            </p:nvGrpSpPr>
            <p:grpSpPr>
              <a:xfrm>
                <a:off x="287416" y="332656"/>
                <a:ext cx="828000" cy="2484176"/>
                <a:chOff x="7812360" y="917104"/>
                <a:chExt cx="828000" cy="2484176"/>
              </a:xfrm>
            </p:grpSpPr>
            <p:sp>
              <p:nvSpPr>
                <p:cNvPr id="232" name="Fluxograma: Dados armazenados 231"/>
                <p:cNvSpPr/>
                <p:nvPr/>
              </p:nvSpPr>
              <p:spPr>
                <a:xfrm rot="5400000">
                  <a:off x="7776384" y="2753280"/>
                  <a:ext cx="900000" cy="396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3" name="Fluxograma: Atraso 232"/>
                <p:cNvSpPr/>
                <p:nvPr/>
              </p:nvSpPr>
              <p:spPr>
                <a:xfrm rot="16200000">
                  <a:off x="7758560" y="1871296"/>
                  <a:ext cx="936000" cy="612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4" name="Fluxograma: Atraso 233"/>
                <p:cNvSpPr/>
                <p:nvPr/>
              </p:nvSpPr>
              <p:spPr>
                <a:xfrm rot="5400000">
                  <a:off x="7920432" y="1216380"/>
                  <a:ext cx="612000" cy="468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5" name="Elipse 234"/>
                <p:cNvSpPr/>
                <p:nvPr/>
              </p:nvSpPr>
              <p:spPr>
                <a:xfrm>
                  <a:off x="8028384"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36" name="Explosão 1 235"/>
                <p:cNvSpPr/>
                <p:nvPr/>
              </p:nvSpPr>
              <p:spPr>
                <a:xfrm>
                  <a:off x="7812360" y="917104"/>
                  <a:ext cx="828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31" name="Conector reto 230"/>
              <p:cNvCxnSpPr/>
              <p:nvPr/>
            </p:nvCxnSpPr>
            <p:spPr>
              <a:xfrm>
                <a:off x="50344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4" name="Forma livre 243"/>
          <p:cNvSpPr/>
          <p:nvPr/>
        </p:nvSpPr>
        <p:spPr>
          <a:xfrm>
            <a:off x="6067211" y="1892083"/>
            <a:ext cx="715935" cy="1641650"/>
          </a:xfrm>
          <a:custGeom>
            <a:avLst/>
            <a:gdLst>
              <a:gd name="connsiteX0" fmla="*/ 0 w 973776"/>
              <a:gd name="connsiteY0" fmla="*/ 35947 h 2232883"/>
              <a:gd name="connsiteX1" fmla="*/ 118753 w 973776"/>
              <a:gd name="connsiteY1" fmla="*/ 12197 h 2232883"/>
              <a:gd name="connsiteX2" fmla="*/ 166254 w 973776"/>
              <a:gd name="connsiteY2" fmla="*/ 321 h 2232883"/>
              <a:gd name="connsiteX3" fmla="*/ 201880 w 973776"/>
              <a:gd name="connsiteY3" fmla="*/ 24072 h 2232883"/>
              <a:gd name="connsiteX4" fmla="*/ 213756 w 973776"/>
              <a:gd name="connsiteY4" fmla="*/ 59698 h 2232883"/>
              <a:gd name="connsiteX5" fmla="*/ 285008 w 973776"/>
              <a:gd name="connsiteY5" fmla="*/ 83449 h 2232883"/>
              <a:gd name="connsiteX6" fmla="*/ 332509 w 973776"/>
              <a:gd name="connsiteY6" fmla="*/ 190327 h 2232883"/>
              <a:gd name="connsiteX7" fmla="*/ 368135 w 973776"/>
              <a:gd name="connsiteY7" fmla="*/ 202202 h 2232883"/>
              <a:gd name="connsiteX8" fmla="*/ 463137 w 973776"/>
              <a:gd name="connsiteY8" fmla="*/ 214077 h 2232883"/>
              <a:gd name="connsiteX9" fmla="*/ 510639 w 973776"/>
              <a:gd name="connsiteY9" fmla="*/ 225953 h 2232883"/>
              <a:gd name="connsiteX10" fmla="*/ 546265 w 973776"/>
              <a:gd name="connsiteY10" fmla="*/ 237828 h 2232883"/>
              <a:gd name="connsiteX11" fmla="*/ 581891 w 973776"/>
              <a:gd name="connsiteY11" fmla="*/ 380332 h 2232883"/>
              <a:gd name="connsiteX12" fmla="*/ 676893 w 973776"/>
              <a:gd name="connsiteY12" fmla="*/ 392207 h 2232883"/>
              <a:gd name="connsiteX13" fmla="*/ 724395 w 973776"/>
              <a:gd name="connsiteY13" fmla="*/ 404083 h 2232883"/>
              <a:gd name="connsiteX14" fmla="*/ 760021 w 973776"/>
              <a:gd name="connsiteY14" fmla="*/ 415958 h 2232883"/>
              <a:gd name="connsiteX15" fmla="*/ 890649 w 973776"/>
              <a:gd name="connsiteY15" fmla="*/ 439708 h 2232883"/>
              <a:gd name="connsiteX16" fmla="*/ 866898 w 973776"/>
              <a:gd name="connsiteY16" fmla="*/ 510960 h 2232883"/>
              <a:gd name="connsiteX17" fmla="*/ 819397 w 973776"/>
              <a:gd name="connsiteY17" fmla="*/ 582212 h 2232883"/>
              <a:gd name="connsiteX18" fmla="*/ 831272 w 973776"/>
              <a:gd name="connsiteY18" fmla="*/ 665340 h 2232883"/>
              <a:gd name="connsiteX19" fmla="*/ 866898 w 973776"/>
              <a:gd name="connsiteY19" fmla="*/ 700966 h 2232883"/>
              <a:gd name="connsiteX20" fmla="*/ 914400 w 973776"/>
              <a:gd name="connsiteY20" fmla="*/ 760342 h 2232883"/>
              <a:gd name="connsiteX21" fmla="*/ 961901 w 973776"/>
              <a:gd name="connsiteY21" fmla="*/ 831594 h 2232883"/>
              <a:gd name="connsiteX22" fmla="*/ 926275 w 973776"/>
              <a:gd name="connsiteY22" fmla="*/ 867220 h 2232883"/>
              <a:gd name="connsiteX23" fmla="*/ 902524 w 973776"/>
              <a:gd name="connsiteY23" fmla="*/ 902846 h 2232883"/>
              <a:gd name="connsiteX24" fmla="*/ 866898 w 973776"/>
              <a:gd name="connsiteY24" fmla="*/ 914721 h 2232883"/>
              <a:gd name="connsiteX25" fmla="*/ 855023 w 973776"/>
              <a:gd name="connsiteY25" fmla="*/ 950347 h 2232883"/>
              <a:gd name="connsiteX26" fmla="*/ 855023 w 973776"/>
              <a:gd name="connsiteY26" fmla="*/ 1033475 h 2232883"/>
              <a:gd name="connsiteX27" fmla="*/ 795646 w 973776"/>
              <a:gd name="connsiteY27" fmla="*/ 1045350 h 2232883"/>
              <a:gd name="connsiteX28" fmla="*/ 748145 w 973776"/>
              <a:gd name="connsiteY28" fmla="*/ 1080976 h 2232883"/>
              <a:gd name="connsiteX29" fmla="*/ 712519 w 973776"/>
              <a:gd name="connsiteY29" fmla="*/ 1104727 h 2232883"/>
              <a:gd name="connsiteX30" fmla="*/ 688769 w 973776"/>
              <a:gd name="connsiteY30" fmla="*/ 1140353 h 2232883"/>
              <a:gd name="connsiteX31" fmla="*/ 760021 w 973776"/>
              <a:gd name="connsiteY31" fmla="*/ 1211605 h 2232883"/>
              <a:gd name="connsiteX32" fmla="*/ 783771 w 973776"/>
              <a:gd name="connsiteY32" fmla="*/ 1247231 h 2232883"/>
              <a:gd name="connsiteX33" fmla="*/ 748145 w 973776"/>
              <a:gd name="connsiteY33" fmla="*/ 1259106 h 2232883"/>
              <a:gd name="connsiteX34" fmla="*/ 724395 w 973776"/>
              <a:gd name="connsiteY34" fmla="*/ 1330358 h 2232883"/>
              <a:gd name="connsiteX35" fmla="*/ 748145 w 973776"/>
              <a:gd name="connsiteY35" fmla="*/ 1365984 h 2232883"/>
              <a:gd name="connsiteX36" fmla="*/ 760021 w 973776"/>
              <a:gd name="connsiteY36" fmla="*/ 1401610 h 2232883"/>
              <a:gd name="connsiteX37" fmla="*/ 783771 w 973776"/>
              <a:gd name="connsiteY37" fmla="*/ 1484737 h 2232883"/>
              <a:gd name="connsiteX38" fmla="*/ 843148 w 973776"/>
              <a:gd name="connsiteY38" fmla="*/ 1567864 h 2232883"/>
              <a:gd name="connsiteX39" fmla="*/ 831272 w 973776"/>
              <a:gd name="connsiteY39" fmla="*/ 1603490 h 2232883"/>
              <a:gd name="connsiteX40" fmla="*/ 795646 w 973776"/>
              <a:gd name="connsiteY40" fmla="*/ 1674742 h 2232883"/>
              <a:gd name="connsiteX41" fmla="*/ 866898 w 973776"/>
              <a:gd name="connsiteY41" fmla="*/ 1757870 h 2232883"/>
              <a:gd name="connsiteX42" fmla="*/ 843148 w 973776"/>
              <a:gd name="connsiteY42" fmla="*/ 1840997 h 2232883"/>
              <a:gd name="connsiteX43" fmla="*/ 866898 w 973776"/>
              <a:gd name="connsiteY43" fmla="*/ 1876623 h 2232883"/>
              <a:gd name="connsiteX44" fmla="*/ 902524 w 973776"/>
              <a:gd name="connsiteY44" fmla="*/ 1924124 h 2232883"/>
              <a:gd name="connsiteX45" fmla="*/ 914400 w 973776"/>
              <a:gd name="connsiteY45" fmla="*/ 2019127 h 2232883"/>
              <a:gd name="connsiteX46" fmla="*/ 961901 w 973776"/>
              <a:gd name="connsiteY46" fmla="*/ 2102254 h 2232883"/>
              <a:gd name="connsiteX47" fmla="*/ 973776 w 973776"/>
              <a:gd name="connsiteY47" fmla="*/ 2137880 h 2232883"/>
              <a:gd name="connsiteX48" fmla="*/ 950026 w 973776"/>
              <a:gd name="connsiteY48" fmla="*/ 2221007 h 2232883"/>
              <a:gd name="connsiteX49" fmla="*/ 950026 w 973776"/>
              <a:gd name="connsiteY49" fmla="*/ 2232883 h 22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3776" h="2232883">
                <a:moveTo>
                  <a:pt x="0" y="35947"/>
                </a:moveTo>
                <a:lnTo>
                  <a:pt x="118753" y="12197"/>
                </a:lnTo>
                <a:cubicBezTo>
                  <a:pt x="134712" y="8777"/>
                  <a:pt x="150097" y="-1987"/>
                  <a:pt x="166254" y="321"/>
                </a:cubicBezTo>
                <a:cubicBezTo>
                  <a:pt x="180383" y="2339"/>
                  <a:pt x="190005" y="16155"/>
                  <a:pt x="201880" y="24072"/>
                </a:cubicBezTo>
                <a:cubicBezTo>
                  <a:pt x="205839" y="35947"/>
                  <a:pt x="203570" y="52422"/>
                  <a:pt x="213756" y="59698"/>
                </a:cubicBezTo>
                <a:cubicBezTo>
                  <a:pt x="234128" y="74250"/>
                  <a:pt x="285008" y="83449"/>
                  <a:pt x="285008" y="83449"/>
                </a:cubicBezTo>
                <a:cubicBezTo>
                  <a:pt x="292266" y="105223"/>
                  <a:pt x="306846" y="169797"/>
                  <a:pt x="332509" y="190327"/>
                </a:cubicBezTo>
                <a:cubicBezTo>
                  <a:pt x="342284" y="198147"/>
                  <a:pt x="355819" y="199963"/>
                  <a:pt x="368135" y="202202"/>
                </a:cubicBezTo>
                <a:cubicBezTo>
                  <a:pt x="399534" y="207911"/>
                  <a:pt x="431470" y="210119"/>
                  <a:pt x="463137" y="214077"/>
                </a:cubicBezTo>
                <a:cubicBezTo>
                  <a:pt x="478971" y="218036"/>
                  <a:pt x="494946" y="221469"/>
                  <a:pt x="510639" y="225953"/>
                </a:cubicBezTo>
                <a:cubicBezTo>
                  <a:pt x="522675" y="229392"/>
                  <a:pt x="541181" y="226389"/>
                  <a:pt x="546265" y="237828"/>
                </a:cubicBezTo>
                <a:cubicBezTo>
                  <a:pt x="547816" y="241317"/>
                  <a:pt x="550812" y="364793"/>
                  <a:pt x="581891" y="380332"/>
                </a:cubicBezTo>
                <a:cubicBezTo>
                  <a:pt x="610436" y="394604"/>
                  <a:pt x="645226" y="388249"/>
                  <a:pt x="676893" y="392207"/>
                </a:cubicBezTo>
                <a:cubicBezTo>
                  <a:pt x="692727" y="396166"/>
                  <a:pt x="708702" y="399599"/>
                  <a:pt x="724395" y="404083"/>
                </a:cubicBezTo>
                <a:cubicBezTo>
                  <a:pt x="736431" y="407522"/>
                  <a:pt x="747746" y="413503"/>
                  <a:pt x="760021" y="415958"/>
                </a:cubicBezTo>
                <a:cubicBezTo>
                  <a:pt x="972770" y="458507"/>
                  <a:pt x="749833" y="404505"/>
                  <a:pt x="890649" y="439708"/>
                </a:cubicBezTo>
                <a:cubicBezTo>
                  <a:pt x="910045" y="497897"/>
                  <a:pt x="908410" y="457587"/>
                  <a:pt x="866898" y="510960"/>
                </a:cubicBezTo>
                <a:cubicBezTo>
                  <a:pt x="849373" y="533492"/>
                  <a:pt x="819397" y="582212"/>
                  <a:pt x="819397" y="582212"/>
                </a:cubicBezTo>
                <a:cubicBezTo>
                  <a:pt x="823355" y="609921"/>
                  <a:pt x="820877" y="639351"/>
                  <a:pt x="831272" y="665340"/>
                </a:cubicBezTo>
                <a:cubicBezTo>
                  <a:pt x="837509" y="680933"/>
                  <a:pt x="855839" y="688327"/>
                  <a:pt x="866898" y="700966"/>
                </a:cubicBezTo>
                <a:cubicBezTo>
                  <a:pt x="883589" y="720041"/>
                  <a:pt x="899492" y="739844"/>
                  <a:pt x="914400" y="760342"/>
                </a:cubicBezTo>
                <a:cubicBezTo>
                  <a:pt x="931189" y="783427"/>
                  <a:pt x="961901" y="831594"/>
                  <a:pt x="961901" y="831594"/>
                </a:cubicBezTo>
                <a:cubicBezTo>
                  <a:pt x="950026" y="843469"/>
                  <a:pt x="937026" y="854318"/>
                  <a:pt x="926275" y="867220"/>
                </a:cubicBezTo>
                <a:cubicBezTo>
                  <a:pt x="917138" y="878184"/>
                  <a:pt x="913669" y="893930"/>
                  <a:pt x="902524" y="902846"/>
                </a:cubicBezTo>
                <a:cubicBezTo>
                  <a:pt x="892749" y="910666"/>
                  <a:pt x="878773" y="910763"/>
                  <a:pt x="866898" y="914721"/>
                </a:cubicBezTo>
                <a:cubicBezTo>
                  <a:pt x="862940" y="926596"/>
                  <a:pt x="855023" y="937829"/>
                  <a:pt x="855023" y="950347"/>
                </a:cubicBezTo>
                <a:cubicBezTo>
                  <a:pt x="855023" y="968102"/>
                  <a:pt x="883495" y="1014494"/>
                  <a:pt x="855023" y="1033475"/>
                </a:cubicBezTo>
                <a:cubicBezTo>
                  <a:pt x="838229" y="1044671"/>
                  <a:pt x="815438" y="1041392"/>
                  <a:pt x="795646" y="1045350"/>
                </a:cubicBezTo>
                <a:cubicBezTo>
                  <a:pt x="779812" y="1057225"/>
                  <a:pt x="764250" y="1069472"/>
                  <a:pt x="748145" y="1080976"/>
                </a:cubicBezTo>
                <a:cubicBezTo>
                  <a:pt x="736531" y="1089272"/>
                  <a:pt x="722611" y="1094635"/>
                  <a:pt x="712519" y="1104727"/>
                </a:cubicBezTo>
                <a:cubicBezTo>
                  <a:pt x="702427" y="1114819"/>
                  <a:pt x="696686" y="1128478"/>
                  <a:pt x="688769" y="1140353"/>
                </a:cubicBezTo>
                <a:cubicBezTo>
                  <a:pt x="744740" y="1224312"/>
                  <a:pt x="671642" y="1123226"/>
                  <a:pt x="760021" y="1211605"/>
                </a:cubicBezTo>
                <a:cubicBezTo>
                  <a:pt x="770113" y="1221697"/>
                  <a:pt x="775854" y="1235356"/>
                  <a:pt x="783771" y="1247231"/>
                </a:cubicBezTo>
                <a:cubicBezTo>
                  <a:pt x="771896" y="1251189"/>
                  <a:pt x="755421" y="1248920"/>
                  <a:pt x="748145" y="1259106"/>
                </a:cubicBezTo>
                <a:cubicBezTo>
                  <a:pt x="733594" y="1279478"/>
                  <a:pt x="724395" y="1330358"/>
                  <a:pt x="724395" y="1330358"/>
                </a:cubicBezTo>
                <a:cubicBezTo>
                  <a:pt x="732312" y="1342233"/>
                  <a:pt x="741762" y="1353219"/>
                  <a:pt x="748145" y="1365984"/>
                </a:cubicBezTo>
                <a:cubicBezTo>
                  <a:pt x="753743" y="1377180"/>
                  <a:pt x="756424" y="1389620"/>
                  <a:pt x="760021" y="1401610"/>
                </a:cubicBezTo>
                <a:cubicBezTo>
                  <a:pt x="768302" y="1429212"/>
                  <a:pt x="773068" y="1457980"/>
                  <a:pt x="783771" y="1484737"/>
                </a:cubicBezTo>
                <a:cubicBezTo>
                  <a:pt x="788732" y="1497139"/>
                  <a:pt x="840240" y="1563987"/>
                  <a:pt x="843148" y="1567864"/>
                </a:cubicBezTo>
                <a:cubicBezTo>
                  <a:pt x="839189" y="1579739"/>
                  <a:pt x="836870" y="1592294"/>
                  <a:pt x="831272" y="1603490"/>
                </a:cubicBezTo>
                <a:cubicBezTo>
                  <a:pt x="785230" y="1695573"/>
                  <a:pt x="825497" y="1585195"/>
                  <a:pt x="795646" y="1674742"/>
                </a:cubicBezTo>
                <a:cubicBezTo>
                  <a:pt x="801219" y="1680315"/>
                  <a:pt x="863884" y="1736769"/>
                  <a:pt x="866898" y="1757870"/>
                </a:cubicBezTo>
                <a:cubicBezTo>
                  <a:pt x="868389" y="1768308"/>
                  <a:pt x="847604" y="1827628"/>
                  <a:pt x="843148" y="1840997"/>
                </a:cubicBezTo>
                <a:cubicBezTo>
                  <a:pt x="851065" y="1852872"/>
                  <a:pt x="858602" y="1865009"/>
                  <a:pt x="866898" y="1876623"/>
                </a:cubicBezTo>
                <a:cubicBezTo>
                  <a:pt x="878402" y="1892729"/>
                  <a:pt x="896265" y="1905348"/>
                  <a:pt x="902524" y="1924124"/>
                </a:cubicBezTo>
                <a:cubicBezTo>
                  <a:pt x="912616" y="1954400"/>
                  <a:pt x="906660" y="1988166"/>
                  <a:pt x="914400" y="2019127"/>
                </a:cubicBezTo>
                <a:cubicBezTo>
                  <a:pt x="920427" y="2043236"/>
                  <a:pt x="947765" y="2081050"/>
                  <a:pt x="961901" y="2102254"/>
                </a:cubicBezTo>
                <a:cubicBezTo>
                  <a:pt x="965859" y="2114129"/>
                  <a:pt x="973776" y="2125362"/>
                  <a:pt x="973776" y="2137880"/>
                </a:cubicBezTo>
                <a:cubicBezTo>
                  <a:pt x="973776" y="2160093"/>
                  <a:pt x="955626" y="2198607"/>
                  <a:pt x="950026" y="2221007"/>
                </a:cubicBezTo>
                <a:cubicBezTo>
                  <a:pt x="949066" y="2224847"/>
                  <a:pt x="950026" y="2228924"/>
                  <a:pt x="950026" y="2232883"/>
                </a:cubicBezTo>
              </a:path>
            </a:pathLst>
          </a:cu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45" name="Grupo 244"/>
          <p:cNvGrpSpPr/>
          <p:nvPr/>
        </p:nvGrpSpPr>
        <p:grpSpPr>
          <a:xfrm>
            <a:off x="5101414" y="3429000"/>
            <a:ext cx="2038235" cy="635297"/>
            <a:chOff x="5004048" y="3717032"/>
            <a:chExt cx="2772296" cy="864096"/>
          </a:xfrm>
        </p:grpSpPr>
        <p:sp>
          <p:nvSpPr>
            <p:cNvPr id="246" name="Retângulo de cantos arredondados 245"/>
            <p:cNvSpPr/>
            <p:nvPr/>
          </p:nvSpPr>
          <p:spPr>
            <a:xfrm>
              <a:off x="5004048" y="4041128"/>
              <a:ext cx="108000" cy="540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7" name="Retângulo de cantos arredondados 246"/>
            <p:cNvSpPr/>
            <p:nvPr/>
          </p:nvSpPr>
          <p:spPr>
            <a:xfrm>
              <a:off x="7668344" y="3717032"/>
              <a:ext cx="108000" cy="864000"/>
            </a:xfrm>
            <a:prstGeom prst="round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8" name="Retângulo 247"/>
            <p:cNvSpPr/>
            <p:nvPr/>
          </p:nvSpPr>
          <p:spPr>
            <a:xfrm>
              <a:off x="5076056" y="4149112"/>
              <a:ext cx="2628000" cy="28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173543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501400" y="2793822"/>
            <a:ext cx="2223291" cy="1058710"/>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Esse estado sonambúlico como vimos em seu conceito pode ser provocado. Por isso temos ao lado o nosso amigo Lego sentado e por enquanto no seu estado normal, ou seja, em seu </a:t>
            </a:r>
            <a:r>
              <a:rPr kumimoji="0" lang="pt-BR" sz="1029" b="1" i="0" u="none" strike="noStrike" kern="0" cap="none" spc="0" normalizeH="0" baseline="0" noProof="0" dirty="0">
                <a:ln>
                  <a:noFill/>
                </a:ln>
                <a:solidFill>
                  <a:prstClr val="black"/>
                </a:solidFill>
                <a:effectLst/>
                <a:uLnTx/>
                <a:uFillTx/>
                <a:latin typeface="Calibri"/>
                <a:ea typeface="+mn-ea"/>
                <a:cs typeface="+mn-cs"/>
              </a:rPr>
              <a:t>estado de vigília</a:t>
            </a:r>
            <a:r>
              <a:rPr kumimoji="0" lang="pt-BR" sz="1029" b="0" i="0" u="none" strike="noStrike" kern="0" cap="none" spc="0" normalizeH="0" baseline="0" noProof="0" dirty="0">
                <a:ln>
                  <a:noFill/>
                </a:ln>
                <a:solidFill>
                  <a:prstClr val="black"/>
                </a:solidFill>
                <a:effectLst/>
                <a:uLnTx/>
                <a:uFillTx/>
                <a:latin typeface="Calibri"/>
                <a:ea typeface="+mn-ea"/>
                <a:cs typeface="+mn-cs"/>
              </a:rPr>
              <a:t>.</a:t>
            </a:r>
          </a:p>
        </p:txBody>
      </p:sp>
      <p:grpSp>
        <p:nvGrpSpPr>
          <p:cNvPr id="216" name="Grupo 215"/>
          <p:cNvGrpSpPr/>
          <p:nvPr/>
        </p:nvGrpSpPr>
        <p:grpSpPr>
          <a:xfrm>
            <a:off x="5789653" y="1999582"/>
            <a:ext cx="714629" cy="1826405"/>
            <a:chOff x="6732240" y="1520888"/>
            <a:chExt cx="972000" cy="2484176"/>
          </a:xfrm>
        </p:grpSpPr>
        <p:grpSp>
          <p:nvGrpSpPr>
            <p:cNvPr id="217" name="Grupo 216"/>
            <p:cNvGrpSpPr/>
            <p:nvPr/>
          </p:nvGrpSpPr>
          <p:grpSpPr>
            <a:xfrm>
              <a:off x="6840336" y="2118616"/>
              <a:ext cx="756000" cy="1836144"/>
              <a:chOff x="6840336" y="2118616"/>
              <a:chExt cx="756000" cy="1836144"/>
            </a:xfrm>
          </p:grpSpPr>
          <p:grpSp>
            <p:nvGrpSpPr>
              <p:cNvPr id="227" name="Grupo 226"/>
              <p:cNvGrpSpPr/>
              <p:nvPr/>
            </p:nvGrpSpPr>
            <p:grpSpPr>
              <a:xfrm>
                <a:off x="6912256" y="2118616"/>
                <a:ext cx="648000" cy="1836144"/>
                <a:chOff x="2987824" y="4041128"/>
                <a:chExt cx="648000" cy="1836144"/>
              </a:xfrm>
            </p:grpSpPr>
            <p:cxnSp>
              <p:nvCxnSpPr>
                <p:cNvPr id="229" name="Conector reto 228"/>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Conector reto 229"/>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Conector reto 230"/>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Conector reto 231"/>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Conector reto 232"/>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Conector reto 233"/>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Retângulo de cantos arredondados 234"/>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28" name="Trapezoide 227"/>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18" name="Grupo 217"/>
            <p:cNvGrpSpPr/>
            <p:nvPr/>
          </p:nvGrpSpPr>
          <p:grpSpPr>
            <a:xfrm>
              <a:off x="6732240" y="1520888"/>
              <a:ext cx="972000" cy="2484176"/>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6449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83752" y="887815"/>
            <a:ext cx="6776497" cy="5082373"/>
            <a:chOff x="-36512" y="-27384"/>
            <a:chExt cx="9217024" cy="6912768"/>
          </a:xfrm>
        </p:grpSpPr>
        <p:grpSp>
          <p:nvGrpSpPr>
            <p:cNvPr id="3" name="Grupo 2"/>
            <p:cNvGrpSpPr/>
            <p:nvPr/>
          </p:nvGrpSpPr>
          <p:grpSpPr>
            <a:xfrm>
              <a:off x="-36512" y="-27384"/>
              <a:ext cx="9217024" cy="6912000"/>
              <a:chOff x="-36512" y="-27384"/>
              <a:chExt cx="9217024" cy="6912000"/>
            </a:xfrm>
          </p:grpSpPr>
          <p:grpSp>
            <p:nvGrpSpPr>
              <p:cNvPr id="26" name="Grupo 25"/>
              <p:cNvGrpSpPr/>
              <p:nvPr/>
            </p:nvGrpSpPr>
            <p:grpSpPr>
              <a:xfrm>
                <a:off x="107504" y="-27384"/>
                <a:ext cx="8937376" cy="6912000"/>
                <a:chOff x="107504" y="-27384"/>
                <a:chExt cx="8937376" cy="6912000"/>
              </a:xfrm>
            </p:grpSpPr>
            <p:cxnSp>
              <p:nvCxnSpPr>
                <p:cNvPr id="74" name="Conector reto 73"/>
                <p:cNvCxnSpPr/>
                <p:nvPr/>
              </p:nvCxnSpPr>
              <p:spPr>
                <a:xfrm>
                  <a:off x="1075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2515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p:nvPr/>
              </p:nvCxnSpPr>
              <p:spPr>
                <a:xfrm>
                  <a:off x="4039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395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6835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a:off x="8359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a:off x="9716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a:off x="11156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a:off x="12680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14036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a:off x="15476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a:off x="17000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18356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a:off x="19797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p:nvPr/>
              </p:nvCxnSpPr>
              <p:spPr>
                <a:xfrm>
                  <a:off x="213211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p:nvPr/>
              </p:nvCxnSpPr>
              <p:spPr>
                <a:xfrm>
                  <a:off x="22677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p:nvPr/>
              </p:nvCxnSpPr>
              <p:spPr>
                <a:xfrm>
                  <a:off x="24117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a:off x="256416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26997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28438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a:off x="299620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a:off x="31318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to 95"/>
                <p:cNvCxnSpPr/>
                <p:nvPr/>
              </p:nvCxnSpPr>
              <p:spPr>
                <a:xfrm>
                  <a:off x="32758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a:off x="342825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a:off x="35638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a:off x="37079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a:off x="386030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a:off x="39959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a:off x="41399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429235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a:off x="44279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45720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a:off x="472440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a:off x="48600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50040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515644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a:off x="52920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p:nvPr/>
              </p:nvCxnSpPr>
              <p:spPr>
                <a:xfrm>
                  <a:off x="54360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p:nvPr/>
              </p:nvCxnSpPr>
              <p:spPr>
                <a:xfrm>
                  <a:off x="558849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a:off x="572412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58681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a:off x="602054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a:off x="615617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63001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645259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658822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67322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to 120"/>
                <p:cNvCxnSpPr/>
                <p:nvPr/>
              </p:nvCxnSpPr>
              <p:spPr>
                <a:xfrm>
                  <a:off x="688464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702027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to 122"/>
                <p:cNvCxnSpPr/>
                <p:nvPr/>
              </p:nvCxnSpPr>
              <p:spPr>
                <a:xfrm>
                  <a:off x="71642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123"/>
                <p:cNvCxnSpPr/>
                <p:nvPr/>
              </p:nvCxnSpPr>
              <p:spPr>
                <a:xfrm>
                  <a:off x="731668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124"/>
                <p:cNvCxnSpPr/>
                <p:nvPr/>
              </p:nvCxnSpPr>
              <p:spPr>
                <a:xfrm>
                  <a:off x="745232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125"/>
                <p:cNvCxnSpPr/>
                <p:nvPr/>
              </p:nvCxnSpPr>
              <p:spPr>
                <a:xfrm>
                  <a:off x="75963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126"/>
                <p:cNvCxnSpPr/>
                <p:nvPr/>
              </p:nvCxnSpPr>
              <p:spPr>
                <a:xfrm>
                  <a:off x="774873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127"/>
                <p:cNvCxnSpPr/>
                <p:nvPr/>
              </p:nvCxnSpPr>
              <p:spPr>
                <a:xfrm>
                  <a:off x="7884368"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128"/>
                <p:cNvCxnSpPr/>
                <p:nvPr/>
              </p:nvCxnSpPr>
              <p:spPr>
                <a:xfrm>
                  <a:off x="80283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129"/>
                <p:cNvCxnSpPr/>
                <p:nvPr/>
              </p:nvCxnSpPr>
              <p:spPr>
                <a:xfrm>
                  <a:off x="818078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to 130"/>
                <p:cNvCxnSpPr/>
                <p:nvPr/>
              </p:nvCxnSpPr>
              <p:spPr>
                <a:xfrm>
                  <a:off x="8316416"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to 131"/>
                <p:cNvCxnSpPr/>
                <p:nvPr/>
              </p:nvCxnSpPr>
              <p:spPr>
                <a:xfrm>
                  <a:off x="84604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to 132"/>
                <p:cNvCxnSpPr/>
                <p:nvPr/>
              </p:nvCxnSpPr>
              <p:spPr>
                <a:xfrm>
                  <a:off x="8612832"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8748464"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to 134"/>
                <p:cNvCxnSpPr/>
                <p:nvPr/>
              </p:nvCxnSpPr>
              <p:spPr>
                <a:xfrm>
                  <a:off x="88924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to 135"/>
                <p:cNvCxnSpPr/>
                <p:nvPr/>
              </p:nvCxnSpPr>
              <p:spPr>
                <a:xfrm>
                  <a:off x="9044880" y="-27384"/>
                  <a:ext cx="0" cy="691200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ector reto 26"/>
              <p:cNvCxnSpPr/>
              <p:nvPr/>
            </p:nvCxnSpPr>
            <p:spPr>
              <a:xfrm>
                <a:off x="-36512" y="1166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5488" y="2606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6512" y="41304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6512" y="5486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5488" y="6926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6512" y="84509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36512" y="9807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35488" y="11247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36512" y="127714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512" y="14127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5488" y="15567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36512" y="170919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36512" y="18448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5488" y="19888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512" y="214124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6512" y="22768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5488" y="24208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36512" y="257328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36512" y="27089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5488" y="28529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6512" y="300533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36512" y="31409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35488" y="32849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36512" y="343738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512" y="357301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35488" y="37170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36512" y="386943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36512" y="400506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5488" y="41490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a:off x="-36512" y="430148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36512" y="443711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a:off x="-35488" y="45811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a:off x="-36512" y="473352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6512" y="486916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35488" y="50131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p:nvPr/>
            </p:nvCxnSpPr>
            <p:spPr>
              <a:xfrm>
                <a:off x="-36512" y="516557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a:off x="-36512" y="530120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35488" y="54452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36512" y="559762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a:off x="-36512" y="5733256"/>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35488" y="58772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36512" y="602967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a:off x="-36512" y="6165304"/>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35488" y="63093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36512" y="6461720"/>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36512" y="6597352"/>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35488" y="6741368"/>
                <a:ext cx="9216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 name="Retângulo 3"/>
            <p:cNvSpPr/>
            <p:nvPr/>
          </p:nvSpPr>
          <p:spPr>
            <a:xfrm>
              <a:off x="4716032" y="4869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tângulo 4"/>
            <p:cNvSpPr/>
            <p:nvPr/>
          </p:nvSpPr>
          <p:spPr>
            <a:xfrm>
              <a:off x="-36512" y="6021384"/>
              <a:ext cx="9216000" cy="864000"/>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etângulo 5"/>
            <p:cNvSpPr/>
            <p:nvPr/>
          </p:nvSpPr>
          <p:spPr>
            <a:xfrm>
              <a:off x="226774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etângulo 6"/>
            <p:cNvSpPr/>
            <p:nvPr/>
          </p:nvSpPr>
          <p:spPr>
            <a:xfrm>
              <a:off x="874846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etângulo 7"/>
            <p:cNvSpPr/>
            <p:nvPr/>
          </p:nvSpPr>
          <p:spPr>
            <a:xfrm>
              <a:off x="5436096" y="5301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Retângulo 8"/>
            <p:cNvSpPr/>
            <p:nvPr/>
          </p:nvSpPr>
          <p:spPr>
            <a:xfrm>
              <a:off x="7308304" y="558925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tângulo 9"/>
            <p:cNvSpPr/>
            <p:nvPr/>
          </p:nvSpPr>
          <p:spPr>
            <a:xfrm>
              <a:off x="6588224"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tângulo 10"/>
            <p:cNvSpPr/>
            <p:nvPr/>
          </p:nvSpPr>
          <p:spPr>
            <a:xfrm>
              <a:off x="817240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Retângulo 11"/>
            <p:cNvSpPr/>
            <p:nvPr/>
          </p:nvSpPr>
          <p:spPr>
            <a:xfrm>
              <a:off x="1547664" y="515720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tângulo 12"/>
            <p:cNvSpPr/>
            <p:nvPr/>
          </p:nvSpPr>
          <p:spPr>
            <a:xfrm>
              <a:off x="7020272" y="4725144"/>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etângulo 13"/>
            <p:cNvSpPr/>
            <p:nvPr/>
          </p:nvSpPr>
          <p:spPr>
            <a:xfrm>
              <a:off x="1835696" y="5877288"/>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etângulo 14"/>
            <p:cNvSpPr/>
            <p:nvPr/>
          </p:nvSpPr>
          <p:spPr>
            <a:xfrm>
              <a:off x="3419888"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Retângulo 15"/>
            <p:cNvSpPr/>
            <p:nvPr/>
          </p:nvSpPr>
          <p:spPr>
            <a:xfrm>
              <a:off x="251520"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etângulo 16"/>
            <p:cNvSpPr/>
            <p:nvPr/>
          </p:nvSpPr>
          <p:spPr>
            <a:xfrm>
              <a:off x="107504" y="558924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etângulo 17"/>
            <p:cNvSpPr/>
            <p:nvPr/>
          </p:nvSpPr>
          <p:spPr>
            <a:xfrm>
              <a:off x="1979712" y="515719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etângulo 18"/>
            <p:cNvSpPr/>
            <p:nvPr/>
          </p:nvSpPr>
          <p:spPr>
            <a:xfrm>
              <a:off x="2555792" y="48691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etângulo 19"/>
            <p:cNvSpPr/>
            <p:nvPr/>
          </p:nvSpPr>
          <p:spPr>
            <a:xfrm>
              <a:off x="6012176" y="5021560"/>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tângulo 20"/>
            <p:cNvSpPr/>
            <p:nvPr/>
          </p:nvSpPr>
          <p:spPr>
            <a:xfrm>
              <a:off x="8892480" y="5013176"/>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tângulo 21"/>
            <p:cNvSpPr/>
            <p:nvPr/>
          </p:nvSpPr>
          <p:spPr>
            <a:xfrm>
              <a:off x="251536"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tângulo 22"/>
            <p:cNvSpPr/>
            <p:nvPr/>
          </p:nvSpPr>
          <p:spPr>
            <a:xfrm>
              <a:off x="19797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tângulo 23"/>
            <p:cNvSpPr/>
            <p:nvPr/>
          </p:nvSpPr>
          <p:spPr>
            <a:xfrm>
              <a:off x="5436112"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tângulo 24"/>
            <p:cNvSpPr/>
            <p:nvPr/>
          </p:nvSpPr>
          <p:spPr>
            <a:xfrm>
              <a:off x="7884368" y="116632"/>
              <a:ext cx="144000" cy="14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7" name="Retângulo 136"/>
          <p:cNvSpPr/>
          <p:nvPr/>
        </p:nvSpPr>
        <p:spPr>
          <a:xfrm>
            <a:off x="1289635" y="1152521"/>
            <a:ext cx="6564002" cy="3176130"/>
          </a:xfrm>
          <a:prstGeom prst="rect">
            <a:avLst/>
          </a:prstGeom>
          <a:solidFill>
            <a:schemeClr val="bg1"/>
          </a:solidFill>
          <a:ln w="635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38" name="Grupo 137"/>
          <p:cNvGrpSpPr/>
          <p:nvPr/>
        </p:nvGrpSpPr>
        <p:grpSpPr>
          <a:xfrm>
            <a:off x="3195730" y="4381945"/>
            <a:ext cx="1852743" cy="1482359"/>
            <a:chOff x="2124008" y="4077072"/>
            <a:chExt cx="2520000" cy="2016224"/>
          </a:xfrm>
        </p:grpSpPr>
        <p:grpSp>
          <p:nvGrpSpPr>
            <p:cNvPr id="139" name="Grupo 138"/>
            <p:cNvGrpSpPr/>
            <p:nvPr/>
          </p:nvGrpSpPr>
          <p:grpSpPr>
            <a:xfrm>
              <a:off x="2987824" y="4077072"/>
              <a:ext cx="648000" cy="1836144"/>
              <a:chOff x="2987824" y="4041128"/>
              <a:chExt cx="648000" cy="1836144"/>
            </a:xfrm>
          </p:grpSpPr>
          <p:cxnSp>
            <p:nvCxnSpPr>
              <p:cNvPr id="155" name="Conector reto 154"/>
              <p:cNvCxnSpPr/>
              <p:nvPr/>
            </p:nvCxnSpPr>
            <p:spPr>
              <a:xfrm>
                <a:off x="3059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ector reto 155"/>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Conector reto 156"/>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Conector reto 157"/>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ector reto 158"/>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Conector reto 159"/>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tângulo de cantos arredondados 160"/>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40" name="Grupo 139"/>
            <p:cNvGrpSpPr/>
            <p:nvPr/>
          </p:nvGrpSpPr>
          <p:grpSpPr>
            <a:xfrm>
              <a:off x="2124008" y="4509120"/>
              <a:ext cx="2520000" cy="1584176"/>
              <a:chOff x="2123728" y="4437112"/>
              <a:chExt cx="2520000" cy="1584176"/>
            </a:xfrm>
          </p:grpSpPr>
          <p:grpSp>
            <p:nvGrpSpPr>
              <p:cNvPr id="141" name="Grupo 40"/>
              <p:cNvGrpSpPr/>
              <p:nvPr/>
            </p:nvGrpSpPr>
            <p:grpSpPr>
              <a:xfrm>
                <a:off x="2123728" y="4437112"/>
                <a:ext cx="2520000" cy="1584176"/>
                <a:chOff x="2051720" y="4365104"/>
                <a:chExt cx="2520000" cy="1584176"/>
              </a:xfrm>
            </p:grpSpPr>
            <p:sp>
              <p:nvSpPr>
                <p:cNvPr id="148" name="Retângulo 147"/>
                <p:cNvSpPr/>
                <p:nvPr/>
              </p:nvSpPr>
              <p:spPr>
                <a:xfrm>
                  <a:off x="4283976"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9" name="Retângulo 148"/>
                <p:cNvSpPr/>
                <p:nvPr/>
              </p:nvSpPr>
              <p:spPr>
                <a:xfrm>
                  <a:off x="2267744" y="4797368"/>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0" name="Retângulo 149"/>
                <p:cNvSpPr/>
                <p:nvPr/>
              </p:nvSpPr>
              <p:spPr>
                <a:xfrm>
                  <a:off x="2145432" y="4977280"/>
                  <a:ext cx="2340000" cy="540000"/>
                </a:xfrm>
                <a:prstGeom prst="rect">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1" name="Trapezóide 162"/>
                <p:cNvSpPr/>
                <p:nvPr/>
              </p:nvSpPr>
              <p:spPr>
                <a:xfrm>
                  <a:off x="2051720" y="4365104"/>
                  <a:ext cx="2520000" cy="576000"/>
                </a:xfrm>
                <a:prstGeom prst="trapezoid">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2" name="Retângulo 151"/>
                <p:cNvSpPr/>
                <p:nvPr/>
              </p:nvSpPr>
              <p:spPr>
                <a:xfrm>
                  <a:off x="2051720" y="4905272"/>
                  <a:ext cx="2520000" cy="72000"/>
                </a:xfrm>
                <a:prstGeom prst="rect">
                  <a:avLst/>
                </a:prstGeom>
                <a:solidFill>
                  <a:schemeClr val="bg2">
                    <a:lumMod val="75000"/>
                  </a:schemeClr>
                </a:solidFill>
                <a:ln w="317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3" name="Retângulo 152"/>
                <p:cNvSpPr/>
                <p:nvPr/>
              </p:nvSpPr>
              <p:spPr>
                <a:xfrm>
                  <a:off x="2123728"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4" name="Retângulo 153"/>
                <p:cNvSpPr/>
                <p:nvPr/>
              </p:nvSpPr>
              <p:spPr>
                <a:xfrm>
                  <a:off x="4427984" y="4977280"/>
                  <a:ext cx="72000" cy="9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2" name="Retângulo 141"/>
              <p:cNvSpPr/>
              <p:nvPr/>
            </p:nvSpPr>
            <p:spPr bwMode="auto">
              <a:xfrm>
                <a:off x="2700487"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3" name="Grupo 60"/>
              <p:cNvGrpSpPr/>
              <p:nvPr/>
            </p:nvGrpSpPr>
            <p:grpSpPr>
              <a:xfrm>
                <a:off x="2591783" y="4545136"/>
                <a:ext cx="36001" cy="324024"/>
                <a:chOff x="5868144" y="4049464"/>
                <a:chExt cx="36001" cy="324024"/>
              </a:xfrm>
            </p:grpSpPr>
            <p:sp>
              <p:nvSpPr>
                <p:cNvPr id="146" name="Retângulo 145"/>
                <p:cNvSpPr/>
                <p:nvPr/>
              </p:nvSpPr>
              <p:spPr>
                <a:xfrm>
                  <a:off x="5868144" y="4049464"/>
                  <a:ext cx="36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7" name="Triângulo isósceles 146"/>
                <p:cNvSpPr/>
                <p:nvPr/>
              </p:nvSpPr>
              <p:spPr>
                <a:xfrm rot="10800000">
                  <a:off x="5868145" y="4265488"/>
                  <a:ext cx="3600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4" name="Retângulo 143"/>
              <p:cNvSpPr/>
              <p:nvPr/>
            </p:nvSpPr>
            <p:spPr bwMode="auto">
              <a:xfrm>
                <a:off x="2771800" y="4581168"/>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5" name="Retângulo 144"/>
              <p:cNvSpPr/>
              <p:nvPr/>
            </p:nvSpPr>
            <p:spPr bwMode="auto">
              <a:xfrm>
                <a:off x="2844503" y="4509120"/>
                <a:ext cx="287337" cy="360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162" name="Grupo 161"/>
          <p:cNvGrpSpPr/>
          <p:nvPr/>
        </p:nvGrpSpPr>
        <p:grpSpPr>
          <a:xfrm>
            <a:off x="1788726" y="4033917"/>
            <a:ext cx="506795" cy="1724506"/>
            <a:chOff x="2051800" y="3387676"/>
            <a:chExt cx="689316" cy="2345580"/>
          </a:xfrm>
        </p:grpSpPr>
        <p:sp>
          <p:nvSpPr>
            <p:cNvPr id="163" name="Nuvem 162"/>
            <p:cNvSpPr/>
            <p:nvPr/>
          </p:nvSpPr>
          <p:spPr>
            <a:xfrm rot="16558792">
              <a:off x="263311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4" name="Nuvem 163"/>
            <p:cNvSpPr/>
            <p:nvPr/>
          </p:nvSpPr>
          <p:spPr>
            <a:xfrm rot="16558792">
              <a:off x="2633116" y="353169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5" name="Nuvem 164"/>
            <p:cNvSpPr/>
            <p:nvPr/>
          </p:nvSpPr>
          <p:spPr>
            <a:xfrm rot="16558792">
              <a:off x="2633116" y="360370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6" name="Nuvem 165"/>
            <p:cNvSpPr/>
            <p:nvPr/>
          </p:nvSpPr>
          <p:spPr>
            <a:xfrm rot="16558792">
              <a:off x="2039150" y="3594473"/>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7" name="Retângulo de cantos arredondados 166"/>
            <p:cNvSpPr/>
            <p:nvPr/>
          </p:nvSpPr>
          <p:spPr>
            <a:xfrm>
              <a:off x="2087792" y="3645048"/>
              <a:ext cx="612000" cy="216000"/>
            </a:xfrm>
            <a:prstGeom prst="roundRect">
              <a:avLst/>
            </a:prstGeom>
            <a:solidFill>
              <a:srgbClr val="CDAA7D"/>
            </a:solidFill>
            <a:ln w="38100">
              <a:noFill/>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8" name="Fluxograma: Dados armazenados 167"/>
            <p:cNvSpPr/>
            <p:nvPr/>
          </p:nvSpPr>
          <p:spPr>
            <a:xfrm rot="5400000">
              <a:off x="1943784" y="5049256"/>
              <a:ext cx="900000" cy="468000"/>
            </a:xfrm>
            <a:prstGeom prst="flowChartOnlineStorage">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9" name="Fluxograma: Atraso 168"/>
            <p:cNvSpPr/>
            <p:nvPr/>
          </p:nvSpPr>
          <p:spPr>
            <a:xfrm rot="16200000">
              <a:off x="1925800" y="4167272"/>
              <a:ext cx="936000" cy="684000"/>
            </a:xfrm>
            <a:prstGeom prst="flowChartDelay">
              <a:avLst/>
            </a:prstGeom>
            <a:solidFill>
              <a:schemeClr val="tx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0" name="Triângulo isósceles 169"/>
            <p:cNvSpPr/>
            <p:nvPr/>
          </p:nvSpPr>
          <p:spPr>
            <a:xfrm rot="10800000">
              <a:off x="2267745" y="4041128"/>
              <a:ext cx="252000" cy="54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1" name="Fluxograma: Atraso 170"/>
            <p:cNvSpPr/>
            <p:nvPr/>
          </p:nvSpPr>
          <p:spPr>
            <a:xfrm rot="5400000">
              <a:off x="2087728" y="3512356"/>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2" name="Elipse 171"/>
            <p:cNvSpPr/>
            <p:nvPr/>
          </p:nvSpPr>
          <p:spPr>
            <a:xfrm>
              <a:off x="2267752" y="3681136"/>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3" name="Elipse 172"/>
            <p:cNvSpPr/>
            <p:nvPr/>
          </p:nvSpPr>
          <p:spPr>
            <a:xfrm>
              <a:off x="2420152" y="3681128"/>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4" name="Nuvem 173"/>
            <p:cNvSpPr/>
            <p:nvPr/>
          </p:nvSpPr>
          <p:spPr>
            <a:xfrm>
              <a:off x="2231784" y="3897072"/>
              <a:ext cx="36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5" name="Nuvem 174"/>
            <p:cNvSpPr/>
            <p:nvPr/>
          </p:nvSpPr>
          <p:spPr>
            <a:xfrm>
              <a:off x="2231752"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6" name="Nuvem 175"/>
            <p:cNvSpPr/>
            <p:nvPr/>
          </p:nvSpPr>
          <p:spPr>
            <a:xfrm>
              <a:off x="2483768" y="389706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7" name="Nuvem 176"/>
            <p:cNvSpPr/>
            <p:nvPr/>
          </p:nvSpPr>
          <p:spPr>
            <a:xfrm>
              <a:off x="2303768" y="4005072"/>
              <a:ext cx="180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8" name="Nuvem 177"/>
            <p:cNvSpPr/>
            <p:nvPr/>
          </p:nvSpPr>
          <p:spPr>
            <a:xfrm rot="16558792">
              <a:off x="250522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9" name="Nuvem 178"/>
            <p:cNvSpPr/>
            <p:nvPr/>
          </p:nvSpPr>
          <p:spPr>
            <a:xfrm rot="16558792">
              <a:off x="257723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0" name="Nuvem 179"/>
            <p:cNvSpPr/>
            <p:nvPr/>
          </p:nvSpPr>
          <p:spPr>
            <a:xfrm rot="16558792">
              <a:off x="2039150" y="3522465"/>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1" name="Nuvem 180"/>
            <p:cNvSpPr/>
            <p:nvPr/>
          </p:nvSpPr>
          <p:spPr>
            <a:xfrm rot="16558792">
              <a:off x="2433217"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2" name="Nuvem 181"/>
            <p:cNvSpPr/>
            <p:nvPr/>
          </p:nvSpPr>
          <p:spPr>
            <a:xfrm rot="16558792">
              <a:off x="2361209"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3" name="Nuvem 182"/>
            <p:cNvSpPr/>
            <p:nvPr/>
          </p:nvSpPr>
          <p:spPr>
            <a:xfrm rot="16558792">
              <a:off x="2289201"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 name="Nuvem 183"/>
            <p:cNvSpPr/>
            <p:nvPr/>
          </p:nvSpPr>
          <p:spPr>
            <a:xfrm rot="16558792">
              <a:off x="2217193"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5" name="Nuvem 184"/>
            <p:cNvSpPr/>
            <p:nvPr/>
          </p:nvSpPr>
          <p:spPr>
            <a:xfrm rot="16558792">
              <a:off x="2145185" y="3416430"/>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6" name="Nuvem 185"/>
            <p:cNvSpPr/>
            <p:nvPr/>
          </p:nvSpPr>
          <p:spPr>
            <a:xfrm rot="16558792">
              <a:off x="2615214" y="3479559"/>
              <a:ext cx="108000" cy="72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7" name="Nuvem 186"/>
            <p:cNvSpPr/>
            <p:nvPr/>
          </p:nvSpPr>
          <p:spPr>
            <a:xfrm rot="16558792">
              <a:off x="2597312"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8" name="Nuvem 187"/>
            <p:cNvSpPr/>
            <p:nvPr/>
          </p:nvSpPr>
          <p:spPr>
            <a:xfrm rot="16558792">
              <a:off x="2597312"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9" name="Nuvem 188"/>
            <p:cNvSpPr/>
            <p:nvPr/>
          </p:nvSpPr>
          <p:spPr>
            <a:xfrm rot="16558792">
              <a:off x="2597312"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0" name="Nuvem 189"/>
            <p:cNvSpPr/>
            <p:nvPr/>
          </p:nvSpPr>
          <p:spPr>
            <a:xfrm rot="16558792">
              <a:off x="2597312"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Nuvem 190"/>
            <p:cNvSpPr/>
            <p:nvPr/>
          </p:nvSpPr>
          <p:spPr>
            <a:xfrm rot="16558792">
              <a:off x="2597312"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2" name="Nuvem 191"/>
            <p:cNvSpPr/>
            <p:nvPr/>
          </p:nvSpPr>
          <p:spPr>
            <a:xfrm rot="16558792">
              <a:off x="2597312" y="349943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Nuvem 192"/>
            <p:cNvSpPr/>
            <p:nvPr/>
          </p:nvSpPr>
          <p:spPr>
            <a:xfrm rot="16558792">
              <a:off x="2093256" y="3826622"/>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4" name="Nuvem 193"/>
            <p:cNvSpPr/>
            <p:nvPr/>
          </p:nvSpPr>
          <p:spPr>
            <a:xfrm rot="16558792">
              <a:off x="2093256" y="3754614"/>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5" name="Nuvem 194"/>
            <p:cNvSpPr/>
            <p:nvPr/>
          </p:nvSpPr>
          <p:spPr>
            <a:xfrm rot="16558792">
              <a:off x="2093256" y="3682606"/>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6" name="Nuvem 195"/>
            <p:cNvSpPr/>
            <p:nvPr/>
          </p:nvSpPr>
          <p:spPr>
            <a:xfrm rot="16558792">
              <a:off x="2093256" y="3610598"/>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7" name="Nuvem 196"/>
            <p:cNvSpPr/>
            <p:nvPr/>
          </p:nvSpPr>
          <p:spPr>
            <a:xfrm rot="16558792">
              <a:off x="2093256" y="3538590"/>
              <a:ext cx="108000" cy="36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8" name="Nuvem 197"/>
            <p:cNvSpPr/>
            <p:nvPr/>
          </p:nvSpPr>
          <p:spPr>
            <a:xfrm rot="16558792">
              <a:off x="2057052" y="353544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9" name="Nuvem 198"/>
            <p:cNvSpPr/>
            <p:nvPr/>
          </p:nvSpPr>
          <p:spPr>
            <a:xfrm rot="16558792">
              <a:off x="208240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0" name="Nuvem 199"/>
            <p:cNvSpPr/>
            <p:nvPr/>
          </p:nvSpPr>
          <p:spPr>
            <a:xfrm rot="16558792">
              <a:off x="2234804"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Nuvem 200"/>
            <p:cNvSpPr/>
            <p:nvPr/>
          </p:nvSpPr>
          <p:spPr>
            <a:xfrm rot="16558792">
              <a:off x="2154412" y="3459684"/>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2" name="Nuvem 201"/>
            <p:cNvSpPr/>
            <p:nvPr/>
          </p:nvSpPr>
          <p:spPr>
            <a:xfrm rot="16558792">
              <a:off x="2129060" y="3506340"/>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3" name="Nuvem 202"/>
            <p:cNvSpPr/>
            <p:nvPr/>
          </p:nvSpPr>
          <p:spPr>
            <a:xfrm rot="16558792">
              <a:off x="2226420"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Nuvem 203"/>
            <p:cNvSpPr/>
            <p:nvPr/>
          </p:nvSpPr>
          <p:spPr>
            <a:xfrm rot="16558792">
              <a:off x="2273076"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5" name="Nuvem 204"/>
            <p:cNvSpPr/>
            <p:nvPr/>
          </p:nvSpPr>
          <p:spPr>
            <a:xfrm rot="16558792">
              <a:off x="2345084" y="3434332"/>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6" name="Nuvem 205"/>
            <p:cNvSpPr/>
            <p:nvPr/>
          </p:nvSpPr>
          <p:spPr>
            <a:xfrm rot="16558792">
              <a:off x="2129060"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7" name="Nuvem 206"/>
            <p:cNvSpPr/>
            <p:nvPr/>
          </p:nvSpPr>
          <p:spPr>
            <a:xfrm rot="16558792">
              <a:off x="2201068" y="3387676"/>
              <a:ext cx="108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8" name="Nuvem 207"/>
            <p:cNvSpPr/>
            <p:nvPr/>
          </p:nvSpPr>
          <p:spPr>
            <a:xfrm rot="16558792">
              <a:off x="2314553" y="3405578"/>
              <a:ext cx="72000" cy="10800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9" name="Elipse 208"/>
            <p:cNvSpPr/>
            <p:nvPr/>
          </p:nvSpPr>
          <p:spPr>
            <a:xfrm>
              <a:off x="2303768" y="4113088"/>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0" name="Semicírculos 209"/>
            <p:cNvSpPr/>
            <p:nvPr/>
          </p:nvSpPr>
          <p:spPr>
            <a:xfrm rot="10800000">
              <a:off x="2267745" y="3969087"/>
              <a:ext cx="252000" cy="252000"/>
            </a:xfrm>
            <a:prstGeom prst="blockArc">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prstClr val="black"/>
                </a:solidFill>
                <a:effectLst/>
                <a:uLnTx/>
                <a:uFillTx/>
                <a:latin typeface="Calibri"/>
                <a:ea typeface="+mn-ea"/>
                <a:cs typeface="+mn-cs"/>
              </a:endParaRPr>
            </a:p>
          </p:txBody>
        </p:sp>
        <p:sp>
          <p:nvSpPr>
            <p:cNvPr id="211" name="Lua 210"/>
            <p:cNvSpPr/>
            <p:nvPr/>
          </p:nvSpPr>
          <p:spPr>
            <a:xfrm rot="5400000">
              <a:off x="2267752"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2" name="Lua 211"/>
            <p:cNvSpPr/>
            <p:nvPr/>
          </p:nvSpPr>
          <p:spPr>
            <a:xfrm rot="5400000">
              <a:off x="2447760" y="3609024"/>
              <a:ext cx="36000" cy="108000"/>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3" name="Elipse 212"/>
            <p:cNvSpPr/>
            <p:nvPr/>
          </p:nvSpPr>
          <p:spPr>
            <a:xfrm>
              <a:off x="2375760" y="3753048"/>
              <a:ext cx="36000" cy="108000"/>
            </a:xfrm>
            <a:prstGeom prst="ellipse">
              <a:avLst/>
            </a:prstGeom>
            <a:solidFill>
              <a:srgbClr val="CDAA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14" name="CaixaDeTexto 782"/>
          <p:cNvSpPr txBox="1"/>
          <p:nvPr/>
        </p:nvSpPr>
        <p:spPr>
          <a:xfrm>
            <a:off x="1370107" y="1311345"/>
            <a:ext cx="2733442" cy="7032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3970" b="1" i="0" u="none" strike="noStrike" kern="1200" cap="none" spc="0" normalizeH="0" baseline="0" noProof="0" dirty="0">
                <a:ln>
                  <a:noFill/>
                </a:ln>
                <a:solidFill>
                  <a:srgbClr val="0000FF"/>
                </a:solidFill>
                <a:effectLst/>
                <a:uLnTx/>
                <a:uFillTx/>
                <a:latin typeface="Vladimir Script" pitchFamily="66" charset="0"/>
                <a:ea typeface="+mn-ea"/>
                <a:cs typeface="+mn-cs"/>
              </a:rPr>
              <a:t>Sonambulismo</a:t>
            </a:r>
          </a:p>
        </p:txBody>
      </p:sp>
      <p:sp>
        <p:nvSpPr>
          <p:cNvPr id="215" name="Texto explicativo retangular com cantos arredondados 214"/>
          <p:cNvSpPr/>
          <p:nvPr/>
        </p:nvSpPr>
        <p:spPr>
          <a:xfrm>
            <a:off x="1554343" y="2873224"/>
            <a:ext cx="2117420" cy="979307"/>
          </a:xfrm>
          <a:prstGeom prst="wedgeRound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t-BR" sz="1029" b="0" i="0" u="none" strike="noStrike" kern="0" cap="none" spc="0" normalizeH="0" baseline="0" noProof="0" dirty="0">
                <a:ln>
                  <a:noFill/>
                </a:ln>
                <a:solidFill>
                  <a:prstClr val="black"/>
                </a:solidFill>
                <a:effectLst/>
                <a:uLnTx/>
                <a:uFillTx/>
                <a:latin typeface="Calibri"/>
                <a:ea typeface="+mn-ea"/>
                <a:cs typeface="+mn-cs"/>
              </a:rPr>
              <a:t>E após algum tempo, através dela própria ou de uma segunda pessoa, houve o seu desdobramento, entrando em um </a:t>
            </a:r>
            <a:r>
              <a:rPr kumimoji="0" lang="pt-BR" sz="1029" b="1" i="0" u="sng" strike="noStrike" kern="0" cap="none" spc="0" normalizeH="0" baseline="0" noProof="0" dirty="0">
                <a:ln>
                  <a:noFill/>
                </a:ln>
                <a:solidFill>
                  <a:prstClr val="black"/>
                </a:solidFill>
                <a:effectLst/>
                <a:uLnTx/>
                <a:uFillTx/>
                <a:latin typeface="Calibri"/>
                <a:ea typeface="+mn-ea"/>
                <a:cs typeface="+mn-cs"/>
              </a:rPr>
              <a:t>estado sonambúlico</a:t>
            </a:r>
            <a:r>
              <a:rPr kumimoji="0" lang="pt-BR" sz="1029" b="0" i="0" u="none" strike="noStrike" kern="0" cap="none" spc="0" normalizeH="0" baseline="0" noProof="0" dirty="0">
                <a:ln>
                  <a:noFill/>
                </a:ln>
                <a:solidFill>
                  <a:prstClr val="black"/>
                </a:solidFill>
                <a:effectLst/>
                <a:uLnTx/>
                <a:uFillTx/>
                <a:latin typeface="Calibri"/>
                <a:ea typeface="+mn-ea"/>
                <a:cs typeface="+mn-cs"/>
              </a:rPr>
              <a:t>.</a:t>
            </a:r>
          </a:p>
        </p:txBody>
      </p:sp>
      <p:grpSp>
        <p:nvGrpSpPr>
          <p:cNvPr id="216" name="Grupo 215"/>
          <p:cNvGrpSpPr/>
          <p:nvPr/>
        </p:nvGrpSpPr>
        <p:grpSpPr>
          <a:xfrm>
            <a:off x="5233960" y="1470170"/>
            <a:ext cx="1720403" cy="2646775"/>
            <a:chOff x="2411760" y="3069360"/>
            <a:chExt cx="2340000" cy="3600000"/>
          </a:xfrm>
        </p:grpSpPr>
        <p:sp>
          <p:nvSpPr>
            <p:cNvPr id="217" name="Elipse 216"/>
            <p:cNvSpPr/>
            <p:nvPr/>
          </p:nvSpPr>
          <p:spPr>
            <a:xfrm>
              <a:off x="2411760" y="3069360"/>
              <a:ext cx="2340000" cy="3600000"/>
            </a:xfrm>
            <a:prstGeom prst="ellipse">
              <a:avLst/>
            </a:prstGeom>
            <a:solidFill>
              <a:srgbClr val="FFFFCC">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8" name="Grupo 217"/>
            <p:cNvGrpSpPr/>
            <p:nvPr/>
          </p:nvGrpSpPr>
          <p:grpSpPr>
            <a:xfrm>
              <a:off x="2987824" y="3501312"/>
              <a:ext cx="1260000" cy="2736000"/>
              <a:chOff x="251520" y="332656"/>
              <a:chExt cx="972000" cy="2484176"/>
            </a:xfrm>
          </p:grpSpPr>
          <p:grpSp>
            <p:nvGrpSpPr>
              <p:cNvPr id="219" name="Grupo 218"/>
              <p:cNvGrpSpPr/>
              <p:nvPr/>
            </p:nvGrpSpPr>
            <p:grpSpPr>
              <a:xfrm>
                <a:off x="251520" y="332656"/>
                <a:ext cx="972000" cy="2484176"/>
                <a:chOff x="7776464" y="917104"/>
                <a:chExt cx="972000" cy="2484176"/>
              </a:xfrm>
            </p:grpSpPr>
            <p:sp>
              <p:nvSpPr>
                <p:cNvPr id="221" name="Fluxograma: Dados armazenados 220"/>
                <p:cNvSpPr/>
                <p:nvPr/>
              </p:nvSpPr>
              <p:spPr>
                <a:xfrm rot="5400000">
                  <a:off x="7812544" y="2717280"/>
                  <a:ext cx="900000" cy="468000"/>
                </a:xfrm>
                <a:prstGeom prst="flowChartOnlineStorage">
                  <a:avLst/>
                </a:prstGeom>
                <a:solidFill>
                  <a:schemeClr val="tx2">
                    <a:lumMod val="60000"/>
                    <a:lumOff val="40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Fluxograma: Atraso 221"/>
                <p:cNvSpPr/>
                <p:nvPr/>
              </p:nvSpPr>
              <p:spPr>
                <a:xfrm rot="16200000">
                  <a:off x="7794560" y="1835296"/>
                  <a:ext cx="936000" cy="684000"/>
                </a:xfrm>
                <a:prstGeom prst="flowChartDelay">
                  <a:avLst/>
                </a:prstGeom>
                <a:solidFill>
                  <a:srgbClr val="CF7977"/>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3" name="Fluxograma: Atraso 222"/>
                <p:cNvSpPr/>
                <p:nvPr/>
              </p:nvSpPr>
              <p:spPr>
                <a:xfrm rot="5400000">
                  <a:off x="7956488" y="1180380"/>
                  <a:ext cx="612000" cy="540000"/>
                </a:xfrm>
                <a:prstGeom prst="flowChartDelay">
                  <a:avLst/>
                </a:prstGeom>
                <a:solidFill>
                  <a:schemeClr val="bg2">
                    <a:lumMod val="9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Elipse 223"/>
                <p:cNvSpPr/>
                <p:nvPr/>
              </p:nvSpPr>
              <p:spPr>
                <a:xfrm>
                  <a:off x="8136512" y="1349160"/>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5" name="Elipse 224"/>
                <p:cNvSpPr/>
                <p:nvPr/>
              </p:nvSpPr>
              <p:spPr>
                <a:xfrm>
                  <a:off x="8288912" y="1349152"/>
                  <a:ext cx="72000" cy="72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26" name="Explosão 1 225"/>
                <p:cNvSpPr/>
                <p:nvPr/>
              </p:nvSpPr>
              <p:spPr>
                <a:xfrm>
                  <a:off x="7776464" y="917104"/>
                  <a:ext cx="972000" cy="468000"/>
                </a:xfrm>
                <a:prstGeom prst="irregularSeal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20" name="Conector reto 219"/>
              <p:cNvCxnSpPr/>
              <p:nvPr/>
            </p:nvCxnSpPr>
            <p:spPr>
              <a:xfrm>
                <a:off x="683568" y="980728"/>
                <a:ext cx="7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7" name="Grupo 226"/>
          <p:cNvGrpSpPr/>
          <p:nvPr/>
        </p:nvGrpSpPr>
        <p:grpSpPr>
          <a:xfrm>
            <a:off x="5842736" y="2438748"/>
            <a:ext cx="555823" cy="1349961"/>
            <a:chOff x="6840336" y="2118616"/>
            <a:chExt cx="756000" cy="1836144"/>
          </a:xfrm>
        </p:grpSpPr>
        <p:grpSp>
          <p:nvGrpSpPr>
            <p:cNvPr id="228" name="Grupo 227"/>
            <p:cNvGrpSpPr/>
            <p:nvPr/>
          </p:nvGrpSpPr>
          <p:grpSpPr>
            <a:xfrm>
              <a:off x="6912256" y="2118616"/>
              <a:ext cx="648000" cy="1836144"/>
              <a:chOff x="2987824" y="4041128"/>
              <a:chExt cx="648000" cy="1836144"/>
            </a:xfrm>
          </p:grpSpPr>
          <p:cxnSp>
            <p:nvCxnSpPr>
              <p:cNvPr id="230" name="Conector reto 229"/>
              <p:cNvCxnSpPr/>
              <p:nvPr/>
            </p:nvCxnSpPr>
            <p:spPr>
              <a:xfrm>
                <a:off x="3023832"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Conector reto 230"/>
              <p:cNvCxnSpPr/>
              <p:nvPr/>
            </p:nvCxnSpPr>
            <p:spPr>
              <a:xfrm>
                <a:off x="3563888" y="515719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Conector reto 231"/>
              <p:cNvCxnSpPr/>
              <p:nvPr/>
            </p:nvCxnSpPr>
            <p:spPr>
              <a:xfrm>
                <a:off x="313184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Conector reto 232"/>
              <p:cNvCxnSpPr/>
              <p:nvPr/>
            </p:nvCxnSpPr>
            <p:spPr>
              <a:xfrm>
                <a:off x="3491880" y="5013176"/>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Conector reto 233"/>
              <p:cNvCxnSpPr/>
              <p:nvPr/>
            </p:nvCxnSpPr>
            <p:spPr>
              <a:xfrm>
                <a:off x="349188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Conector reto 234"/>
              <p:cNvCxnSpPr/>
              <p:nvPr/>
            </p:nvCxnSpPr>
            <p:spPr>
              <a:xfrm>
                <a:off x="3131840" y="4437112"/>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Retângulo de cantos arredondados 235"/>
              <p:cNvSpPr/>
              <p:nvPr/>
            </p:nvSpPr>
            <p:spPr>
              <a:xfrm>
                <a:off x="2987824" y="4041128"/>
                <a:ext cx="648000" cy="540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29" name="Trapezoide 228"/>
            <p:cNvSpPr/>
            <p:nvPr/>
          </p:nvSpPr>
          <p:spPr>
            <a:xfrm>
              <a:off x="6840336" y="2852936"/>
              <a:ext cx="756000" cy="612000"/>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37" name="Grupo 236"/>
          <p:cNvGrpSpPr/>
          <p:nvPr/>
        </p:nvGrpSpPr>
        <p:grpSpPr>
          <a:xfrm>
            <a:off x="5710331" y="1893407"/>
            <a:ext cx="820500" cy="1905678"/>
            <a:chOff x="7308304" y="1556792"/>
            <a:chExt cx="1116000" cy="2592000"/>
          </a:xfrm>
        </p:grpSpPr>
        <p:grpSp>
          <p:nvGrpSpPr>
            <p:cNvPr id="238" name="Grupo 237"/>
            <p:cNvGrpSpPr/>
            <p:nvPr/>
          </p:nvGrpSpPr>
          <p:grpSpPr>
            <a:xfrm>
              <a:off x="7308304" y="1556792"/>
              <a:ext cx="1116000" cy="2592000"/>
              <a:chOff x="251520" y="332656"/>
              <a:chExt cx="972000" cy="2484176"/>
            </a:xfrm>
          </p:grpSpPr>
          <p:grpSp>
            <p:nvGrpSpPr>
              <p:cNvPr id="248" name="Grupo 247"/>
              <p:cNvGrpSpPr/>
              <p:nvPr/>
            </p:nvGrpSpPr>
            <p:grpSpPr>
              <a:xfrm>
                <a:off x="251520" y="332656"/>
                <a:ext cx="972000" cy="2484176"/>
                <a:chOff x="7776464" y="917104"/>
                <a:chExt cx="972000" cy="2484176"/>
              </a:xfrm>
            </p:grpSpPr>
            <p:sp>
              <p:nvSpPr>
                <p:cNvPr id="250" name="Fluxograma: Dados armazenados 249"/>
                <p:cNvSpPr/>
                <p:nvPr/>
              </p:nvSpPr>
              <p:spPr>
                <a:xfrm rot="5400000">
                  <a:off x="7812544" y="2717280"/>
                  <a:ext cx="900000" cy="468000"/>
                </a:xfrm>
                <a:prstGeom prst="flowChartOnlineStorage">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1" name="Fluxograma: Atraso 250"/>
                <p:cNvSpPr/>
                <p:nvPr/>
              </p:nvSpPr>
              <p:spPr>
                <a:xfrm rot="16200000">
                  <a:off x="7794560" y="1835296"/>
                  <a:ext cx="936000" cy="684000"/>
                </a:xfrm>
                <a:prstGeom prst="flowChartDelay">
                  <a:avLst/>
                </a:prstGeom>
                <a:solidFill>
                  <a:srgbClr val="86B1D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Fluxograma: Atraso 251"/>
                <p:cNvSpPr/>
                <p:nvPr/>
              </p:nvSpPr>
              <p:spPr>
                <a:xfrm rot="5400000">
                  <a:off x="7956488" y="1180380"/>
                  <a:ext cx="612000" cy="540000"/>
                </a:xfrm>
                <a:prstGeom prst="flowChartDelay">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3" name="Elipse 252"/>
                <p:cNvSpPr/>
                <p:nvPr/>
              </p:nvSpPr>
              <p:spPr>
                <a:xfrm>
                  <a:off x="8136512" y="1349160"/>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4" name="Elipse 253"/>
                <p:cNvSpPr/>
                <p:nvPr/>
              </p:nvSpPr>
              <p:spPr>
                <a:xfrm>
                  <a:off x="8288912" y="1349152"/>
                  <a:ext cx="72000" cy="7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55" name="Explosão 1 254"/>
                <p:cNvSpPr/>
                <p:nvPr/>
              </p:nvSpPr>
              <p:spPr>
                <a:xfrm>
                  <a:off x="7776464" y="917104"/>
                  <a:ext cx="972000" cy="468000"/>
                </a:xfrm>
                <a:prstGeom prst="irregularSeal1">
                  <a:avLst/>
                </a:prstGeom>
                <a:solidFill>
                  <a:srgbClr val="86B1D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49" name="Conector reto 248"/>
              <p:cNvCxnSpPr/>
              <p:nvPr/>
            </p:nvCxnSpPr>
            <p:spPr>
              <a:xfrm>
                <a:off x="683568" y="980728"/>
                <a:ext cx="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9" name="Grupo 238"/>
            <p:cNvGrpSpPr/>
            <p:nvPr/>
          </p:nvGrpSpPr>
          <p:grpSpPr>
            <a:xfrm>
              <a:off x="7380312" y="1628800"/>
              <a:ext cx="972000" cy="2484176"/>
              <a:chOff x="251520" y="332656"/>
              <a:chExt cx="972000" cy="2484176"/>
            </a:xfrm>
          </p:grpSpPr>
          <p:grpSp>
            <p:nvGrpSpPr>
              <p:cNvPr id="240" name="Grupo 239"/>
              <p:cNvGrpSpPr/>
              <p:nvPr/>
            </p:nvGrpSpPr>
            <p:grpSpPr>
              <a:xfrm>
                <a:off x="251520" y="332656"/>
                <a:ext cx="972000" cy="2484176"/>
                <a:chOff x="7776464" y="917104"/>
                <a:chExt cx="972000" cy="2484176"/>
              </a:xfrm>
            </p:grpSpPr>
            <p:sp>
              <p:nvSpPr>
                <p:cNvPr id="242" name="Fluxograma: Dados armazenados 241"/>
                <p:cNvSpPr/>
                <p:nvPr/>
              </p:nvSpPr>
              <p:spPr>
                <a:xfrm rot="5400000">
                  <a:off x="7812544" y="2717280"/>
                  <a:ext cx="900000" cy="468000"/>
                </a:xfrm>
                <a:prstGeom prst="flowChartOnlineStorage">
                  <a:avLst/>
                </a:prstGeom>
                <a:solidFill>
                  <a:schemeClr val="accent1">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3" name="Fluxograma: Atraso 242"/>
                <p:cNvSpPr/>
                <p:nvPr/>
              </p:nvSpPr>
              <p:spPr>
                <a:xfrm rot="16200000">
                  <a:off x="7794560" y="1835296"/>
                  <a:ext cx="936000" cy="684000"/>
                </a:xfrm>
                <a:prstGeom prst="flowChartDelay">
                  <a:avLst/>
                </a:prstGeom>
                <a:solidFill>
                  <a:schemeClr val="accent2">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4" name="Fluxograma: Atraso 243"/>
                <p:cNvSpPr/>
                <p:nvPr/>
              </p:nvSpPr>
              <p:spPr>
                <a:xfrm rot="5400000">
                  <a:off x="7956488" y="1180380"/>
                  <a:ext cx="612000" cy="540000"/>
                </a:xfrm>
                <a:prstGeom prst="flowChartDelay">
                  <a:avLst/>
                </a:prstGeom>
                <a:solidFill>
                  <a:srgbClr val="CDAA7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5" name="Elipse 244"/>
                <p:cNvSpPr/>
                <p:nvPr/>
              </p:nvSpPr>
              <p:spPr>
                <a:xfrm>
                  <a:off x="8136512" y="134916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6" name="Elipse 245"/>
                <p:cNvSpPr/>
                <p:nvPr/>
              </p:nvSpPr>
              <p:spPr>
                <a:xfrm>
                  <a:off x="8288912" y="1349152"/>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247" name="Explosão 1 246"/>
                <p:cNvSpPr/>
                <p:nvPr/>
              </p:nvSpPr>
              <p:spPr>
                <a:xfrm>
                  <a:off x="7776464" y="917104"/>
                  <a:ext cx="972000" cy="468000"/>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pt-BR" sz="1324"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241" name="Conector reto 240"/>
              <p:cNvCxnSpPr/>
              <p:nvPr/>
            </p:nvCxnSpPr>
            <p:spPr>
              <a:xfrm>
                <a:off x="683568" y="980728"/>
                <a:ext cx="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0595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dissolve">
                                      <p:cBhvr>
                                        <p:cTn id="7" dur="500"/>
                                        <p:tgtEl>
                                          <p:spTgt spid="21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Effect transition="in" filter="dissolve">
                                      <p:cBhvr>
                                        <p:cTn id="11" dur="2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theme/theme1.xml><?xml version="1.0" encoding="utf-8"?>
<a:theme xmlns:a="http://schemas.openxmlformats.org/drawingml/2006/main" name="Berlim">
  <a:themeElements>
    <a:clrScheme name="Berlim">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m">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m">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rilha de Vapor">
  <a:themeElements>
    <a:clrScheme name="Trilha de Vapor">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ilha de Vap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ilha de Vap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Modelo Inicial e Final out 2013">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4_Berlim">
  <a:themeElements>
    <a:clrScheme name="Berlim">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m">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m">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8.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13777</Words>
  <Application>Microsoft Office PowerPoint</Application>
  <PresentationFormat>Apresentação na tela (4:3)</PresentationFormat>
  <Paragraphs>791</Paragraphs>
  <Slides>166</Slides>
  <Notes>4</Notes>
  <HiddenSlides>0</HiddenSlides>
  <MMClips>0</MMClips>
  <ScaleCrop>false</ScaleCrop>
  <HeadingPairs>
    <vt:vector size="6" baseType="variant">
      <vt:variant>
        <vt:lpstr>Fontes usadas</vt:lpstr>
      </vt:variant>
      <vt:variant>
        <vt:i4>14</vt:i4>
      </vt:variant>
      <vt:variant>
        <vt:lpstr>Tema</vt:lpstr>
      </vt:variant>
      <vt:variant>
        <vt:i4>7</vt:i4>
      </vt:variant>
      <vt:variant>
        <vt:lpstr>Títulos de slides</vt:lpstr>
      </vt:variant>
      <vt:variant>
        <vt:i4>166</vt:i4>
      </vt:variant>
    </vt:vector>
  </HeadingPairs>
  <TitlesOfParts>
    <vt:vector size="187" baseType="lpstr">
      <vt:lpstr>Arial</vt:lpstr>
      <vt:lpstr>Arial Black</vt:lpstr>
      <vt:lpstr>Arial Black Normal</vt:lpstr>
      <vt:lpstr>Berlin Sans FB</vt:lpstr>
      <vt:lpstr>Calibri</vt:lpstr>
      <vt:lpstr>Calibri Light</vt:lpstr>
      <vt:lpstr>Century Gothic</vt:lpstr>
      <vt:lpstr>Comic Sans MS</vt:lpstr>
      <vt:lpstr>Monotype Corsiva</vt:lpstr>
      <vt:lpstr>Tahoma</vt:lpstr>
      <vt:lpstr>Times New Roman</vt:lpstr>
      <vt:lpstr>Trebuchet MS</vt:lpstr>
      <vt:lpstr>Vladimir Script</vt:lpstr>
      <vt:lpstr>Wingdings</vt:lpstr>
      <vt:lpstr>Berlim</vt:lpstr>
      <vt:lpstr>Trilha de Vapor</vt:lpstr>
      <vt:lpstr>Modelo Inicial e Final out 2013</vt:lpstr>
      <vt:lpstr>3_Retrospectiva</vt:lpstr>
      <vt:lpstr>Maple</vt:lpstr>
      <vt:lpstr>4_Retrospectiva</vt:lpstr>
      <vt:lpstr>4_Berlim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FENÔMENOS DA EMANCIPAÇÃO</vt:lpstr>
      <vt:lpstr>Apresentação do PowerPoint</vt:lpstr>
      <vt:lpstr> Fenômenos da Emancipação da Alma </vt:lpstr>
      <vt:lpstr>Apresentação do PowerPoint</vt:lpstr>
      <vt:lpstr> Fenômenos da Emancipação da Alma </vt:lpstr>
      <vt:lpstr> Fenômenos da Emancipação da Alma </vt:lpstr>
      <vt:lpstr> Fenômenos da Emancipação da Alma </vt:lpstr>
      <vt:lpstr>SONHO PARA A PSICANÁLISE </vt:lpstr>
      <vt:lpstr>Apresentação do PowerPoint</vt:lpstr>
      <vt:lpstr>Apresentação do PowerPoint</vt:lpstr>
      <vt:lpstr> Sonhos Reflexivos </vt:lpstr>
      <vt:lpstr>Sonhos Espíritas</vt:lpstr>
      <vt:lpstr>Apresentação do PowerPoint</vt:lpstr>
      <vt:lpstr>Apresentação do PowerPoint</vt:lpstr>
      <vt:lpstr>Sonhos Proféticos </vt:lpstr>
      <vt:lpstr>Apresentação do PowerPoint</vt:lpstr>
      <vt:lpstr>  FENÔMENOS DA EMANCIPAÇÃO DA ALMA-SONAMBULISMO  </vt:lpstr>
      <vt:lpstr>Apresentação do PowerPoint</vt:lpstr>
      <vt:lpstr>Apresentação do PowerPoint</vt:lpstr>
      <vt:lpstr>Apresentação do PowerPoint</vt:lpstr>
      <vt:lpstr>Apresentação do PowerPoint</vt:lpstr>
      <vt:lpstr>Fenômenos de Dupla Vista</vt:lpstr>
      <vt:lpstr>Apresentação do PowerPoint</vt:lpstr>
      <vt:lpstr>Apresentação do PowerPoint</vt:lpstr>
      <vt:lpstr>Kardec perguntou aos instrutores espirituais se existe alguma relação entre o sonho, o sonambulismo e o fenômeno da dupla vista.</vt:lpstr>
      <vt:lpstr>Apresentação do PowerPoint</vt:lpstr>
      <vt:lpstr>CATELEPSIA / LETARGIA</vt:lpstr>
      <vt:lpstr>CATELEPSIA / LETARGIA</vt:lpstr>
      <vt:lpstr>Apresentação do PowerPoint</vt:lpstr>
      <vt:lpstr>Apresentação do PowerPoint</vt:lpstr>
      <vt:lpstr>Apresentação do PowerPoint</vt:lpstr>
      <vt:lpstr>Apresentação do PowerPoint</vt:lpstr>
      <vt:lpstr>Preparação para o Sono</vt:lpstr>
      <vt:lpstr>Bibliografia</vt:lpstr>
      <vt:lpstr>Emancipação da Alma</vt:lpstr>
      <vt:lpstr>Apresentação do PowerPoint</vt:lpstr>
      <vt:lpstr>Apresentação do PowerPoint</vt:lpstr>
      <vt:lpstr>Atividade do Espírito durante o sono</vt:lpstr>
      <vt:lpstr>Atividade do Espírito durante o sono</vt:lpstr>
      <vt:lpstr>Atividade do Espírito durante o sono</vt:lpstr>
      <vt:lpstr>Objetivos do intercâmbio com o invisível</vt:lpstr>
      <vt:lpstr>Porque não Lembramos?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Nelson Mendes</dc:creator>
  <cp:lastModifiedBy>Nelson Mendes</cp:lastModifiedBy>
  <cp:revision>14</cp:revision>
  <dcterms:created xsi:type="dcterms:W3CDTF">2017-02-07T01:16:39Z</dcterms:created>
  <dcterms:modified xsi:type="dcterms:W3CDTF">2017-04-01T12:05:17Z</dcterms:modified>
</cp:coreProperties>
</file>